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0" r:id="rId3"/>
    <p:sldId id="257" r:id="rId4"/>
    <p:sldId id="261" r:id="rId5"/>
    <p:sldId id="263" r:id="rId6"/>
    <p:sldId id="269" r:id="rId7"/>
    <p:sldId id="272" r:id="rId8"/>
    <p:sldId id="264" r:id="rId9"/>
    <p:sldId id="262" r:id="rId10"/>
    <p:sldId id="271" r:id="rId11"/>
    <p:sldId id="273" r:id="rId12"/>
    <p:sldId id="274" r:id="rId13"/>
    <p:sldId id="275" r:id="rId14"/>
    <p:sldId id="259" r:id="rId15"/>
    <p:sldId id="277" r:id="rId16"/>
    <p:sldId id="276" r:id="rId17"/>
    <p:sldId id="280" r:id="rId18"/>
    <p:sldId id="279" r:id="rId19"/>
    <p:sldId id="283" r:id="rId20"/>
    <p:sldId id="281" r:id="rId21"/>
    <p:sldId id="284" r:id="rId22"/>
    <p:sldId id="282" r:id="rId23"/>
    <p:sldId id="285" r:id="rId24"/>
    <p:sldId id="286" r:id="rId25"/>
    <p:sldId id="287" r:id="rId26"/>
    <p:sldId id="288" r:id="rId27"/>
    <p:sldId id="290" r:id="rId28"/>
    <p:sldId id="292" r:id="rId29"/>
    <p:sldId id="291" r:id="rId30"/>
    <p:sldId id="289" r:id="rId31"/>
    <p:sldId id="293" r:id="rId32"/>
    <p:sldId id="278" r:id="rId33"/>
    <p:sldId id="294" r:id="rId34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546"/>
    <a:srgbClr val="295E70"/>
    <a:srgbClr val="FFDC64"/>
    <a:srgbClr val="BD5954"/>
    <a:srgbClr val="09263F"/>
    <a:srgbClr val="EBF0D4"/>
    <a:srgbClr val="66CBDB"/>
    <a:srgbClr val="04CFCE"/>
    <a:srgbClr val="F6596C"/>
    <a:srgbClr val="EB4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54" autoAdjust="0"/>
    <p:restoredTop sz="86544"/>
  </p:normalViewPr>
  <p:slideViewPr>
    <p:cSldViewPr snapToGrid="0">
      <p:cViewPr>
        <p:scale>
          <a:sx n="60" d="100"/>
          <a:sy n="60" d="100"/>
        </p:scale>
        <p:origin x="1256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R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Time spent (%)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B09-F643-9F9F-AA8E7B1BD6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B09-F643-9F9F-AA8E7B1BD6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B09-F643-9F9F-AA8E7B1BD68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B09-F643-9F9F-AA8E7B1BD68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B09-F643-9F9F-AA8E7B1BD68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B09-F643-9F9F-AA8E7B1BD68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B09-F643-9F9F-AA8E7B1BD68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4B09-F643-9F9F-AA8E7B1BD683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Paid work (4h 20 min)</c:v>
                </c:pt>
                <c:pt idx="1">
                  <c:v>Education (45 min)</c:v>
                </c:pt>
                <c:pt idx="2">
                  <c:v>Sleep (8h 10 min)</c:v>
                </c:pt>
                <c:pt idx="3">
                  <c:v>Personal Care (1h)</c:v>
                </c:pt>
                <c:pt idx="4">
                  <c:v>Housework and shoping (2h)</c:v>
                </c:pt>
                <c:pt idx="5">
                  <c:v>Other unpaid work (care, volunteering) 1h 10 min</c:v>
                </c:pt>
                <c:pt idx="6">
                  <c:v>Eating and drinking (1h 30 min)</c:v>
                </c:pt>
                <c:pt idx="7">
                  <c:v>Leisure (5h 20 min)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0.18</c:v>
                </c:pt>
                <c:pt idx="1">
                  <c:v>0.03</c:v>
                </c:pt>
                <c:pt idx="2">
                  <c:v>0.34</c:v>
                </c:pt>
                <c:pt idx="3">
                  <c:v>0.04</c:v>
                </c:pt>
                <c:pt idx="4">
                  <c:v>0.08</c:v>
                </c:pt>
                <c:pt idx="5">
                  <c:v>0.05</c:v>
                </c:pt>
                <c:pt idx="6">
                  <c:v>0.06</c:v>
                </c:pt>
                <c:pt idx="7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32-1A46-B6AA-A1202F0E913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Time spent (h)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4B09-F643-9F9F-AA8E7B1BD6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4B09-F643-9F9F-AA8E7B1BD6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4B09-F643-9F9F-AA8E7B1BD68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4B09-F643-9F9F-AA8E7B1BD68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4B09-F643-9F9F-AA8E7B1BD68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4B09-F643-9F9F-AA8E7B1BD68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4B09-F643-9F9F-AA8E7B1BD68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4B09-F643-9F9F-AA8E7B1BD68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Paid work (4h 20 min)</c:v>
                </c:pt>
                <c:pt idx="1">
                  <c:v>Education (45 min)</c:v>
                </c:pt>
                <c:pt idx="2">
                  <c:v>Sleep (8h 10 min)</c:v>
                </c:pt>
                <c:pt idx="3">
                  <c:v>Personal Care (1h)</c:v>
                </c:pt>
                <c:pt idx="4">
                  <c:v>Housework and shoping (2h)</c:v>
                </c:pt>
                <c:pt idx="5">
                  <c:v>Other unpaid work (care, volunteering) 1h 10 min</c:v>
                </c:pt>
                <c:pt idx="6">
                  <c:v>Eating and drinking (1h 30 min)</c:v>
                </c:pt>
                <c:pt idx="7">
                  <c:v>Leisure (5h 20 min)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1-2732-1A46-B6AA-A1202F0E913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56816587286368"/>
          <c:y val="0.20146220141160875"/>
          <c:w val="0.35385211914901099"/>
          <c:h val="0.7497298058268088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R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R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R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Time spent (%)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B09-F643-9F9F-AA8E7B1BD6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B09-F643-9F9F-AA8E7B1BD6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B09-F643-9F9F-AA8E7B1BD68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B09-F643-9F9F-AA8E7B1BD68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B09-F643-9F9F-AA8E7B1BD68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B09-F643-9F9F-AA8E7B1BD68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B09-F643-9F9F-AA8E7B1BD68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4B09-F643-9F9F-AA8E7B1BD683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Paid work (4h 20 min)</c:v>
                </c:pt>
                <c:pt idx="1">
                  <c:v>Education (45 min)</c:v>
                </c:pt>
                <c:pt idx="2">
                  <c:v>Sleep (8h 10 min)</c:v>
                </c:pt>
                <c:pt idx="3">
                  <c:v>Personal Care (1h)</c:v>
                </c:pt>
                <c:pt idx="4">
                  <c:v>Housework and shoping (2h)</c:v>
                </c:pt>
                <c:pt idx="5">
                  <c:v>Other unpaid work (care, volunteering) 1h 10 min</c:v>
                </c:pt>
                <c:pt idx="6">
                  <c:v>Eating and drinking (1h 30 min)</c:v>
                </c:pt>
                <c:pt idx="7">
                  <c:v>Leisure (5h 20 min)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0.18</c:v>
                </c:pt>
                <c:pt idx="1">
                  <c:v>0.03</c:v>
                </c:pt>
                <c:pt idx="2">
                  <c:v>0.34</c:v>
                </c:pt>
                <c:pt idx="3">
                  <c:v>0.04</c:v>
                </c:pt>
                <c:pt idx="4">
                  <c:v>0.08</c:v>
                </c:pt>
                <c:pt idx="5">
                  <c:v>0.05</c:v>
                </c:pt>
                <c:pt idx="6">
                  <c:v>0.06</c:v>
                </c:pt>
                <c:pt idx="7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32-1A46-B6AA-A1202F0E913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Time spent (h)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4B09-F643-9F9F-AA8E7B1BD6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4B09-F643-9F9F-AA8E7B1BD6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4B09-F643-9F9F-AA8E7B1BD68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4B09-F643-9F9F-AA8E7B1BD68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4B09-F643-9F9F-AA8E7B1BD68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4B09-F643-9F9F-AA8E7B1BD68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4B09-F643-9F9F-AA8E7B1BD68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4B09-F643-9F9F-AA8E7B1BD68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Paid work (4h 20 min)</c:v>
                </c:pt>
                <c:pt idx="1">
                  <c:v>Education (45 min)</c:v>
                </c:pt>
                <c:pt idx="2">
                  <c:v>Sleep (8h 10 min)</c:v>
                </c:pt>
                <c:pt idx="3">
                  <c:v>Personal Care (1h)</c:v>
                </c:pt>
                <c:pt idx="4">
                  <c:v>Housework and shoping (2h)</c:v>
                </c:pt>
                <c:pt idx="5">
                  <c:v>Other unpaid work (care, volunteering) 1h 10 min</c:v>
                </c:pt>
                <c:pt idx="6">
                  <c:v>Eating and drinking (1h 30 min)</c:v>
                </c:pt>
                <c:pt idx="7">
                  <c:v>Leisure (5h 20 min)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1-2732-1A46-B6AA-A1202F0E913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56816587286368"/>
          <c:y val="0.20146220141160875"/>
          <c:w val="0.35385211914901099"/>
          <c:h val="0.7497298058268088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R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R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237D8-8EC8-5C4D-A0D6-C79055BE202D}" type="datetimeFigureOut">
              <a:rPr lang="en-RO" smtClean="0"/>
              <a:t>07.02.2025</a:t>
            </a:fld>
            <a:endParaRPr lang="en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A1122-2CA8-7747-87A1-1C48FA59C20A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18353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www.globalpartnership.org</a:t>
            </a:r>
            <a:r>
              <a:rPr lang="en-GB" dirty="0"/>
              <a:t>/results/education-data-highlights</a:t>
            </a:r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3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18220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B6D0A-7D82-8790-FE14-C54ED2E4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DFA13-8F46-0A97-EFD1-7DE0FBFED8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EBECA7-64C2-B385-3AF7-15448A336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6236A-3A2F-0088-115B-8544F2AD1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12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791141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102DD-0690-CFDA-30D9-2DDFD90B6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C44F54-4BDF-7411-4202-FB40FEEFE5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0D13A-835D-B05B-FD1C-E84D20EE6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B6E6E-7CCA-E7FD-8FDA-5031C7638C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13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927844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14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395393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B88C6-09B4-507B-A3BA-FC26C76D0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19D4FB-60F0-11A3-5E27-3CD7146CA8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3D228A-590F-4B89-C5BB-8DF84AB67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E8558-17A9-ADDF-CBC0-C7B20373E3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15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84005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F778A-05A8-3B5F-FAB9-72EDB8AE8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58F27E-DF9B-1ABF-CC82-9B6EE6CA7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2CA3F0-ABCC-CBB4-4013-4B3B47B2C3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413A1-386A-4E92-6536-ECB88CC38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16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463082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B4348-A739-F481-A505-708319A77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1EA87A-2014-8C80-49D3-AD9229B57F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DD96E6-7C07-F2E8-EB04-F66EDCDD2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A76E0-895F-A119-4C06-E45C8D01C7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17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664817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32562-4A32-070C-D4FB-098115F6D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A805DA-C94F-685F-0B17-440BEA4280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CD582B-F9E0-E68E-5A3E-A3ABEA603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09F4B-C345-9547-2078-A3BAEF80A1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18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052143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32589-2020-B493-1DA9-458422F37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E0894F-58C2-44E7-D5F3-0340FEA544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EA8CB-3754-7A56-8607-7633435E76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27F17-7AAB-5EA5-6A13-314C6E1D3B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19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925549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2F1AA-B2ED-5870-5244-355A50B2F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C6A928-9F7A-9F84-D9E1-71DD8E314B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55F14B-8C60-44D3-5EBD-9E85EF88D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F8D16-526D-AD2F-0A66-DDDFDAE0B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20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90794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64892-F6E8-43CD-CE08-A79B7A6B0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1B617E-A113-1F65-BB1A-130FF1205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8F2CCA-E2B7-59BA-4F73-75D921C0A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1EA74-8B4D-A3AC-7185-FBDE27BAEA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21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935303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AD66F-CC93-C499-6D6A-9F70E72D9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06F68-08E1-D1F6-D08E-E7930C3FC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7AD1A-12A4-9F78-1471-447A097B7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https://data-</a:t>
            </a:r>
            <a:r>
              <a:rPr lang="en-GB" dirty="0" err="1"/>
              <a:t>explorer.oecd.org</a:t>
            </a:r>
            <a:r>
              <a:rPr lang="en-GB" dirty="0"/>
              <a:t>/</a:t>
            </a:r>
            <a:r>
              <a:rPr lang="en-GB" dirty="0" err="1"/>
              <a:t>vis?fs</a:t>
            </a:r>
            <a:r>
              <a:rPr lang="en-GB" dirty="0"/>
              <a:t>[0]=Topic%2C1%7CSociety%23SOC%23%7CWell-being%20and%20beyond%20GDP%23SOC_WEL%23&amp;pg=0&amp;fc=</a:t>
            </a:r>
            <a:r>
              <a:rPr lang="en-GB" dirty="0" err="1"/>
              <a:t>Topic&amp;bp</a:t>
            </a:r>
            <a:r>
              <a:rPr lang="en-GB" dirty="0"/>
              <a:t>=</a:t>
            </a:r>
            <a:r>
              <a:rPr lang="en-GB" dirty="0" err="1"/>
              <a:t>true&amp;snb</a:t>
            </a:r>
            <a:r>
              <a:rPr lang="en-GB" dirty="0"/>
              <a:t>=8&amp;df[ds]=</a:t>
            </a:r>
            <a:r>
              <a:rPr lang="en-GB" dirty="0" err="1"/>
              <a:t>dsDisseminateFinalDMZ&amp;df</a:t>
            </a:r>
            <a:r>
              <a:rPr lang="en-GB" dirty="0"/>
              <a:t>[id]=DSD_TIME_USE%40DF_TIME_USE&amp;df[ag]=</a:t>
            </a:r>
            <a:r>
              <a:rPr lang="en-GB" dirty="0" err="1"/>
              <a:t>OECD.WISE.INE&amp;df</a:t>
            </a:r>
            <a:r>
              <a:rPr lang="en-GB" dirty="0"/>
              <a:t>[vs]=1.0&amp;dq=.._</a:t>
            </a:r>
            <a:r>
              <a:rPr lang="en-GB" dirty="0" err="1"/>
              <a:t>T&amp;to</a:t>
            </a:r>
            <a:r>
              <a:rPr lang="en-GB" dirty="0"/>
              <a:t>[TIME]=false</a:t>
            </a:r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896F4-73A3-83CF-C30A-46CC5E2E8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4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4000817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9C755-EACE-735E-4BE3-1D33D895D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C9A543-1B84-562A-C96F-AD0BA38314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7A59B0-5288-03E8-50E9-AD09B6BE2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46724-48FE-8B94-429A-748CEDC7A6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22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409285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8F881-E319-9112-B3A2-F843FD292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FBD9A9-35DF-A622-4ECD-7B00A66AB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ABD155-F71E-9999-11EE-A804682ABE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90B88-0F48-9A7F-A830-C6F6B8EF1F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23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292669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EC5CC-47A0-5EFB-5EA5-6CCC43E40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74BCC9-CB00-20F7-2688-4B98FC5208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34E974-529D-7DC7-5D5D-922C3CF93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6C521-3483-3C67-ED6E-6FFF230017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24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1677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4E188-2C1E-74E6-DFB5-D6B642D1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CE2DA6-7987-ABC7-92D4-F08C3C109C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0CC383-0118-9585-CA84-E9228160A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C296B-0F75-17FB-BC57-138CEADA02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25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172514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458C8-DAD3-910B-C135-96E31C338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824439-3D03-AB2D-F7FA-C5AFDB9AB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2F9D62-1349-19F2-84F0-BF34D2548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A258E-AAB3-4483-0F8D-CEE8F5C54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26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453920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D8F39-AC37-B3B8-BB11-EE4A6AF6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8421BC-A5F6-ABB1-0B75-911D5E4B7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A8F46A-ED46-F99A-E1FC-39F8E5A7F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CB799-0EA1-347D-AF39-1C481A04FF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27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9718114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E86B0-E8FB-595D-57A1-4348AF19E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9A020D-E392-15EE-D4AE-29A18A4593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12EAFC-9D8C-672B-DE04-0F479891B2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58E70-61A9-BF4A-A358-757EF04059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28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8522494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CF367-E8DF-3AD3-1EF9-430A4AEF1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3AD634-4329-BF57-2B4F-E01C12EA17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2287DB-00DD-7A66-AE1B-03C459C2B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https://data-</a:t>
            </a:r>
            <a:r>
              <a:rPr lang="en-GB" dirty="0" err="1"/>
              <a:t>explorer.oecd.org</a:t>
            </a:r>
            <a:r>
              <a:rPr lang="en-GB" dirty="0"/>
              <a:t>/</a:t>
            </a:r>
            <a:r>
              <a:rPr lang="en-GB" dirty="0" err="1"/>
              <a:t>vis?fs</a:t>
            </a:r>
            <a:r>
              <a:rPr lang="en-GB" dirty="0"/>
              <a:t>[0]=Topic%2C1%7CSociety%23SOC%23%7CWell-being%20and%20beyond%20GDP%23SOC_WEL%23&amp;pg=0&amp;fc=</a:t>
            </a:r>
            <a:r>
              <a:rPr lang="en-GB" dirty="0" err="1"/>
              <a:t>Topic&amp;bp</a:t>
            </a:r>
            <a:r>
              <a:rPr lang="en-GB" dirty="0"/>
              <a:t>=</a:t>
            </a:r>
            <a:r>
              <a:rPr lang="en-GB" dirty="0" err="1"/>
              <a:t>true&amp;snb</a:t>
            </a:r>
            <a:r>
              <a:rPr lang="en-GB" dirty="0"/>
              <a:t>=8&amp;df[ds]=</a:t>
            </a:r>
            <a:r>
              <a:rPr lang="en-GB" dirty="0" err="1"/>
              <a:t>dsDisseminateFinalDMZ&amp;df</a:t>
            </a:r>
            <a:r>
              <a:rPr lang="en-GB" dirty="0"/>
              <a:t>[id]=DSD_TIME_USE%40DF_TIME_USE&amp;df[ag]=</a:t>
            </a:r>
            <a:r>
              <a:rPr lang="en-GB" dirty="0" err="1"/>
              <a:t>OECD.WISE.INE&amp;df</a:t>
            </a:r>
            <a:r>
              <a:rPr lang="en-GB" dirty="0"/>
              <a:t>[vs]=1.0&amp;dq=.._</a:t>
            </a:r>
            <a:r>
              <a:rPr lang="en-GB" dirty="0" err="1"/>
              <a:t>T&amp;to</a:t>
            </a:r>
            <a:r>
              <a:rPr lang="en-GB" dirty="0"/>
              <a:t>[TIME]=false</a:t>
            </a:r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6C3F7-80B6-1D54-7563-D5657D3EBC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29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41989588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A1FBB-2134-20A4-C6A7-5CE3EC765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9F12E-F2F5-C0C6-3CB1-A76230BDC9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B0C1AB-8672-AE8B-D6A8-31A80A941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AD832-8D5B-548D-FFAC-90F2D517C1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30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6589339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DE426-40D2-3887-5650-E6E3EC99C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4E316E-4BCC-926A-0525-7A7E79E2CE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2D160A-EA76-0B17-6DAA-E48F91D8B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6F217-5F52-09D3-C4FB-D5E5B782D0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31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23069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31DFB-C3D4-6A7F-5542-34DEFE74F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2264AB-0340-AFBA-9AD0-DF15614A79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FBA57E-B9F8-48A8-BAF2-4FF7BD485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www.statista.com</a:t>
            </a:r>
            <a:r>
              <a:rPr lang="en-GB" dirty="0"/>
              <a:t>/statistics/433871/daily-social-media-usage-worldwide/</a:t>
            </a:r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185D1-0802-D27A-C8DE-C7BAE5950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5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3395795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F4658-E08D-607F-E557-4DE79BC94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2FEB52-E200-9C89-C234-3EB5EA60F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9D6099-C6EB-144D-4E7D-324D6C98A0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4DB46-4502-289D-2340-AE6360F75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32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3283071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678EB-2BE3-76C1-4A2B-BE36E1636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A9C183-AFCD-7824-AEF4-6ADE23EB3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636695-DA73-27C6-D9CA-6E0A315CAB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FD014-9F0C-8DF7-21DA-3F7A4B77C0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33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16301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8C331-473A-9924-DCE4-E2536B792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D30FF3-A199-237F-D914-81A00B0D4A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1A536B-F2A5-3FFC-63AE-6C943A6DB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www.globalpartnership.org</a:t>
            </a:r>
            <a:r>
              <a:rPr lang="en-GB" dirty="0"/>
              <a:t>/results/education-data-highlights</a:t>
            </a:r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18CB8-EE0A-90BB-A05B-C6856633F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6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791112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686BC-DEE4-7648-0FFF-A33705986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6037B4-872B-7DD1-4981-04C459218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F52C9E-E4B0-2108-1DC1-7BCDBA0D5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www.globalpartnership.org</a:t>
            </a:r>
            <a:r>
              <a:rPr lang="en-GB" dirty="0"/>
              <a:t>/results/education-data-highlights</a:t>
            </a:r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25EA2-949C-E5B3-A6B7-9162379DD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7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435805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B567B-CA93-E64C-050C-45BC88C20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63D2EC-690C-42FB-7EAC-779D99E4BD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78C210-D986-287E-D81B-704EEE0D42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www.globalpartnership.org</a:t>
            </a:r>
            <a:r>
              <a:rPr lang="en-GB" dirty="0"/>
              <a:t>/results/education-data-highlights</a:t>
            </a:r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8A7CB-4786-6734-FB84-B791458BAB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8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151680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53383-9083-96EB-12F7-1A24C493D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152B7C-D68E-BEAD-1B52-1E55C2DF9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0DDDF3-13D2-7C34-F5F0-6D5E403855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www.globalpartnership.org</a:t>
            </a:r>
            <a:r>
              <a:rPr lang="en-GB" dirty="0"/>
              <a:t>/results/education-data-highlights</a:t>
            </a:r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0272F-2EE1-E2C4-737C-40B8E3D1A5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9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534384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9CDFD-03DF-4818-C47C-B7566BD50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A2CE03-D0FA-6C01-790F-EE1E60D44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948B76-5DED-2599-97B0-236401190F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0C194-529F-D931-1C05-4B638863C3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10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4086507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BC139-90B3-5BC1-6DCE-7DBBB8BD1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DB0DC0-ED4D-D6ED-6C52-E91F1F00B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973342-D692-91A2-01B6-7E507A0F8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3C18A-2352-9570-8C25-D68667BF6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1122-2CA8-7747-87A1-1C48FA59C20A}" type="slidenum">
              <a:rPr lang="en-RO" smtClean="0"/>
              <a:t>11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815193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73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0666C-9F36-172C-9397-5B06C77E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EFBFAC-691D-E109-EB5F-3796C00B6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34B6D-DAAE-BBE8-2B3F-109E6885C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6CB6-7E0C-4FF1-BCD3-6BFAAA7EFAE5}" type="datetimeFigureOut">
              <a:rPr lang="LID4096" smtClean="0"/>
              <a:t>2/7/25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8C8D4-4474-C85B-1E0C-EEE36AABA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E1A3E-8C8F-2974-F8F4-AA4ACE3E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2691-510F-457E-B4D4-3596C5471B73}" type="slidenum">
              <a:rPr lang="LID4096" smtClean="0"/>
              <a:t>‹#›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FBA30-520F-F8FA-4D62-93537431AB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" y="444934"/>
            <a:ext cx="1853583" cy="7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56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EF648A-A6F9-DCEB-F289-49F198748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4E6C9-FC05-9976-8E10-9557B4B34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783C0-0A63-6767-3211-B8D04B069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6CB6-7E0C-4FF1-BCD3-6BFAAA7EFAE5}" type="datetimeFigureOut">
              <a:rPr lang="LID4096" smtClean="0"/>
              <a:t>2/7/25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C26AB-804C-19A0-E00B-482F2F9F7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1EAFC-13E1-B3AF-5D84-518F50314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2691-510F-457E-B4D4-3596C5471B73}" type="slidenum">
              <a:rPr lang="LID4096" smtClean="0"/>
              <a:t>‹#›</a:t>
            </a:fld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DDBFA0-25F3-3E07-D312-7AF85079C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248900" y="1119636"/>
            <a:ext cx="2209800" cy="87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6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5CE8C-F165-B592-6B06-20A14A209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44" y="381740"/>
            <a:ext cx="8553450" cy="852256"/>
          </a:xfrm>
        </p:spPr>
        <p:txBody>
          <a:bodyPr anchor="b"/>
          <a:lstStyle/>
          <a:p>
            <a:r>
              <a:rPr lang="en-GB"/>
              <a:t>Click to edit Master title style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BFBC3-0C78-3127-6ECD-973AFB6FE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183"/>
            <a:ext cx="10515600" cy="473878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B4CCA-4EE1-1410-D331-D04F627D2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6CB6-7E0C-4FF1-BCD3-6BFAAA7EFAE5}" type="datetimeFigureOut">
              <a:rPr lang="LID4096" smtClean="0"/>
              <a:t>2/7/25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37A6C-C52C-237B-4B10-2DBF3B4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26BA-8C8F-78A9-6B31-76B97696D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2691-510F-457E-B4D4-3596C5471B73}" type="slidenum">
              <a:rPr lang="LID4096" smtClean="0"/>
              <a:t>‹#›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0E295E-64EA-ABCA-38EE-B71D5920B3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" y="444934"/>
            <a:ext cx="1725669" cy="68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8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8C4E6-D104-C750-41D4-32027EBF8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36727"/>
            <a:ext cx="10515600" cy="2263774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33D5F-DB60-97D4-AA4C-2D1D36169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00501"/>
            <a:ext cx="10515600" cy="20891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0B8B9-F269-0D21-2F32-BE2ACB8F5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6CB6-7E0C-4FF1-BCD3-6BFAAA7EFAE5}" type="datetimeFigureOut">
              <a:rPr lang="LID4096" smtClean="0"/>
              <a:t>2/7/25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9EFDF-A533-3F49-4C3A-CD9BF0080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174F2-8F3D-10FB-BA7C-6B270377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2691-510F-457E-B4D4-3596C5471B73}" type="slidenum">
              <a:rPr lang="LID4096" smtClean="0"/>
              <a:t>‹#›</a:t>
            </a:fld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230A77-52D5-1E2A-B3F8-1E7247FD81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951" y="419109"/>
            <a:ext cx="5264150" cy="131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89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99A26-C10C-81AE-FE4B-FCC992BC3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BB13E-0DB9-5152-8ADA-C3441812E7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AFD95-9E4B-7B52-9660-366BBADB2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77637-5EBE-EB50-9F15-E080261C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6CB6-7E0C-4FF1-BCD3-6BFAAA7EFAE5}" type="datetimeFigureOut">
              <a:rPr lang="LID4096" smtClean="0"/>
              <a:t>2/7/25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70688-59A2-D624-9BE6-09B309082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1C2B20-1864-B801-6024-D978A4F14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2691-510F-457E-B4D4-3596C5471B73}" type="slidenum">
              <a:rPr lang="LID4096" smtClean="0"/>
              <a:t>‹#›</a:t>
            </a:fld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553391-4ABB-FF0A-F492-9523F0865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" y="444934"/>
            <a:ext cx="1853583" cy="7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1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35369-E682-9C3D-317D-FC8243042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cap="all" normalizeH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F851A-8C95-F653-43C1-45FABBA0E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24C68D-0833-A5B1-C186-A49D01D9B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cap="all" normalizeH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98D4C6-3C2B-C74F-D1FC-C63F747F7B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F276BC-9786-5355-FFAA-2FD1F0830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6CB6-7E0C-4FF1-BCD3-6BFAAA7EFAE5}" type="datetimeFigureOut">
              <a:rPr lang="LID4096" smtClean="0"/>
              <a:t>2/7/25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0346E7-84AB-5D71-47D8-50439649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C9622-61E1-98AB-145B-5E12D1628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2691-510F-457E-B4D4-3596C5471B73}" type="slidenum">
              <a:rPr lang="LID4096" smtClean="0"/>
              <a:t>‹#›</a:t>
            </a:fld>
            <a:endParaRPr lang="LID4096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75A1AB-638C-EDA6-FCC9-21EE9356B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221" y="557723"/>
            <a:ext cx="8553450" cy="71562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6C35C5-95CD-013A-4BC9-2CB3EA052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" y="444934"/>
            <a:ext cx="1853583" cy="7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80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3DEB4-E4CA-C075-37CF-1E2714D62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724075-9E0A-BB8F-896F-BD5BE992E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6CB6-7E0C-4FF1-BCD3-6BFAAA7EFAE5}" type="datetimeFigureOut">
              <a:rPr lang="LID4096" smtClean="0"/>
              <a:t>2/7/25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B270A-7E64-8F98-012D-C27929F87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D5DB4-62F2-766C-180D-28C65D17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2691-510F-457E-B4D4-3596C5471B73}" type="slidenum">
              <a:rPr lang="LID4096" smtClean="0"/>
              <a:t>‹#›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B7646-8F40-5678-3EFB-74640D8D45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" y="444934"/>
            <a:ext cx="1853583" cy="7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4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55F353-0A74-7420-650A-E85FBED38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6CB6-7E0C-4FF1-BCD3-6BFAAA7EFAE5}" type="datetimeFigureOut">
              <a:rPr lang="LID4096" smtClean="0"/>
              <a:t>2/7/25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1A56BA-11B0-2626-EDD3-ED0F3319C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DFD4C-DBAE-53FF-8A77-A38EE09A0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2691-510F-457E-B4D4-3596C5471B73}" type="slidenum">
              <a:rPr lang="LID4096" smtClean="0"/>
              <a:t>‹#›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900DC-5182-1160-48D8-8CDECF83CF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" y="444934"/>
            <a:ext cx="1853583" cy="7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32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08ABC-5E6C-9A22-C204-736121BD8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0015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3E05F-5B56-21B5-54C4-DDCFAE9CA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7205F0-0125-8120-DCE7-5F1C8CC7D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0350"/>
            <a:ext cx="3932237" cy="30686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EEBC5-0813-6122-952C-E41326154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6CB6-7E0C-4FF1-BCD3-6BFAAA7EFAE5}" type="datetimeFigureOut">
              <a:rPr lang="LID4096" smtClean="0"/>
              <a:t>2/7/25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98492-D28B-F468-B1A9-A6A5EA0FC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B9BE4-65A8-A311-C970-C0009DE42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2691-510F-457E-B4D4-3596C5471B73}" type="slidenum">
              <a:rPr lang="LID4096" smtClean="0"/>
              <a:t>‹#›</a:t>
            </a:fld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25987F-86EF-1497-63C9-A1376D8392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" y="444934"/>
            <a:ext cx="1853583" cy="7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51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8A13-F4C3-B9AA-499F-C3C5F6BD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5400"/>
            <a:ext cx="3932237" cy="17811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ID4096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661651-F9D4-05E1-9238-C80C27AE18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E54B8-DC9A-D60C-1104-DBBEB4CA9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76574"/>
            <a:ext cx="3932237" cy="27924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ABD60-70C0-5F76-1EC9-A94FE8EDC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6CB6-7E0C-4FF1-BCD3-6BFAAA7EFAE5}" type="datetimeFigureOut">
              <a:rPr lang="LID4096" smtClean="0"/>
              <a:t>2/7/25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40FA0-2340-D150-E529-B3DF28ED6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8D984-DEB2-E91E-5226-806979E5D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2691-510F-457E-B4D4-3596C5471B73}" type="slidenum">
              <a:rPr lang="LID4096" smtClean="0"/>
              <a:t>‹#›</a:t>
            </a:fld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983535-4C78-20C3-E1D6-7AD51FF14C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" y="444934"/>
            <a:ext cx="1853583" cy="7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3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24CAFF-B88E-050F-E396-FDD9A6C3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44" y="410208"/>
            <a:ext cx="8553450" cy="8415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/>
              <a:t>Click to edit Master title style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8123E-C1BB-F278-BBE1-3B417AA62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1449"/>
            <a:ext cx="10515600" cy="4685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F140D-6A24-66BC-4156-B3E8467EC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89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06CB6-7E0C-4FF1-BCD3-6BFAAA7EFAE5}" type="datetimeFigureOut">
              <a:rPr lang="LID4096" smtClean="0"/>
              <a:t>2/7/25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40307-1725-9CDE-26EE-D6DCFC9CF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9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2AD4B-1FA5-2D3B-D9C8-DFC76379A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4475" y="6289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02691-510F-457E-B4D4-3596C5471B7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1550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47675" indent="-447675" algn="l" defTabSz="914400" rtl="0" eaLnBrk="1" latinLnBrk="0" hangingPunct="1">
        <a:lnSpc>
          <a:spcPct val="90000"/>
        </a:lnSpc>
        <a:spcBef>
          <a:spcPts val="1000"/>
        </a:spcBef>
        <a:buClr>
          <a:schemeClr val="accent5"/>
        </a:buClr>
        <a:buFont typeface="Wingdings" panose="05000000000000000000" pitchFamily="2" charset="2"/>
        <a:buChar char="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895350" indent="-43815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SzPct val="83000"/>
        <a:buFont typeface="Wingdings" panose="05000000000000000000" pitchFamily="2" charset="2"/>
        <a:buChar char="v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8.png"/><Relationship Id="rId4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9B8463-B038-E31E-3F04-F217CD7AF706}"/>
              </a:ext>
            </a:extLst>
          </p:cNvPr>
          <p:cNvSpPr txBox="1"/>
          <p:nvPr/>
        </p:nvSpPr>
        <p:spPr>
          <a:xfrm>
            <a:off x="1289538" y="3147646"/>
            <a:ext cx="1032803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 sz="3200" b="1" i="0" u="none" strike="noStrike" dirty="0">
                <a:solidFill>
                  <a:srgbClr val="6114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Tweets, Skeets, and Podcasts: Harnessing 21st Century Tools for Medical Education</a:t>
            </a:r>
            <a:endParaRPr lang="en-GB" sz="32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RO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37E1F-A9E7-11DF-2F6F-5C64CD2DF1A6}"/>
              </a:ext>
            </a:extLst>
          </p:cNvPr>
          <p:cNvSpPr txBox="1"/>
          <p:nvPr/>
        </p:nvSpPr>
        <p:spPr>
          <a:xfrm>
            <a:off x="5049714" y="4314016"/>
            <a:ext cx="28076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u="none" strike="noStrike" dirty="0">
                <a:solidFill>
                  <a:srgbClr val="3D97E5"/>
                </a:solidFill>
                <a:effectLst/>
                <a:latin typeface="Arial" panose="020B0604020202020204" pitchFamily="34" charset="0"/>
              </a:rPr>
              <a:t>Cristina Popa, MD</a:t>
            </a:r>
            <a:endParaRPr lang="en-RO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69D92-396A-5A37-EBBD-BCA7E9CA2EA4}"/>
              </a:ext>
            </a:extLst>
          </p:cNvPr>
          <p:cNvSpPr txBox="1"/>
          <p:nvPr/>
        </p:nvSpPr>
        <p:spPr>
          <a:xfrm>
            <a:off x="5723792" y="4775681"/>
            <a:ext cx="213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7DBAED"/>
                </a:solidFill>
                <a:effectLst/>
                <a:latin typeface="Arial" panose="020B0604020202020204" pitchFamily="34" charset="0"/>
              </a:rPr>
              <a:t>Iasi, Romania</a:t>
            </a:r>
            <a:endParaRPr lang="en-RO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1C1BD3-AD14-D4FD-2279-65708A1C6B49}"/>
              </a:ext>
            </a:extLst>
          </p:cNvPr>
          <p:cNvSpPr txBox="1"/>
          <p:nvPr/>
        </p:nvSpPr>
        <p:spPr>
          <a:xfrm>
            <a:off x="914398" y="6062198"/>
            <a:ext cx="3493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sz="1800" b="0" i="0" u="none" strike="noStrike" dirty="0">
                <a:solidFill>
                  <a:srgbClr val="7DBAED"/>
                </a:solidFill>
                <a:effectLst/>
                <a:latin typeface="Arial" panose="020B0604020202020204" pitchFamily="34" charset="0"/>
              </a:rPr>
              <a:t>@</a:t>
            </a:r>
            <a:r>
              <a:rPr lang="en-GB" sz="1800" b="0" i="0" u="none" strike="noStrike" dirty="0" err="1">
                <a:solidFill>
                  <a:srgbClr val="7DBAED"/>
                </a:solidFill>
                <a:effectLst/>
                <a:latin typeface="Arial" panose="020B0604020202020204" pitchFamily="34" charset="0"/>
              </a:rPr>
              <a:t>nephroseeker.medsky.social</a:t>
            </a:r>
            <a:br>
              <a:rPr lang="en-GB" dirty="0"/>
            </a:br>
            <a:endParaRPr lang="en-RO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B55083-4580-D49E-092F-EACF2D5EE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5" y="5991860"/>
            <a:ext cx="580293" cy="49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818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BE122-4F95-36BF-81A0-894CDDDC1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D82219-FF72-98C3-1B18-B51B2C33344E}"/>
              </a:ext>
            </a:extLst>
          </p:cNvPr>
          <p:cNvSpPr txBox="1">
            <a:spLocks/>
          </p:cNvSpPr>
          <p:nvPr/>
        </p:nvSpPr>
        <p:spPr>
          <a:xfrm>
            <a:off x="1782387" y="3270749"/>
            <a:ext cx="9498410" cy="8491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4000" b="1" i="1" cap="none" dirty="0"/>
              <a:t>How can we use social media for education?</a:t>
            </a:r>
            <a:endParaRPr lang="LID4096" sz="4000" cap="none" dirty="0"/>
          </a:p>
        </p:txBody>
      </p:sp>
    </p:spTree>
    <p:extLst>
      <p:ext uri="{BB962C8B-B14F-4D97-AF65-F5344CB8AC3E}">
        <p14:creationId xmlns:p14="http://schemas.microsoft.com/office/powerpoint/2010/main" val="122689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291FF-65AB-2D9C-966C-50A7B5874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5B4F8F-67DE-46BE-98BA-A13E877CF6E5}"/>
              </a:ext>
            </a:extLst>
          </p:cNvPr>
          <p:cNvSpPr/>
          <p:nvPr/>
        </p:nvSpPr>
        <p:spPr>
          <a:xfrm>
            <a:off x="290730" y="312344"/>
            <a:ext cx="11709012" cy="6335976"/>
          </a:xfrm>
          <a:prstGeom prst="rect">
            <a:avLst/>
          </a:prstGeom>
          <a:solidFill>
            <a:srgbClr val="DBE3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pic>
        <p:nvPicPr>
          <p:cNvPr id="3076" name="Picture 4" descr="Pushing Your Teaching Down the Learning Pyramid">
            <a:extLst>
              <a:ext uri="{FF2B5EF4-FFF2-40B4-BE49-F238E27FC236}">
                <a16:creationId xmlns:a16="http://schemas.microsoft.com/office/drawing/2014/main" id="{90923231-A35E-8D4C-51DF-1E74DB992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3" b="4416"/>
          <a:stretch/>
        </p:blipFill>
        <p:spPr bwMode="auto">
          <a:xfrm>
            <a:off x="304798" y="289423"/>
            <a:ext cx="7014338" cy="615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BF9D2-D6C8-033D-594F-76EC70E1E5E6}"/>
              </a:ext>
            </a:extLst>
          </p:cNvPr>
          <p:cNvSpPr txBox="1"/>
          <p:nvPr/>
        </p:nvSpPr>
        <p:spPr>
          <a:xfrm>
            <a:off x="751596" y="6298440"/>
            <a:ext cx="1187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O" dirty="0"/>
              <a:t>Adapted from the National Training Laboratories Institute of Applied Behavioral Science Learning Pyramid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395FD6-3AF8-521D-56B7-90C739B23EC3}"/>
              </a:ext>
            </a:extLst>
          </p:cNvPr>
          <p:cNvSpPr txBox="1"/>
          <p:nvPr/>
        </p:nvSpPr>
        <p:spPr>
          <a:xfrm>
            <a:off x="15979140" y="1390145"/>
            <a:ext cx="1032920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Learning Pyramid (Retention Rates) &amp; Corresponding Social Media Platforms</a:t>
            </a:r>
          </a:p>
          <a:p>
            <a:r>
              <a:rPr lang="en-GB" dirty="0"/>
              <a:t>The </a:t>
            </a:r>
            <a:r>
              <a:rPr lang="en-GB" b="1" dirty="0"/>
              <a:t>Learning Pyramid</a:t>
            </a:r>
            <a:r>
              <a:rPr lang="en-GB" dirty="0"/>
              <a:t> ranks learning methods by retention rates. Here’s how different </a:t>
            </a:r>
            <a:r>
              <a:rPr lang="en-GB" b="1" dirty="0"/>
              <a:t>social media platforms</a:t>
            </a:r>
            <a:r>
              <a:rPr lang="en-GB" dirty="0"/>
              <a:t> fit:</a:t>
            </a:r>
          </a:p>
          <a:p>
            <a:pPr>
              <a:buFont typeface="+mj-lt"/>
              <a:buAutoNum type="arabicPeriod"/>
            </a:pPr>
            <a:r>
              <a:rPr lang="en-GB" b="1" dirty="0"/>
              <a:t>Lecture (5%) → YouTube, TikTok</a:t>
            </a:r>
            <a:r>
              <a:rPr lang="en-GB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/>
              <a:t>Passive watching of educational videos, lectures, and tutorials.</a:t>
            </a:r>
          </a:p>
          <a:p>
            <a:pPr>
              <a:buFont typeface="+mj-lt"/>
              <a:buAutoNum type="arabicPeriod"/>
            </a:pPr>
            <a:r>
              <a:rPr lang="en-GB" b="1" dirty="0"/>
              <a:t>Reading (10%) → Wikipedia, LinkedIn Articles, Blogs</a:t>
            </a:r>
            <a:r>
              <a:rPr lang="en-GB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/>
              <a:t>Consuming written content, research papers, and wikis.</a:t>
            </a:r>
          </a:p>
          <a:p>
            <a:pPr>
              <a:buFont typeface="+mj-lt"/>
              <a:buAutoNum type="arabicPeriod"/>
            </a:pPr>
            <a:r>
              <a:rPr lang="en-GB" b="1" dirty="0"/>
              <a:t>Audio-Visual (20%) → Instagram Reels, Twitter/X Threads, Podcasts</a:t>
            </a:r>
            <a:r>
              <a:rPr lang="en-GB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/>
              <a:t>Engaging with infographics, short explainer videos, and audiobooks.</a:t>
            </a:r>
          </a:p>
          <a:p>
            <a:pPr>
              <a:buFont typeface="+mj-lt"/>
              <a:buAutoNum type="arabicPeriod"/>
            </a:pPr>
            <a:r>
              <a:rPr lang="en-GB" b="1" dirty="0"/>
              <a:t>Demonstration (30%) → YouTube, Twitch, TikTok (Live)</a:t>
            </a:r>
            <a:r>
              <a:rPr lang="en-GB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/>
              <a:t>Watching live-streamed tutorials, product demos, or scientific experiments.</a:t>
            </a:r>
          </a:p>
          <a:p>
            <a:pPr>
              <a:buFont typeface="+mj-lt"/>
              <a:buAutoNum type="arabicPeriod"/>
            </a:pPr>
            <a:r>
              <a:rPr lang="en-GB" b="1" dirty="0"/>
              <a:t>Discussion Group (50%) → Reddit, Facebook Groups, Discord, Quora</a:t>
            </a:r>
            <a:r>
              <a:rPr lang="en-GB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/>
              <a:t>Engaging in debates, Q&amp;A, and collaborative problem-solving.</a:t>
            </a:r>
          </a:p>
          <a:p>
            <a:pPr>
              <a:buFont typeface="+mj-lt"/>
              <a:buAutoNum type="arabicPeriod"/>
            </a:pPr>
            <a:r>
              <a:rPr lang="en-GB" b="1" dirty="0"/>
              <a:t>Practice by Doing (75%) → Slack, GitHub, Online Coding Platforms</a:t>
            </a:r>
            <a:r>
              <a:rPr lang="en-GB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/>
              <a:t>Interactive projects, coding collaboration, and hands-on exercises.</a:t>
            </a:r>
          </a:p>
          <a:p>
            <a:pPr>
              <a:buFont typeface="+mj-lt"/>
              <a:buAutoNum type="arabicPeriod"/>
            </a:pPr>
            <a:r>
              <a:rPr lang="en-GB" b="1" dirty="0"/>
              <a:t>Teaching Others (90%) → Wikipedia (Editing), YouTube (Content Creation), Blogging</a:t>
            </a:r>
            <a:r>
              <a:rPr lang="en-GB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/>
              <a:t>Creating explainer videos, writing guides, and answering community questions.</a:t>
            </a:r>
          </a:p>
          <a:p>
            <a:r>
              <a:rPr lang="en-GB" dirty="0"/>
              <a:t>Social constructivist platforms </a:t>
            </a:r>
            <a:r>
              <a:rPr lang="en-GB" b="1" dirty="0"/>
              <a:t>(Reddit, Discord, Quora, Slack, Wikipedia)</a:t>
            </a:r>
            <a:r>
              <a:rPr lang="en-GB" dirty="0"/>
              <a:t> fall into the </a:t>
            </a:r>
            <a:r>
              <a:rPr lang="en-GB" b="1" dirty="0"/>
              <a:t>higher retention</a:t>
            </a:r>
            <a:r>
              <a:rPr lang="en-GB" dirty="0"/>
              <a:t> categories, promoting deep learning through discussion, practice, and peer teaching.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CB330-4CB1-C03B-4CDF-6CF00F81A74D}"/>
              </a:ext>
            </a:extLst>
          </p:cNvPr>
          <p:cNvSpPr/>
          <p:nvPr/>
        </p:nvSpPr>
        <p:spPr>
          <a:xfrm>
            <a:off x="5208814" y="1390145"/>
            <a:ext cx="6734660" cy="459434"/>
          </a:xfrm>
          <a:prstGeom prst="rect">
            <a:avLst/>
          </a:prstGeom>
          <a:solidFill>
            <a:srgbClr val="66CBDB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AAA275-E9D6-124D-93AC-5788CAF294D0}"/>
              </a:ext>
            </a:extLst>
          </p:cNvPr>
          <p:cNvSpPr/>
          <p:nvPr/>
        </p:nvSpPr>
        <p:spPr>
          <a:xfrm>
            <a:off x="5470071" y="1925997"/>
            <a:ext cx="6473403" cy="459435"/>
          </a:xfrm>
          <a:prstGeom prst="rect">
            <a:avLst/>
          </a:prstGeom>
          <a:solidFill>
            <a:srgbClr val="04CFCE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DFDEC9-D52D-59F5-EE49-EF4DCD9C4DE6}"/>
              </a:ext>
            </a:extLst>
          </p:cNvPr>
          <p:cNvSpPr/>
          <p:nvPr/>
        </p:nvSpPr>
        <p:spPr>
          <a:xfrm>
            <a:off x="5919106" y="2461849"/>
            <a:ext cx="6024367" cy="445367"/>
          </a:xfrm>
          <a:prstGeom prst="rect">
            <a:avLst/>
          </a:prstGeom>
          <a:solidFill>
            <a:srgbClr val="F6596C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58EF68-3669-07F2-C119-7A1128338292}"/>
              </a:ext>
            </a:extLst>
          </p:cNvPr>
          <p:cNvSpPr/>
          <p:nvPr/>
        </p:nvSpPr>
        <p:spPr>
          <a:xfrm>
            <a:off x="6164036" y="2983633"/>
            <a:ext cx="5793504" cy="445367"/>
          </a:xfrm>
          <a:prstGeom prst="rect">
            <a:avLst/>
          </a:prstGeom>
          <a:solidFill>
            <a:srgbClr val="EB4CC3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9795D7-B7AD-A81C-BB50-C12E6D5E39D6}"/>
              </a:ext>
            </a:extLst>
          </p:cNvPr>
          <p:cNvSpPr/>
          <p:nvPr/>
        </p:nvSpPr>
        <p:spPr>
          <a:xfrm>
            <a:off x="6406532" y="3533553"/>
            <a:ext cx="5536942" cy="504882"/>
          </a:xfrm>
          <a:prstGeom prst="rect">
            <a:avLst/>
          </a:prstGeom>
          <a:solidFill>
            <a:srgbClr val="9863E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EB06FB-334E-3FD2-F947-87140E28472F}"/>
              </a:ext>
            </a:extLst>
          </p:cNvPr>
          <p:cNvSpPr/>
          <p:nvPr/>
        </p:nvSpPr>
        <p:spPr>
          <a:xfrm>
            <a:off x="6915150" y="4139745"/>
            <a:ext cx="5028322" cy="504882"/>
          </a:xfrm>
          <a:prstGeom prst="rect">
            <a:avLst/>
          </a:prstGeom>
          <a:solidFill>
            <a:srgbClr val="4DA7C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EEDA8D-8860-5738-6E05-133899014A6C}"/>
              </a:ext>
            </a:extLst>
          </p:cNvPr>
          <p:cNvSpPr/>
          <p:nvPr/>
        </p:nvSpPr>
        <p:spPr>
          <a:xfrm>
            <a:off x="7319136" y="4774075"/>
            <a:ext cx="4638404" cy="504882"/>
          </a:xfrm>
          <a:prstGeom prst="rect">
            <a:avLst/>
          </a:prstGeom>
          <a:solidFill>
            <a:srgbClr val="AADD4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5199A8-4447-EF5D-6918-2B5B1232B701}"/>
              </a:ext>
            </a:extLst>
          </p:cNvPr>
          <p:cNvSpPr txBox="1"/>
          <p:nvPr/>
        </p:nvSpPr>
        <p:spPr>
          <a:xfrm>
            <a:off x="9726826" y="1386002"/>
            <a:ext cx="216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400" dirty="0">
                <a:solidFill>
                  <a:schemeClr val="bg1"/>
                </a:solidFill>
              </a:rPr>
              <a:t>Youtube, TikTok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BAA3B8-558B-4EAE-6FEF-F80043BFC8F9}"/>
              </a:ext>
            </a:extLst>
          </p:cNvPr>
          <p:cNvSpPr txBox="1"/>
          <p:nvPr/>
        </p:nvSpPr>
        <p:spPr>
          <a:xfrm>
            <a:off x="8576144" y="1915818"/>
            <a:ext cx="317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400" dirty="0">
                <a:solidFill>
                  <a:schemeClr val="bg1"/>
                </a:solidFill>
              </a:rPr>
              <a:t>Blogs, Twitter, Facebook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4C72E3-5E51-1EC0-730E-85C0A46566AB}"/>
              </a:ext>
            </a:extLst>
          </p:cNvPr>
          <p:cNvSpPr txBox="1"/>
          <p:nvPr/>
        </p:nvSpPr>
        <p:spPr>
          <a:xfrm>
            <a:off x="6493833" y="2468472"/>
            <a:ext cx="5505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400" dirty="0">
                <a:solidFill>
                  <a:schemeClr val="bg1"/>
                </a:solidFill>
              </a:rPr>
              <a:t>Youtube, TikTok,Twitter, Facebook, Threads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D4B317-F9D6-B600-42C2-A5F669C25D83}"/>
              </a:ext>
            </a:extLst>
          </p:cNvPr>
          <p:cNvSpPr txBox="1"/>
          <p:nvPr/>
        </p:nvSpPr>
        <p:spPr>
          <a:xfrm>
            <a:off x="9103186" y="2985585"/>
            <a:ext cx="264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400" dirty="0">
                <a:solidFill>
                  <a:schemeClr val="bg1"/>
                </a:solidFill>
              </a:rPr>
              <a:t>Youtube, TikTok live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8A778-D387-93DD-BE00-A94054E2BC6F}"/>
              </a:ext>
            </a:extLst>
          </p:cNvPr>
          <p:cNvSpPr txBox="1"/>
          <p:nvPr/>
        </p:nvSpPr>
        <p:spPr>
          <a:xfrm>
            <a:off x="9429311" y="3565827"/>
            <a:ext cx="245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400" dirty="0">
                <a:solidFill>
                  <a:schemeClr val="bg1"/>
                </a:solidFill>
              </a:rPr>
              <a:t>Facebook, Twitter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FEB858-A40E-C5D3-D358-988CDBC07261}"/>
              </a:ext>
            </a:extLst>
          </p:cNvPr>
          <p:cNvSpPr txBox="1"/>
          <p:nvPr/>
        </p:nvSpPr>
        <p:spPr>
          <a:xfrm>
            <a:off x="8576144" y="4164640"/>
            <a:ext cx="336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400" dirty="0">
                <a:solidFill>
                  <a:schemeClr val="bg1"/>
                </a:solidFill>
              </a:rPr>
              <a:t>Slack, WhatsApp, Twitter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C58085-C45E-70F9-FEF1-B680A6829BF8}"/>
              </a:ext>
            </a:extLst>
          </p:cNvPr>
          <p:cNvSpPr txBox="1"/>
          <p:nvPr/>
        </p:nvSpPr>
        <p:spPr>
          <a:xfrm>
            <a:off x="9515265" y="4807633"/>
            <a:ext cx="238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400" dirty="0">
                <a:solidFill>
                  <a:schemeClr val="bg1"/>
                </a:solidFill>
              </a:rPr>
              <a:t>Youtube, Twitter</a:t>
            </a:r>
          </a:p>
        </p:txBody>
      </p:sp>
    </p:spTree>
    <p:extLst>
      <p:ext uri="{BB962C8B-B14F-4D97-AF65-F5344CB8AC3E}">
        <p14:creationId xmlns:p14="http://schemas.microsoft.com/office/powerpoint/2010/main" val="3298218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509EA77-BA03-2BD7-C55C-258656324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A2DDE8-4016-3CC7-5BF6-8699E850E4FF}"/>
              </a:ext>
            </a:extLst>
          </p:cNvPr>
          <p:cNvSpPr/>
          <p:nvPr/>
        </p:nvSpPr>
        <p:spPr>
          <a:xfrm>
            <a:off x="290730" y="312344"/>
            <a:ext cx="11709012" cy="6335976"/>
          </a:xfrm>
          <a:prstGeom prst="rect">
            <a:avLst/>
          </a:prstGeom>
          <a:solidFill>
            <a:srgbClr val="DBE3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pic>
        <p:nvPicPr>
          <p:cNvPr id="3076" name="Picture 4" descr="Pushing Your Teaching Down the Learning Pyramid">
            <a:extLst>
              <a:ext uri="{FF2B5EF4-FFF2-40B4-BE49-F238E27FC236}">
                <a16:creationId xmlns:a16="http://schemas.microsoft.com/office/drawing/2014/main" id="{EC7E7234-044E-9058-6A6E-A74D4DF1F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3" b="4416"/>
          <a:stretch/>
        </p:blipFill>
        <p:spPr bwMode="auto">
          <a:xfrm>
            <a:off x="304798" y="289423"/>
            <a:ext cx="7014338" cy="615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CC541D-7380-F022-30E0-2383F3CD1074}"/>
              </a:ext>
            </a:extLst>
          </p:cNvPr>
          <p:cNvSpPr txBox="1"/>
          <p:nvPr/>
        </p:nvSpPr>
        <p:spPr>
          <a:xfrm>
            <a:off x="751596" y="6298440"/>
            <a:ext cx="1187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O" dirty="0"/>
              <a:t>Adapted from the National Training Laboratories Institute of Applied Behavioral Science Learning Pyramid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8601AF-4150-B292-3EEE-B498C456A450}"/>
              </a:ext>
            </a:extLst>
          </p:cNvPr>
          <p:cNvSpPr txBox="1"/>
          <p:nvPr/>
        </p:nvSpPr>
        <p:spPr>
          <a:xfrm>
            <a:off x="15979140" y="1390145"/>
            <a:ext cx="1032920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Learning Pyramid (Retention Rates) &amp; Corresponding Social Media Platforms</a:t>
            </a:r>
          </a:p>
          <a:p>
            <a:r>
              <a:rPr lang="en-GB" dirty="0"/>
              <a:t>The </a:t>
            </a:r>
            <a:r>
              <a:rPr lang="en-GB" b="1" dirty="0"/>
              <a:t>Learning Pyramid</a:t>
            </a:r>
            <a:r>
              <a:rPr lang="en-GB" dirty="0"/>
              <a:t> ranks learning methods by retention rates. Here’s how different </a:t>
            </a:r>
            <a:r>
              <a:rPr lang="en-GB" b="1" dirty="0"/>
              <a:t>social media platforms</a:t>
            </a:r>
            <a:r>
              <a:rPr lang="en-GB" dirty="0"/>
              <a:t> fit:</a:t>
            </a:r>
          </a:p>
          <a:p>
            <a:pPr>
              <a:buFont typeface="+mj-lt"/>
              <a:buAutoNum type="arabicPeriod"/>
            </a:pPr>
            <a:r>
              <a:rPr lang="en-GB" b="1" dirty="0"/>
              <a:t>Lecture (5%) → YouTube, TikTok</a:t>
            </a:r>
            <a:r>
              <a:rPr lang="en-GB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/>
              <a:t>Passive watching of educational videos, lectures, and tutorials.</a:t>
            </a:r>
          </a:p>
          <a:p>
            <a:pPr>
              <a:buFont typeface="+mj-lt"/>
              <a:buAutoNum type="arabicPeriod"/>
            </a:pPr>
            <a:r>
              <a:rPr lang="en-GB" b="1" dirty="0"/>
              <a:t>Reading (10%) → Wikipedia, LinkedIn Articles, Blogs</a:t>
            </a:r>
            <a:r>
              <a:rPr lang="en-GB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/>
              <a:t>Consuming written content, research papers, and wikis.</a:t>
            </a:r>
          </a:p>
          <a:p>
            <a:pPr>
              <a:buFont typeface="+mj-lt"/>
              <a:buAutoNum type="arabicPeriod"/>
            </a:pPr>
            <a:r>
              <a:rPr lang="en-GB" b="1" dirty="0"/>
              <a:t>Audio-Visual (20%) → Instagram Reels, Twitter/X Threads, Podcasts</a:t>
            </a:r>
            <a:r>
              <a:rPr lang="en-GB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/>
              <a:t>Engaging with infographics, short explainer videos, and audiobooks.</a:t>
            </a:r>
          </a:p>
          <a:p>
            <a:pPr>
              <a:buFont typeface="+mj-lt"/>
              <a:buAutoNum type="arabicPeriod"/>
            </a:pPr>
            <a:r>
              <a:rPr lang="en-GB" b="1" dirty="0"/>
              <a:t>Demonstration (30%) → YouTube, Twitch, TikTok (Live)</a:t>
            </a:r>
            <a:r>
              <a:rPr lang="en-GB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/>
              <a:t>Watching live-streamed tutorials, product demos, or scientific experiments.</a:t>
            </a:r>
          </a:p>
          <a:p>
            <a:pPr>
              <a:buFont typeface="+mj-lt"/>
              <a:buAutoNum type="arabicPeriod"/>
            </a:pPr>
            <a:r>
              <a:rPr lang="en-GB" b="1" dirty="0"/>
              <a:t>Discussion Group (50%) → Reddit, Facebook Groups, Discord, Quora</a:t>
            </a:r>
            <a:r>
              <a:rPr lang="en-GB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/>
              <a:t>Engaging in debates, Q&amp;A, and collaborative problem-solving.</a:t>
            </a:r>
          </a:p>
          <a:p>
            <a:pPr>
              <a:buFont typeface="+mj-lt"/>
              <a:buAutoNum type="arabicPeriod"/>
            </a:pPr>
            <a:r>
              <a:rPr lang="en-GB" b="1" dirty="0"/>
              <a:t>Practice by Doing (75%) → Slack, GitHub, Online Coding Platforms</a:t>
            </a:r>
            <a:r>
              <a:rPr lang="en-GB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/>
              <a:t>Interactive projects, coding collaboration, and hands-on exercises.</a:t>
            </a:r>
          </a:p>
          <a:p>
            <a:pPr>
              <a:buFont typeface="+mj-lt"/>
              <a:buAutoNum type="arabicPeriod"/>
            </a:pPr>
            <a:r>
              <a:rPr lang="en-GB" b="1" dirty="0"/>
              <a:t>Teaching Others (90%) → Wikipedia (Editing), YouTube (Content Creation), Blogging</a:t>
            </a:r>
            <a:r>
              <a:rPr lang="en-GB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GB" dirty="0"/>
              <a:t>Creating explainer videos, writing guides, and answering community questions.</a:t>
            </a:r>
          </a:p>
          <a:p>
            <a:r>
              <a:rPr lang="en-GB" dirty="0"/>
              <a:t>Social constructivist platforms </a:t>
            </a:r>
            <a:r>
              <a:rPr lang="en-GB" b="1" dirty="0"/>
              <a:t>(Reddit, Discord, Quora, Slack, Wikipedia)</a:t>
            </a:r>
            <a:r>
              <a:rPr lang="en-GB" dirty="0"/>
              <a:t> fall into the </a:t>
            </a:r>
            <a:r>
              <a:rPr lang="en-GB" b="1" dirty="0"/>
              <a:t>higher retention</a:t>
            </a:r>
            <a:r>
              <a:rPr lang="en-GB" dirty="0"/>
              <a:t> categories, promoting deep learning through discussion, practice, and peer teaching.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402C01-4BF9-511B-B63D-A868640CDF45}"/>
              </a:ext>
            </a:extLst>
          </p:cNvPr>
          <p:cNvSpPr/>
          <p:nvPr/>
        </p:nvSpPr>
        <p:spPr>
          <a:xfrm>
            <a:off x="5208814" y="1390145"/>
            <a:ext cx="6734660" cy="459434"/>
          </a:xfrm>
          <a:prstGeom prst="rect">
            <a:avLst/>
          </a:prstGeom>
          <a:solidFill>
            <a:srgbClr val="66CBDB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8AB5E3-C256-414F-5276-03A3971FAB5D}"/>
              </a:ext>
            </a:extLst>
          </p:cNvPr>
          <p:cNvSpPr/>
          <p:nvPr/>
        </p:nvSpPr>
        <p:spPr>
          <a:xfrm>
            <a:off x="5470071" y="1925997"/>
            <a:ext cx="6473403" cy="459435"/>
          </a:xfrm>
          <a:prstGeom prst="rect">
            <a:avLst/>
          </a:prstGeom>
          <a:solidFill>
            <a:srgbClr val="04CFCE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C6CA15-4288-9EE6-216A-1F0BCA755C74}"/>
              </a:ext>
            </a:extLst>
          </p:cNvPr>
          <p:cNvSpPr/>
          <p:nvPr/>
        </p:nvSpPr>
        <p:spPr>
          <a:xfrm>
            <a:off x="5919106" y="2461849"/>
            <a:ext cx="6024367" cy="445367"/>
          </a:xfrm>
          <a:prstGeom prst="rect">
            <a:avLst/>
          </a:prstGeom>
          <a:solidFill>
            <a:srgbClr val="F6596C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4AF5AB-CED6-CB60-40EC-995E766B9D9F}"/>
              </a:ext>
            </a:extLst>
          </p:cNvPr>
          <p:cNvSpPr/>
          <p:nvPr/>
        </p:nvSpPr>
        <p:spPr>
          <a:xfrm>
            <a:off x="6164036" y="2983633"/>
            <a:ext cx="5793504" cy="445367"/>
          </a:xfrm>
          <a:prstGeom prst="rect">
            <a:avLst/>
          </a:prstGeom>
          <a:solidFill>
            <a:srgbClr val="EB4CC3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B772F7-30C8-68AE-C51B-AB7E3CF771A4}"/>
              </a:ext>
            </a:extLst>
          </p:cNvPr>
          <p:cNvSpPr/>
          <p:nvPr/>
        </p:nvSpPr>
        <p:spPr>
          <a:xfrm>
            <a:off x="6406532" y="3533553"/>
            <a:ext cx="5536942" cy="504882"/>
          </a:xfrm>
          <a:prstGeom prst="rect">
            <a:avLst/>
          </a:prstGeom>
          <a:solidFill>
            <a:srgbClr val="9863E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C8F261-BD3F-32BE-C04D-23566B08FAB5}"/>
              </a:ext>
            </a:extLst>
          </p:cNvPr>
          <p:cNvSpPr/>
          <p:nvPr/>
        </p:nvSpPr>
        <p:spPr>
          <a:xfrm>
            <a:off x="6915150" y="4139745"/>
            <a:ext cx="5028322" cy="504882"/>
          </a:xfrm>
          <a:prstGeom prst="rect">
            <a:avLst/>
          </a:prstGeom>
          <a:solidFill>
            <a:srgbClr val="4DA7C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1BACE3-C629-A4EB-535C-4EE4E6C735AF}"/>
              </a:ext>
            </a:extLst>
          </p:cNvPr>
          <p:cNvSpPr/>
          <p:nvPr/>
        </p:nvSpPr>
        <p:spPr>
          <a:xfrm>
            <a:off x="7319136" y="4774075"/>
            <a:ext cx="4638404" cy="504882"/>
          </a:xfrm>
          <a:prstGeom prst="rect">
            <a:avLst/>
          </a:prstGeom>
          <a:solidFill>
            <a:srgbClr val="AADD4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67650-452C-684B-64CF-66CCAE178DE4}"/>
              </a:ext>
            </a:extLst>
          </p:cNvPr>
          <p:cNvSpPr txBox="1"/>
          <p:nvPr/>
        </p:nvSpPr>
        <p:spPr>
          <a:xfrm>
            <a:off x="9726826" y="1386002"/>
            <a:ext cx="216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400" dirty="0">
                <a:solidFill>
                  <a:schemeClr val="bg1"/>
                </a:solidFill>
              </a:rPr>
              <a:t>Youtube, TikTok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E060E3-DB54-5101-28A3-43DDA8BC1D59}"/>
              </a:ext>
            </a:extLst>
          </p:cNvPr>
          <p:cNvSpPr txBox="1"/>
          <p:nvPr/>
        </p:nvSpPr>
        <p:spPr>
          <a:xfrm>
            <a:off x="8576144" y="1915818"/>
            <a:ext cx="317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400" dirty="0">
                <a:solidFill>
                  <a:schemeClr val="bg1"/>
                </a:solidFill>
              </a:rPr>
              <a:t>Blogs, Twitter, Facebook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0D58D3-A6B4-B500-7E9D-C4700395912F}"/>
              </a:ext>
            </a:extLst>
          </p:cNvPr>
          <p:cNvSpPr txBox="1"/>
          <p:nvPr/>
        </p:nvSpPr>
        <p:spPr>
          <a:xfrm>
            <a:off x="6493833" y="2468472"/>
            <a:ext cx="5505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400" dirty="0">
                <a:solidFill>
                  <a:schemeClr val="bg1"/>
                </a:solidFill>
              </a:rPr>
              <a:t>Youtube, TikTok,Twitter, Facebook, Threads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D1FAE1-6C08-4A2F-74E3-91484356763F}"/>
              </a:ext>
            </a:extLst>
          </p:cNvPr>
          <p:cNvSpPr txBox="1"/>
          <p:nvPr/>
        </p:nvSpPr>
        <p:spPr>
          <a:xfrm>
            <a:off x="9103186" y="2985585"/>
            <a:ext cx="264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400" dirty="0">
                <a:solidFill>
                  <a:schemeClr val="bg1"/>
                </a:solidFill>
              </a:rPr>
              <a:t>Youtube, TikTok live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A6C3D7-9273-9381-A0BB-688DA5ACA545}"/>
              </a:ext>
            </a:extLst>
          </p:cNvPr>
          <p:cNvSpPr txBox="1"/>
          <p:nvPr/>
        </p:nvSpPr>
        <p:spPr>
          <a:xfrm>
            <a:off x="9429311" y="3565827"/>
            <a:ext cx="245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400" dirty="0">
                <a:solidFill>
                  <a:schemeClr val="bg1"/>
                </a:solidFill>
              </a:rPr>
              <a:t>Facebook, Twitter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03EDB3-6211-9767-96F7-DB65BA6B8184}"/>
              </a:ext>
            </a:extLst>
          </p:cNvPr>
          <p:cNvSpPr txBox="1"/>
          <p:nvPr/>
        </p:nvSpPr>
        <p:spPr>
          <a:xfrm>
            <a:off x="9557468" y="4164640"/>
            <a:ext cx="238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400" dirty="0">
                <a:solidFill>
                  <a:schemeClr val="bg1"/>
                </a:solidFill>
              </a:rPr>
              <a:t>Slack, WhatsApp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041617-0DB2-3E15-451B-F68D340837EC}"/>
              </a:ext>
            </a:extLst>
          </p:cNvPr>
          <p:cNvSpPr txBox="1"/>
          <p:nvPr/>
        </p:nvSpPr>
        <p:spPr>
          <a:xfrm>
            <a:off x="9515265" y="4807633"/>
            <a:ext cx="238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400" dirty="0">
                <a:solidFill>
                  <a:schemeClr val="bg1"/>
                </a:solidFill>
              </a:rPr>
              <a:t>Youtube, Twitter</a:t>
            </a:r>
          </a:p>
        </p:txBody>
      </p:sp>
    </p:spTree>
    <p:extLst>
      <p:ext uri="{BB962C8B-B14F-4D97-AF65-F5344CB8AC3E}">
        <p14:creationId xmlns:p14="http://schemas.microsoft.com/office/powerpoint/2010/main" val="2711915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8FC5B-9CAB-D7DD-CCE4-2204CE050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EB233-B64F-C76B-20A1-5E462E7C9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672" y="736006"/>
            <a:ext cx="9498410" cy="849183"/>
          </a:xfrm>
        </p:spPr>
        <p:txBody>
          <a:bodyPr/>
          <a:lstStyle/>
          <a:p>
            <a:pPr algn="ctr" rtl="0"/>
            <a:r>
              <a:rPr lang="en-GB" sz="3600" b="1" i="1" cap="none" dirty="0"/>
              <a:t>The most effective methods to learn are the participatory one </a:t>
            </a:r>
            <a:endParaRPr lang="LID4096" sz="8800" cap="non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C8886F-89F6-B8C6-9CA3-73640CF2D77F}"/>
              </a:ext>
            </a:extLst>
          </p:cNvPr>
          <p:cNvSpPr/>
          <p:nvPr/>
        </p:nvSpPr>
        <p:spPr>
          <a:xfrm>
            <a:off x="3338623" y="1894013"/>
            <a:ext cx="4046600" cy="47654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C52099-A68A-6C7F-5B3F-6A10EC151D85}"/>
              </a:ext>
            </a:extLst>
          </p:cNvPr>
          <p:cNvSpPr/>
          <p:nvPr/>
        </p:nvSpPr>
        <p:spPr>
          <a:xfrm>
            <a:off x="7762727" y="1847923"/>
            <a:ext cx="4046600" cy="47654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6C25F4-1078-BFF3-7A14-9DE572EFE268}"/>
              </a:ext>
            </a:extLst>
          </p:cNvPr>
          <p:cNvSpPr/>
          <p:nvPr/>
        </p:nvSpPr>
        <p:spPr>
          <a:xfrm>
            <a:off x="194852" y="2443891"/>
            <a:ext cx="11963401" cy="9765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6CA58AF-15C4-598E-C91D-96486AA10CD1}"/>
              </a:ext>
            </a:extLst>
          </p:cNvPr>
          <p:cNvSpPr txBox="1">
            <a:spLocks/>
          </p:cNvSpPr>
          <p:nvPr/>
        </p:nvSpPr>
        <p:spPr>
          <a:xfrm>
            <a:off x="3904810" y="1894014"/>
            <a:ext cx="2914227" cy="638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b="1" dirty="0"/>
              <a:t>Group discussions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420BDC-FC9A-A0D3-EC1A-F2333DEEB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2519608"/>
            <a:ext cx="2460171" cy="8491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RO" b="1" dirty="0"/>
              <a:t>Knowledge retention rate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4846CE8-06CF-C9D8-C009-E28D43D6E46E}"/>
              </a:ext>
            </a:extLst>
          </p:cNvPr>
          <p:cNvSpPr txBox="1">
            <a:spLocks/>
          </p:cNvSpPr>
          <p:nvPr/>
        </p:nvSpPr>
        <p:spPr>
          <a:xfrm>
            <a:off x="8328914" y="1894013"/>
            <a:ext cx="2914227" cy="638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RO" b="1" dirty="0"/>
              <a:t>Teaching others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78C50E6-FC66-D8EF-B6B9-264AE6682E70}"/>
              </a:ext>
            </a:extLst>
          </p:cNvPr>
          <p:cNvSpPr txBox="1">
            <a:spLocks/>
          </p:cNvSpPr>
          <p:nvPr/>
        </p:nvSpPr>
        <p:spPr>
          <a:xfrm>
            <a:off x="5144704" y="2647198"/>
            <a:ext cx="874729" cy="849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dirty="0"/>
              <a:t>50%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18482C0-A1F8-12D1-5C20-81DD1AC97271}"/>
              </a:ext>
            </a:extLst>
          </p:cNvPr>
          <p:cNvSpPr txBox="1">
            <a:spLocks/>
          </p:cNvSpPr>
          <p:nvPr/>
        </p:nvSpPr>
        <p:spPr>
          <a:xfrm>
            <a:off x="9506020" y="2647198"/>
            <a:ext cx="874729" cy="849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dirty="0"/>
              <a:t>90%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6A79CEB-6DD4-D3DA-2503-FB91A5D8831F}"/>
              </a:ext>
            </a:extLst>
          </p:cNvPr>
          <p:cNvSpPr txBox="1">
            <a:spLocks/>
          </p:cNvSpPr>
          <p:nvPr/>
        </p:nvSpPr>
        <p:spPr>
          <a:xfrm>
            <a:off x="330441" y="3555746"/>
            <a:ext cx="2460171" cy="8491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b="1" dirty="0"/>
              <a:t>SoMe platforms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5129E74-BDE0-989D-1EF7-766B9484DB39}"/>
              </a:ext>
            </a:extLst>
          </p:cNvPr>
          <p:cNvSpPr txBox="1">
            <a:spLocks/>
          </p:cNvSpPr>
          <p:nvPr/>
        </p:nvSpPr>
        <p:spPr>
          <a:xfrm>
            <a:off x="3887404" y="3680681"/>
            <a:ext cx="3389329" cy="849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dirty="0"/>
              <a:t>Twitter, Facebook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6456AC-67CC-EF89-E5A1-A170F0147F34}"/>
              </a:ext>
            </a:extLst>
          </p:cNvPr>
          <p:cNvSpPr/>
          <p:nvPr/>
        </p:nvSpPr>
        <p:spPr>
          <a:xfrm>
            <a:off x="194851" y="4317346"/>
            <a:ext cx="11963401" cy="11419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B0CA5D-C7A7-7135-1304-EC3690CE32D6}"/>
              </a:ext>
            </a:extLst>
          </p:cNvPr>
          <p:cNvSpPr/>
          <p:nvPr/>
        </p:nvSpPr>
        <p:spPr>
          <a:xfrm>
            <a:off x="3062177" y="6021274"/>
            <a:ext cx="9129823" cy="6000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7D90DEB1-BCA7-4C1A-C593-EB41295ABF08}"/>
              </a:ext>
            </a:extLst>
          </p:cNvPr>
          <p:cNvSpPr txBox="1">
            <a:spLocks/>
          </p:cNvSpPr>
          <p:nvPr/>
        </p:nvSpPr>
        <p:spPr>
          <a:xfrm>
            <a:off x="8061727" y="3766283"/>
            <a:ext cx="3763314" cy="600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dirty="0"/>
              <a:t>Youtube, TikTok, Twitter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E1EEEEB7-BAE8-0419-6CF8-C5CE87F032A3}"/>
              </a:ext>
            </a:extLst>
          </p:cNvPr>
          <p:cNvSpPr txBox="1">
            <a:spLocks/>
          </p:cNvSpPr>
          <p:nvPr/>
        </p:nvSpPr>
        <p:spPr>
          <a:xfrm>
            <a:off x="330441" y="4452629"/>
            <a:ext cx="2460171" cy="849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b="1" dirty="0"/>
              <a:t>Disadvantages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7D8CCE27-7849-AE09-C48F-CAE0B2A12A7B}"/>
              </a:ext>
            </a:extLst>
          </p:cNvPr>
          <p:cNvSpPr txBox="1">
            <a:spLocks/>
          </p:cNvSpPr>
          <p:nvPr/>
        </p:nvSpPr>
        <p:spPr>
          <a:xfrm>
            <a:off x="3669734" y="4393264"/>
            <a:ext cx="3875323" cy="849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sz="2400" dirty="0"/>
              <a:t>Facebook- unnacesible for everyone (closed groups)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05622578-60C4-5274-B659-F0156D34BE90}"/>
              </a:ext>
            </a:extLst>
          </p:cNvPr>
          <p:cNvSpPr txBox="1">
            <a:spLocks/>
          </p:cNvSpPr>
          <p:nvPr/>
        </p:nvSpPr>
        <p:spPr>
          <a:xfrm>
            <a:off x="7897233" y="4365004"/>
            <a:ext cx="4396609" cy="849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sz="2300" dirty="0"/>
              <a:t>90% - only for the lecturer; for asssiting to the lecture knowledge retention is 5-20 %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BA0457DC-0BCC-C99C-F1A5-A2145678A701}"/>
              </a:ext>
            </a:extLst>
          </p:cNvPr>
          <p:cNvSpPr txBox="1">
            <a:spLocks/>
          </p:cNvSpPr>
          <p:nvPr/>
        </p:nvSpPr>
        <p:spPr>
          <a:xfrm>
            <a:off x="5807222" y="5459329"/>
            <a:ext cx="4046600" cy="600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sz="3200" b="1" dirty="0"/>
              <a:t>Scientific mistakes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1C0B2098-EBAB-7516-34E4-ABD46B9C4891}"/>
              </a:ext>
            </a:extLst>
          </p:cNvPr>
          <p:cNvSpPr txBox="1">
            <a:spLocks/>
          </p:cNvSpPr>
          <p:nvPr/>
        </p:nvSpPr>
        <p:spPr>
          <a:xfrm>
            <a:off x="3778914" y="6071788"/>
            <a:ext cx="3606309" cy="60007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dirty="0"/>
              <a:t>Easely corrected by the community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8F0E7098-5F7E-225F-AA96-7B0652236A01}"/>
              </a:ext>
            </a:extLst>
          </p:cNvPr>
          <p:cNvSpPr txBox="1">
            <a:spLocks/>
          </p:cNvSpPr>
          <p:nvPr/>
        </p:nvSpPr>
        <p:spPr>
          <a:xfrm>
            <a:off x="7762727" y="6158686"/>
            <a:ext cx="3606309" cy="4014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RO" dirty="0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9A1B31D9-55DE-6B0E-2BE8-062DF459392F}"/>
              </a:ext>
            </a:extLst>
          </p:cNvPr>
          <p:cNvSpPr txBox="1">
            <a:spLocks/>
          </p:cNvSpPr>
          <p:nvPr/>
        </p:nvSpPr>
        <p:spPr>
          <a:xfrm>
            <a:off x="8140230" y="6059399"/>
            <a:ext cx="3606309" cy="600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sz="2400" dirty="0"/>
              <a:t>Difficult to correct</a:t>
            </a:r>
          </a:p>
        </p:txBody>
      </p:sp>
    </p:spTree>
    <p:extLst>
      <p:ext uri="{BB962C8B-B14F-4D97-AF65-F5344CB8AC3E}">
        <p14:creationId xmlns:p14="http://schemas.microsoft.com/office/powerpoint/2010/main" val="426405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834A6A6A-8F6B-7CC5-331D-379018A3F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0"/>
          <a:stretch/>
        </p:blipFill>
        <p:spPr bwMode="auto">
          <a:xfrm>
            <a:off x="453893" y="1967730"/>
            <a:ext cx="7427639" cy="443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8A7F182-CF61-DB20-81A7-3D2AE63EA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376" y="499964"/>
            <a:ext cx="8017864" cy="852256"/>
          </a:xfrm>
        </p:spPr>
        <p:txBody>
          <a:bodyPr/>
          <a:lstStyle/>
          <a:p>
            <a:pPr algn="ctr"/>
            <a:r>
              <a:rPr lang="en-US" sz="3600" noProof="0" dirty="0"/>
              <a:t>W</a:t>
            </a:r>
            <a:r>
              <a:rPr lang="en-US" sz="3600" cap="none" noProof="0" dirty="0"/>
              <a:t>hat</a:t>
            </a:r>
            <a:r>
              <a:rPr lang="en-US" sz="3600" noProof="0" dirty="0"/>
              <a:t> </a:t>
            </a:r>
            <a:r>
              <a:rPr lang="en-US" sz="3600" cap="none" noProof="0" dirty="0"/>
              <a:t>are the nephrologists’ preferences for social media?</a:t>
            </a:r>
            <a:endParaRPr lang="en-US" sz="3600" noProof="0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C6068210-6A5C-382C-6AB3-3C112E073FB6}"/>
              </a:ext>
            </a:extLst>
          </p:cNvPr>
          <p:cNvSpPr txBox="1">
            <a:spLocks/>
          </p:cNvSpPr>
          <p:nvPr/>
        </p:nvSpPr>
        <p:spPr>
          <a:xfrm>
            <a:off x="9269135" y="6226810"/>
            <a:ext cx="3628571" cy="849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Beck SG, KI reports, 2024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530668-A7FE-D5BB-A67C-D44647FD373E}"/>
              </a:ext>
            </a:extLst>
          </p:cNvPr>
          <p:cNvGrpSpPr/>
          <p:nvPr/>
        </p:nvGrpSpPr>
        <p:grpSpPr>
          <a:xfrm>
            <a:off x="8050463" y="1967730"/>
            <a:ext cx="4733199" cy="3765791"/>
            <a:chOff x="7673091" y="1589980"/>
            <a:chExt cx="4733199" cy="37657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490EE05-4D28-05B0-98FA-09309FBCF6DF}"/>
                </a:ext>
              </a:extLst>
            </p:cNvPr>
            <p:cNvGrpSpPr/>
            <p:nvPr/>
          </p:nvGrpSpPr>
          <p:grpSpPr>
            <a:xfrm>
              <a:off x="7673091" y="1589980"/>
              <a:ext cx="4733199" cy="3765791"/>
              <a:chOff x="8536219" y="1783114"/>
              <a:chExt cx="3319025" cy="267033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032BF1-DF06-CAE4-C9A9-79528990E49C}"/>
                  </a:ext>
                </a:extLst>
              </p:cNvPr>
              <p:cNvSpPr/>
              <p:nvPr/>
            </p:nvSpPr>
            <p:spPr>
              <a:xfrm>
                <a:off x="8536219" y="1783114"/>
                <a:ext cx="2670053" cy="26703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O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AAA21CB-C612-9846-5816-D0CE4D75CE0D}"/>
                  </a:ext>
                </a:extLst>
              </p:cNvPr>
              <p:cNvSpPr txBox="1"/>
              <p:nvPr/>
            </p:nvSpPr>
            <p:spPr>
              <a:xfrm>
                <a:off x="9326571" y="1948448"/>
                <a:ext cx="22856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RO" sz="2400" dirty="0">
                    <a:solidFill>
                      <a:srgbClr val="002060"/>
                    </a:solidFill>
                  </a:rPr>
                  <a:t>YouTube </a:t>
                </a:r>
                <a:r>
                  <a:rPr lang="en-RO" sz="2400" b="1" dirty="0">
                    <a:solidFill>
                      <a:srgbClr val="002060"/>
                    </a:solidFill>
                  </a:rPr>
                  <a:t>20.7%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68E87F-9187-E964-2177-B1E1F173A859}"/>
                  </a:ext>
                </a:extLst>
              </p:cNvPr>
              <p:cNvSpPr txBox="1"/>
              <p:nvPr/>
            </p:nvSpPr>
            <p:spPr>
              <a:xfrm>
                <a:off x="9326571" y="2600969"/>
                <a:ext cx="25286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RO" sz="2400" dirty="0">
                    <a:solidFill>
                      <a:srgbClr val="002060"/>
                    </a:solidFill>
                  </a:rPr>
                  <a:t>Twitter </a:t>
                </a:r>
                <a:r>
                  <a:rPr lang="en-RO" sz="2400" b="1" dirty="0">
                    <a:solidFill>
                      <a:srgbClr val="002060"/>
                    </a:solidFill>
                  </a:rPr>
                  <a:t>20.5%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C5A8B5-3066-DC6F-1600-674FE325392B}"/>
                  </a:ext>
                </a:extLst>
              </p:cNvPr>
              <p:cNvSpPr txBox="1"/>
              <p:nvPr/>
            </p:nvSpPr>
            <p:spPr>
              <a:xfrm>
                <a:off x="9326573" y="3253490"/>
                <a:ext cx="225127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RO" sz="2400" dirty="0">
                    <a:solidFill>
                      <a:srgbClr val="002060"/>
                    </a:solidFill>
                  </a:rPr>
                  <a:t>Spotify </a:t>
                </a:r>
                <a:r>
                  <a:rPr lang="en-RO" sz="2400" b="1" dirty="0">
                    <a:solidFill>
                      <a:srgbClr val="002060"/>
                    </a:solidFill>
                  </a:rPr>
                  <a:t>15.6%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BFD3D2-38F6-DFEE-C493-F4733B09F63B}"/>
                  </a:ext>
                </a:extLst>
              </p:cNvPr>
              <p:cNvSpPr txBox="1"/>
              <p:nvPr/>
            </p:nvSpPr>
            <p:spPr>
              <a:xfrm>
                <a:off x="9326573" y="3906010"/>
                <a:ext cx="25286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RO" sz="2400" dirty="0">
                    <a:solidFill>
                      <a:srgbClr val="002060"/>
                    </a:solidFill>
                  </a:rPr>
                  <a:t>WhatsApp </a:t>
                </a:r>
                <a:r>
                  <a:rPr lang="en-RO" sz="2400" b="1" dirty="0">
                    <a:solidFill>
                      <a:srgbClr val="002060"/>
                    </a:solidFill>
                  </a:rPr>
                  <a:t>13.3%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6A720F3-5724-F818-B54B-3AB97937DDD1}"/>
                </a:ext>
              </a:extLst>
            </p:cNvPr>
            <p:cNvGrpSpPr/>
            <p:nvPr/>
          </p:nvGrpSpPr>
          <p:grpSpPr>
            <a:xfrm>
              <a:off x="7856158" y="1647406"/>
              <a:ext cx="993181" cy="3645326"/>
              <a:chOff x="7841644" y="1647406"/>
              <a:chExt cx="993181" cy="364532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48CBDC3-CFDD-0637-790D-98A09DF316F4}"/>
                  </a:ext>
                </a:extLst>
              </p:cNvPr>
              <p:cNvGrpSpPr/>
              <p:nvPr/>
            </p:nvGrpSpPr>
            <p:grpSpPr>
              <a:xfrm>
                <a:off x="7841644" y="1647406"/>
                <a:ext cx="958551" cy="826787"/>
                <a:chOff x="7841644" y="1647406"/>
                <a:chExt cx="986218" cy="968573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C5A3A3FB-2AF8-F81B-6670-D3D62C73C76D}"/>
                    </a:ext>
                  </a:extLst>
                </p:cNvPr>
                <p:cNvGrpSpPr/>
                <p:nvPr/>
              </p:nvGrpSpPr>
              <p:grpSpPr>
                <a:xfrm>
                  <a:off x="7841644" y="1647406"/>
                  <a:ext cx="986218" cy="968573"/>
                  <a:chOff x="3657600" y="990600"/>
                  <a:chExt cx="4876800" cy="4876800"/>
                </a:xfrm>
              </p:grpSpPr>
              <p:pic>
                <p:nvPicPr>
                  <p:cNvPr id="18" name="Graphic 17">
                    <a:extLst>
                      <a:ext uri="{FF2B5EF4-FFF2-40B4-BE49-F238E27FC236}">
                        <a16:creationId xmlns:a16="http://schemas.microsoft.com/office/drawing/2014/main" id="{E9B0BCE2-2A45-3658-7368-B7E5D58C0D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57600" y="990600"/>
                    <a:ext cx="4876800" cy="4876800"/>
                  </a:xfrm>
                  <a:prstGeom prst="rect">
                    <a:avLst/>
                  </a:prstGeom>
                </p:spPr>
              </p:pic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846AA9AB-7325-924C-DBA7-0DC38983D573}"/>
                      </a:ext>
                    </a:extLst>
                  </p:cNvPr>
                  <p:cNvSpPr/>
                  <p:nvPr/>
                </p:nvSpPr>
                <p:spPr>
                  <a:xfrm>
                    <a:off x="5228893" y="1935346"/>
                    <a:ext cx="1825050" cy="1889368"/>
                  </a:xfrm>
                  <a:prstGeom prst="ellipse">
                    <a:avLst/>
                  </a:prstGeom>
                  <a:solidFill>
                    <a:srgbClr val="FFDC6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O"/>
                  </a:p>
                </p:txBody>
              </p:sp>
            </p:grp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CE3A366-B75D-981B-27A3-C4D9A3B90531}"/>
                    </a:ext>
                  </a:extLst>
                </p:cNvPr>
                <p:cNvSpPr txBox="1"/>
                <p:nvPr/>
              </p:nvSpPr>
              <p:spPr>
                <a:xfrm>
                  <a:off x="8174720" y="1764154"/>
                  <a:ext cx="34516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RO" sz="2400" b="1" dirty="0">
                      <a:solidFill>
                        <a:srgbClr val="002060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D81F673-6354-072D-6304-DC517CF30228}"/>
                  </a:ext>
                </a:extLst>
              </p:cNvPr>
              <p:cNvGrpSpPr/>
              <p:nvPr/>
            </p:nvGrpSpPr>
            <p:grpSpPr>
              <a:xfrm>
                <a:off x="7850571" y="2586919"/>
                <a:ext cx="958551" cy="826787"/>
                <a:chOff x="7841644" y="1647406"/>
                <a:chExt cx="986218" cy="968573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4A6DEEEE-3060-8F9E-7F56-B1D9CE4322C8}"/>
                    </a:ext>
                  </a:extLst>
                </p:cNvPr>
                <p:cNvGrpSpPr/>
                <p:nvPr/>
              </p:nvGrpSpPr>
              <p:grpSpPr>
                <a:xfrm>
                  <a:off x="7841644" y="1647406"/>
                  <a:ext cx="986218" cy="968573"/>
                  <a:chOff x="3657600" y="990600"/>
                  <a:chExt cx="4876800" cy="4876800"/>
                </a:xfrm>
              </p:grpSpPr>
              <p:pic>
                <p:nvPicPr>
                  <p:cNvPr id="41" name="Graphic 40">
                    <a:extLst>
                      <a:ext uri="{FF2B5EF4-FFF2-40B4-BE49-F238E27FC236}">
                        <a16:creationId xmlns:a16="http://schemas.microsoft.com/office/drawing/2014/main" id="{B8C55AC4-0CD6-E7E0-A350-B06E4F6F6D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57600" y="990600"/>
                    <a:ext cx="4876800" cy="4876800"/>
                  </a:xfrm>
                  <a:prstGeom prst="rect">
                    <a:avLst/>
                  </a:prstGeom>
                </p:spPr>
              </p:pic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8B60B9D8-D11C-E558-5CD2-752783C1782B}"/>
                      </a:ext>
                    </a:extLst>
                  </p:cNvPr>
                  <p:cNvSpPr/>
                  <p:nvPr/>
                </p:nvSpPr>
                <p:spPr>
                  <a:xfrm>
                    <a:off x="5228893" y="1935346"/>
                    <a:ext cx="1825050" cy="1889368"/>
                  </a:xfrm>
                  <a:prstGeom prst="ellipse">
                    <a:avLst/>
                  </a:prstGeom>
                  <a:solidFill>
                    <a:srgbClr val="FFDC6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O"/>
                  </a:p>
                </p:txBody>
              </p:sp>
            </p:grp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F342A40-E9C7-6381-8B0B-37B33B7E708F}"/>
                    </a:ext>
                  </a:extLst>
                </p:cNvPr>
                <p:cNvSpPr txBox="1"/>
                <p:nvPr/>
              </p:nvSpPr>
              <p:spPr>
                <a:xfrm>
                  <a:off x="8174720" y="1764154"/>
                  <a:ext cx="345166" cy="5408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RO" sz="2400" b="1" dirty="0">
                      <a:solidFill>
                        <a:srgbClr val="002060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757C1F75-43B3-AF32-B34D-38D415607733}"/>
                  </a:ext>
                </a:extLst>
              </p:cNvPr>
              <p:cNvGrpSpPr/>
              <p:nvPr/>
            </p:nvGrpSpPr>
            <p:grpSpPr>
              <a:xfrm>
                <a:off x="7867347" y="3526432"/>
                <a:ext cx="958551" cy="826787"/>
                <a:chOff x="7841644" y="1647406"/>
                <a:chExt cx="986218" cy="968573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0F89DD08-AA00-5BFA-AD3E-13DEE6A13560}"/>
                    </a:ext>
                  </a:extLst>
                </p:cNvPr>
                <p:cNvGrpSpPr/>
                <p:nvPr/>
              </p:nvGrpSpPr>
              <p:grpSpPr>
                <a:xfrm>
                  <a:off x="7841644" y="1647406"/>
                  <a:ext cx="986218" cy="968573"/>
                  <a:chOff x="3657600" y="990600"/>
                  <a:chExt cx="4876800" cy="4876800"/>
                </a:xfrm>
              </p:grpSpPr>
              <p:pic>
                <p:nvPicPr>
                  <p:cNvPr id="46" name="Graphic 45">
                    <a:extLst>
                      <a:ext uri="{FF2B5EF4-FFF2-40B4-BE49-F238E27FC236}">
                        <a16:creationId xmlns:a16="http://schemas.microsoft.com/office/drawing/2014/main" id="{3D80244A-36A1-2BC3-5B8B-60E062B0F7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57600" y="990600"/>
                    <a:ext cx="4876800" cy="4876800"/>
                  </a:xfrm>
                  <a:prstGeom prst="rect">
                    <a:avLst/>
                  </a:prstGeom>
                </p:spPr>
              </p:pic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1FCA87D1-C1F4-655B-FEC8-9F441AC99FBB}"/>
                      </a:ext>
                    </a:extLst>
                  </p:cNvPr>
                  <p:cNvSpPr/>
                  <p:nvPr/>
                </p:nvSpPr>
                <p:spPr>
                  <a:xfrm>
                    <a:off x="5228893" y="1935346"/>
                    <a:ext cx="1825050" cy="1889368"/>
                  </a:xfrm>
                  <a:prstGeom prst="ellipse">
                    <a:avLst/>
                  </a:prstGeom>
                  <a:solidFill>
                    <a:srgbClr val="FFDC6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O"/>
                  </a:p>
                </p:txBody>
              </p:sp>
            </p:grp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191388A-322A-6D0F-0163-91C71926ED24}"/>
                    </a:ext>
                  </a:extLst>
                </p:cNvPr>
                <p:cNvSpPr txBox="1"/>
                <p:nvPr/>
              </p:nvSpPr>
              <p:spPr>
                <a:xfrm>
                  <a:off x="8174720" y="1764154"/>
                  <a:ext cx="345166" cy="5408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RO" sz="2400" b="1" dirty="0">
                      <a:solidFill>
                        <a:srgbClr val="002060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210E5782-8115-024B-3E90-A2D29B8412F3}"/>
                  </a:ext>
                </a:extLst>
              </p:cNvPr>
              <p:cNvGrpSpPr/>
              <p:nvPr/>
            </p:nvGrpSpPr>
            <p:grpSpPr>
              <a:xfrm>
                <a:off x="7876274" y="4465945"/>
                <a:ext cx="958551" cy="826787"/>
                <a:chOff x="7841644" y="1647406"/>
                <a:chExt cx="986218" cy="968573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5AB8E40E-E7F6-1B24-F04F-326C4A00711E}"/>
                    </a:ext>
                  </a:extLst>
                </p:cNvPr>
                <p:cNvGrpSpPr/>
                <p:nvPr/>
              </p:nvGrpSpPr>
              <p:grpSpPr>
                <a:xfrm>
                  <a:off x="7841644" y="1647406"/>
                  <a:ext cx="986218" cy="968573"/>
                  <a:chOff x="3657600" y="990600"/>
                  <a:chExt cx="4876800" cy="4876800"/>
                </a:xfrm>
              </p:grpSpPr>
              <p:pic>
                <p:nvPicPr>
                  <p:cNvPr id="51" name="Graphic 50">
                    <a:extLst>
                      <a:ext uri="{FF2B5EF4-FFF2-40B4-BE49-F238E27FC236}">
                        <a16:creationId xmlns:a16="http://schemas.microsoft.com/office/drawing/2014/main" id="{5CF12580-B6B3-0FC8-9511-519B1FAE98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57600" y="990600"/>
                    <a:ext cx="4876800" cy="4876800"/>
                  </a:xfrm>
                  <a:prstGeom prst="rect">
                    <a:avLst/>
                  </a:prstGeom>
                </p:spPr>
              </p:pic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4401AE40-7390-D3C7-5378-E799691EB49A}"/>
                      </a:ext>
                    </a:extLst>
                  </p:cNvPr>
                  <p:cNvSpPr/>
                  <p:nvPr/>
                </p:nvSpPr>
                <p:spPr>
                  <a:xfrm>
                    <a:off x="5228893" y="1935346"/>
                    <a:ext cx="1825050" cy="1889368"/>
                  </a:xfrm>
                  <a:prstGeom prst="ellipse">
                    <a:avLst/>
                  </a:prstGeom>
                  <a:solidFill>
                    <a:srgbClr val="FFDC6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O"/>
                  </a:p>
                </p:txBody>
              </p:sp>
            </p:grp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96E1052-019C-96CB-C282-F32624729DD1}"/>
                    </a:ext>
                  </a:extLst>
                </p:cNvPr>
                <p:cNvSpPr txBox="1"/>
                <p:nvPr/>
              </p:nvSpPr>
              <p:spPr>
                <a:xfrm>
                  <a:off x="8174720" y="1764154"/>
                  <a:ext cx="345166" cy="5408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RO" sz="2400" b="1" dirty="0">
                      <a:solidFill>
                        <a:srgbClr val="002060"/>
                      </a:solidFill>
                    </a:rPr>
                    <a:t>4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66989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F9062-87C0-B473-A031-8F3A82045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10B70548-2BB5-2FD5-8848-363E1FBEDBC7}"/>
              </a:ext>
            </a:extLst>
          </p:cNvPr>
          <p:cNvSpPr/>
          <p:nvPr/>
        </p:nvSpPr>
        <p:spPr>
          <a:xfrm>
            <a:off x="469085" y="1618802"/>
            <a:ext cx="5969003" cy="499864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F0FB8F-EA01-25CD-FBDA-3C79BFA30EF7}"/>
              </a:ext>
            </a:extLst>
          </p:cNvPr>
          <p:cNvSpPr/>
          <p:nvPr/>
        </p:nvSpPr>
        <p:spPr>
          <a:xfrm>
            <a:off x="0" y="7932964"/>
            <a:ext cx="11988800" cy="6792686"/>
          </a:xfrm>
          <a:prstGeom prst="rect">
            <a:avLst/>
          </a:prstGeom>
          <a:solidFill>
            <a:schemeClr val="tx2">
              <a:lumMod val="20000"/>
              <a:lumOff val="80000"/>
              <a:alpha val="41961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 dirty="0"/>
          </a:p>
        </p:txBody>
      </p:sp>
      <p:sp>
        <p:nvSpPr>
          <p:cNvPr id="23" name="Round Single Corner of Rectangle 22">
            <a:extLst>
              <a:ext uri="{FF2B5EF4-FFF2-40B4-BE49-F238E27FC236}">
                <a16:creationId xmlns:a16="http://schemas.microsoft.com/office/drawing/2014/main" id="{E07A7212-F690-3841-B901-77582E3E4706}"/>
              </a:ext>
            </a:extLst>
          </p:cNvPr>
          <p:cNvSpPr/>
          <p:nvPr/>
        </p:nvSpPr>
        <p:spPr>
          <a:xfrm>
            <a:off x="721992" y="1895538"/>
            <a:ext cx="5379265" cy="855439"/>
          </a:xfrm>
          <a:prstGeom prst="round1Rect">
            <a:avLst>
              <a:gd name="adj" fmla="val 7688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FDA5C5-80EB-5DB9-F9DB-3E19EE047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536" y="563417"/>
            <a:ext cx="9316338" cy="852256"/>
          </a:xfrm>
        </p:spPr>
        <p:txBody>
          <a:bodyPr/>
          <a:lstStyle/>
          <a:p>
            <a:pPr algn="ctr"/>
            <a:r>
              <a:rPr lang="en-US" sz="3600" b="1" noProof="0" dirty="0"/>
              <a:t>#</a:t>
            </a:r>
            <a:r>
              <a:rPr lang="en-US" sz="3600" b="1" noProof="0" dirty="0" err="1"/>
              <a:t>N</a:t>
            </a:r>
            <a:r>
              <a:rPr lang="en-US" sz="3600" b="1" cap="none" noProof="0" dirty="0" err="1"/>
              <a:t>ephtwitter</a:t>
            </a:r>
            <a:r>
              <a:rPr lang="en-US" sz="3600" b="1" cap="none" noProof="0" dirty="0"/>
              <a:t> was the happy place for nephrologists </a:t>
            </a:r>
            <a:endParaRPr lang="en-US" sz="3600" b="1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72C41-0366-84B2-C293-6F9C8FE11A4D}"/>
              </a:ext>
            </a:extLst>
          </p:cNvPr>
          <p:cNvSpPr txBox="1"/>
          <p:nvPr/>
        </p:nvSpPr>
        <p:spPr>
          <a:xfrm>
            <a:off x="176986" y="2005216"/>
            <a:ext cx="6261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RO" sz="3600" b="1" dirty="0">
                <a:solidFill>
                  <a:srgbClr val="002060"/>
                </a:solidFill>
              </a:rPr>
              <a:t>Learning and teaching  </a:t>
            </a:r>
          </a:p>
        </p:txBody>
      </p:sp>
      <p:pic>
        <p:nvPicPr>
          <p:cNvPr id="7171" name="Picture 3" descr="Logo&#10;&#10;Description automatically generated">
            <a:extLst>
              <a:ext uri="{FF2B5EF4-FFF2-40B4-BE49-F238E27FC236}">
                <a16:creationId xmlns:a16="http://schemas.microsoft.com/office/drawing/2014/main" id="{4D4F2340-79E8-9F42-1E84-407656AC8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850" y="2898879"/>
            <a:ext cx="1914054" cy="16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DE5D80-81A6-78A3-8490-212801B05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347" y="4787203"/>
            <a:ext cx="1546557" cy="1301750"/>
          </a:xfrm>
          <a:prstGeom prst="rect">
            <a:avLst/>
          </a:prstGeom>
        </p:spPr>
      </p:pic>
      <p:pic>
        <p:nvPicPr>
          <p:cNvPr id="7173" name="Picture 5" descr="Image">
            <a:extLst>
              <a:ext uri="{FF2B5EF4-FFF2-40B4-BE49-F238E27FC236}">
                <a16:creationId xmlns:a16="http://schemas.microsoft.com/office/drawing/2014/main" id="{79F8D4B3-B3BE-3282-4E36-CB9EE472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4" b="27231"/>
          <a:stretch/>
        </p:blipFill>
        <p:spPr bwMode="auto">
          <a:xfrm>
            <a:off x="3198148" y="2882249"/>
            <a:ext cx="2554005" cy="141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Image">
            <a:extLst>
              <a:ext uri="{FF2B5EF4-FFF2-40B4-BE49-F238E27FC236}">
                <a16:creationId xmlns:a16="http://schemas.microsoft.com/office/drawing/2014/main" id="{B44E32A0-0FFF-2A83-E239-A6FD5C377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67" y="4500435"/>
            <a:ext cx="1554217" cy="15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F4171E23-1BD8-904B-ACAC-BE41B8D195FC}"/>
              </a:ext>
            </a:extLst>
          </p:cNvPr>
          <p:cNvSpPr/>
          <p:nvPr/>
        </p:nvSpPr>
        <p:spPr>
          <a:xfrm>
            <a:off x="5867397" y="1764266"/>
            <a:ext cx="5969003" cy="499864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27" name="Round Single Corner of Rectangle 26">
            <a:extLst>
              <a:ext uri="{FF2B5EF4-FFF2-40B4-BE49-F238E27FC236}">
                <a16:creationId xmlns:a16="http://schemas.microsoft.com/office/drawing/2014/main" id="{C25F0A77-AAC6-2E24-F7D2-C73E9DE066AD}"/>
              </a:ext>
            </a:extLst>
          </p:cNvPr>
          <p:cNvSpPr/>
          <p:nvPr/>
        </p:nvSpPr>
        <p:spPr>
          <a:xfrm>
            <a:off x="6399982" y="1923326"/>
            <a:ext cx="5379265" cy="855439"/>
          </a:xfrm>
          <a:prstGeom prst="round1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55EFB1-0F7D-81A8-BF9B-6B804665E6D9}"/>
              </a:ext>
            </a:extLst>
          </p:cNvPr>
          <p:cNvSpPr txBox="1"/>
          <p:nvPr/>
        </p:nvSpPr>
        <p:spPr>
          <a:xfrm>
            <a:off x="5965414" y="2027879"/>
            <a:ext cx="6261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RO" sz="3600" b="1" dirty="0">
                <a:solidFill>
                  <a:srgbClr val="002060"/>
                </a:solidFill>
              </a:rPr>
              <a:t>Networking &amp; mentorship</a:t>
            </a:r>
          </a:p>
        </p:txBody>
      </p:sp>
      <p:pic>
        <p:nvPicPr>
          <p:cNvPr id="7177" name="Picture 9" descr="Image">
            <a:extLst>
              <a:ext uri="{FF2B5EF4-FFF2-40B4-BE49-F238E27FC236}">
                <a16:creationId xmlns:a16="http://schemas.microsoft.com/office/drawing/2014/main" id="{A847241A-CD75-1F6D-5DB3-B79ECDA7B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9" b="29883"/>
          <a:stretch/>
        </p:blipFill>
        <p:spPr bwMode="auto">
          <a:xfrm>
            <a:off x="7427940" y="3069252"/>
            <a:ext cx="2444363" cy="105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Image">
            <a:extLst>
              <a:ext uri="{FF2B5EF4-FFF2-40B4-BE49-F238E27FC236}">
                <a16:creationId xmlns:a16="http://schemas.microsoft.com/office/drawing/2014/main" id="{88722C25-F5B2-BD88-2351-191F23620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28" y="4137179"/>
            <a:ext cx="1611977" cy="161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ERA Congress 2025 Vienna - Event Info And Hotels | ERA Congress">
            <a:extLst>
              <a:ext uri="{FF2B5EF4-FFF2-40B4-BE49-F238E27FC236}">
                <a16:creationId xmlns:a16="http://schemas.microsoft.com/office/drawing/2014/main" id="{FE62B93E-FF94-AD63-D102-8B592617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126" y="4830677"/>
            <a:ext cx="1611976" cy="161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Image">
            <a:extLst>
              <a:ext uri="{FF2B5EF4-FFF2-40B4-BE49-F238E27FC236}">
                <a16:creationId xmlns:a16="http://schemas.microsoft.com/office/drawing/2014/main" id="{DDCB2C03-E114-EA41-A526-55076E173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6" t="5749" r="13200" b="4626"/>
          <a:stretch/>
        </p:blipFill>
        <p:spPr bwMode="auto">
          <a:xfrm>
            <a:off x="9808923" y="3173727"/>
            <a:ext cx="1675309" cy="200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514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5A225-9D52-FB5F-5B56-128111031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ingle Corner of Rectangle 17">
            <a:extLst>
              <a:ext uri="{FF2B5EF4-FFF2-40B4-BE49-F238E27FC236}">
                <a16:creationId xmlns:a16="http://schemas.microsoft.com/office/drawing/2014/main" id="{F38A8540-7609-4149-1AAA-53F580ECD04B}"/>
              </a:ext>
            </a:extLst>
          </p:cNvPr>
          <p:cNvSpPr/>
          <p:nvPr/>
        </p:nvSpPr>
        <p:spPr>
          <a:xfrm>
            <a:off x="6709824" y="2226842"/>
            <a:ext cx="5150110" cy="1109365"/>
          </a:xfrm>
          <a:prstGeom prst="round1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675E-D381-3689-FB80-231468FA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43" y="387663"/>
            <a:ext cx="9498410" cy="849183"/>
          </a:xfrm>
        </p:spPr>
        <p:txBody>
          <a:bodyPr/>
          <a:lstStyle/>
          <a:p>
            <a:pPr algn="ctr" rtl="0"/>
            <a:r>
              <a:rPr lang="en-GB" sz="3600" b="1" i="1" cap="none" dirty="0"/>
              <a:t>But  the algorithm is broken </a:t>
            </a:r>
            <a:endParaRPr lang="LID4096" sz="8800" cap="none" dirty="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C7017338-47A5-EBAB-B868-6A99E9B13B2D}"/>
              </a:ext>
            </a:extLst>
          </p:cNvPr>
          <p:cNvSpPr txBox="1">
            <a:spLocks/>
          </p:cNvSpPr>
          <p:nvPr/>
        </p:nvSpPr>
        <p:spPr>
          <a:xfrm>
            <a:off x="7762727" y="6158686"/>
            <a:ext cx="3606309" cy="4014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RO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2F9CBFA-D27E-1162-59D2-925EC4D7B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4386" y="2317252"/>
            <a:ext cx="4955548" cy="969616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</a:rPr>
              <a:t>Low-credibility tweets get more impressions than high-credibility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DEF612-47FB-F1BE-9B7E-D4166FF6C8B6}"/>
              </a:ext>
            </a:extLst>
          </p:cNvPr>
          <p:cNvGrpSpPr/>
          <p:nvPr/>
        </p:nvGrpSpPr>
        <p:grpSpPr>
          <a:xfrm>
            <a:off x="726831" y="1606062"/>
            <a:ext cx="4754591" cy="4864275"/>
            <a:chOff x="621323" y="1297529"/>
            <a:chExt cx="4947139" cy="52197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532495-9696-1D69-EAA7-E9993EB3AD45}"/>
                </a:ext>
              </a:extLst>
            </p:cNvPr>
            <p:cNvSpPr/>
            <p:nvPr/>
          </p:nvSpPr>
          <p:spPr>
            <a:xfrm>
              <a:off x="621323" y="1297529"/>
              <a:ext cx="4923692" cy="52197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O"/>
            </a:p>
          </p:txBody>
        </p:sp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0ED5DF9B-00AC-108A-4322-93F9D4E6D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73" y="1343157"/>
              <a:ext cx="4882689" cy="512718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0D6B63AE-4B6F-D29E-2120-8875B3C4F9D4}"/>
              </a:ext>
            </a:extLst>
          </p:cNvPr>
          <p:cNvSpPr txBox="1">
            <a:spLocks/>
          </p:cNvSpPr>
          <p:nvPr/>
        </p:nvSpPr>
        <p:spPr>
          <a:xfrm>
            <a:off x="9714612" y="6244589"/>
            <a:ext cx="2477388" cy="631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Corsi G, arXiv, 2023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9C8586C-CBC9-5E3E-4019-2B57E2012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17971" y="228979"/>
            <a:ext cx="1541963" cy="154196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CFFB9FD-E91E-36CD-7F4E-BA459FD13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68890" y="2302558"/>
            <a:ext cx="941917" cy="941917"/>
          </a:xfrm>
          <a:prstGeom prst="rect">
            <a:avLst/>
          </a:prstGeom>
        </p:spPr>
      </p:pic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14C3D84C-80B2-73C7-ABD6-096B5BBB5B0E}"/>
              </a:ext>
            </a:extLst>
          </p:cNvPr>
          <p:cNvSpPr txBox="1">
            <a:spLocks/>
          </p:cNvSpPr>
          <p:nvPr/>
        </p:nvSpPr>
        <p:spPr>
          <a:xfrm>
            <a:off x="6610807" y="3330378"/>
            <a:ext cx="5451230" cy="234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GB" dirty="0"/>
          </a:p>
          <a:p>
            <a:r>
              <a:rPr lang="en-GB" sz="2400" dirty="0"/>
              <a:t>COVID-19: +19.2% amplification (median +17.3%)</a:t>
            </a:r>
          </a:p>
          <a:p>
            <a:r>
              <a:rPr lang="en-GB" sz="2400" dirty="0"/>
              <a:t>Climate change: +95.8% amplification (median +90.1%)</a:t>
            </a:r>
            <a:endParaRPr lang="en-RO" sz="2400" dirty="0"/>
          </a:p>
        </p:txBody>
      </p:sp>
    </p:spTree>
    <p:extLst>
      <p:ext uri="{BB962C8B-B14F-4D97-AF65-F5344CB8AC3E}">
        <p14:creationId xmlns:p14="http://schemas.microsoft.com/office/powerpoint/2010/main" val="1095231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6BCB6-6E59-6F6D-7925-561732A1F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9A52B-5C08-67CE-925E-21D14030C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466" y="297816"/>
            <a:ext cx="9498410" cy="849183"/>
          </a:xfrm>
        </p:spPr>
        <p:txBody>
          <a:bodyPr/>
          <a:lstStyle/>
          <a:p>
            <a:pPr algn="ctr" rtl="0"/>
            <a:r>
              <a:rPr lang="en-GB" sz="3600" b="1" i="1" cap="none" dirty="0"/>
              <a:t>X is not a place to learn anymore </a:t>
            </a:r>
            <a:endParaRPr lang="LID4096" sz="8800" cap="none" dirty="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3D67E097-0CDC-DFAE-6015-57F9A11B2DA5}"/>
              </a:ext>
            </a:extLst>
          </p:cNvPr>
          <p:cNvSpPr txBox="1">
            <a:spLocks/>
          </p:cNvSpPr>
          <p:nvPr/>
        </p:nvSpPr>
        <p:spPr>
          <a:xfrm>
            <a:off x="7762727" y="6158686"/>
            <a:ext cx="3606309" cy="4014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RO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B45C0B5-B41D-26D0-DB02-E283EB373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7971" y="228979"/>
            <a:ext cx="1541963" cy="1541963"/>
          </a:xfrm>
          <a:prstGeom prst="rect">
            <a:avLst/>
          </a:prstGeo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31154DEC-A35C-3FCA-DBB1-1811E23C7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62" y="1254560"/>
            <a:ext cx="7094361" cy="49660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D81AE4-BD67-37D4-5C4B-AA6D273D4A36}"/>
              </a:ext>
            </a:extLst>
          </p:cNvPr>
          <p:cNvSpPr/>
          <p:nvPr/>
        </p:nvSpPr>
        <p:spPr>
          <a:xfrm>
            <a:off x="4286985" y="6226655"/>
            <a:ext cx="304800" cy="265560"/>
          </a:xfrm>
          <a:prstGeom prst="rect">
            <a:avLst/>
          </a:prstGeom>
          <a:solidFill>
            <a:srgbClr val="BD59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123CB60-F5A4-DAF8-6C57-E3A851AF1286}"/>
              </a:ext>
            </a:extLst>
          </p:cNvPr>
          <p:cNvSpPr txBox="1">
            <a:spLocks/>
          </p:cNvSpPr>
          <p:nvPr/>
        </p:nvSpPr>
        <p:spPr>
          <a:xfrm>
            <a:off x="4591785" y="6200066"/>
            <a:ext cx="3186634" cy="631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sz="1800" i="1" dirty="0">
                <a:solidFill>
                  <a:schemeClr val="accent1"/>
                </a:solidFill>
              </a:rPr>
              <a:t>Issues with the algorythm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2462F8-17DD-7D85-FEDD-0C5FECDFD4CC}"/>
              </a:ext>
            </a:extLst>
          </p:cNvPr>
          <p:cNvSpPr/>
          <p:nvPr/>
        </p:nvSpPr>
        <p:spPr>
          <a:xfrm>
            <a:off x="7299503" y="6247203"/>
            <a:ext cx="304800" cy="265560"/>
          </a:xfrm>
          <a:prstGeom prst="rect">
            <a:avLst/>
          </a:prstGeom>
          <a:solidFill>
            <a:srgbClr val="4645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1C99E98C-603D-3D9A-44CE-075BDF6EC661}"/>
              </a:ext>
            </a:extLst>
          </p:cNvPr>
          <p:cNvSpPr txBox="1">
            <a:spLocks/>
          </p:cNvSpPr>
          <p:nvPr/>
        </p:nvSpPr>
        <p:spPr>
          <a:xfrm>
            <a:off x="7604303" y="6220614"/>
            <a:ext cx="3186634" cy="631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sz="1800" i="1" dirty="0">
                <a:solidFill>
                  <a:srgbClr val="464546"/>
                </a:solidFill>
              </a:rPr>
              <a:t>Banned</a:t>
            </a:r>
          </a:p>
        </p:txBody>
      </p:sp>
      <p:pic>
        <p:nvPicPr>
          <p:cNvPr id="20" name="Picture 14" descr="Free Twitter X Icon - Free Download Logos Icons | IconScout">
            <a:extLst>
              <a:ext uri="{FF2B5EF4-FFF2-40B4-BE49-F238E27FC236}">
                <a16:creationId xmlns:a16="http://schemas.microsoft.com/office/drawing/2014/main" id="{D6B20311-630B-0D0E-196F-52F1CDA2E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623" y="5696927"/>
            <a:ext cx="1063927" cy="106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524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AB4A2-EBF4-0E17-32D7-183AA6FDB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39B4-BA23-FCDE-CCD9-DD0BCDF19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43" y="425763"/>
            <a:ext cx="9498410" cy="849183"/>
          </a:xfrm>
        </p:spPr>
        <p:txBody>
          <a:bodyPr/>
          <a:lstStyle/>
          <a:p>
            <a:pPr algn="ctr" rtl="0"/>
            <a:r>
              <a:rPr lang="en-GB" sz="3600" b="1" i="1" cap="none" dirty="0"/>
              <a:t>X might be banned in Europe </a:t>
            </a:r>
            <a:endParaRPr lang="LID4096" sz="8800" cap="none" dirty="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E2C063A-C60D-51DA-59CC-BBB300021153}"/>
              </a:ext>
            </a:extLst>
          </p:cNvPr>
          <p:cNvSpPr txBox="1">
            <a:spLocks/>
          </p:cNvSpPr>
          <p:nvPr/>
        </p:nvSpPr>
        <p:spPr>
          <a:xfrm>
            <a:off x="7762727" y="6158686"/>
            <a:ext cx="3606309" cy="4014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R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1C18E-4581-E75B-2AD6-07F7D9313C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791"/>
          <a:stretch/>
        </p:blipFill>
        <p:spPr>
          <a:xfrm>
            <a:off x="3816165" y="1869508"/>
            <a:ext cx="8047588" cy="1376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AEF7DE-219D-3A08-B7BC-F7D8BFBEF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85" y="1873564"/>
            <a:ext cx="3435051" cy="1102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FA2843-51DF-AD9C-04F9-B52FD498D5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119"/>
          <a:stretch/>
        </p:blipFill>
        <p:spPr>
          <a:xfrm>
            <a:off x="3825236" y="3605395"/>
            <a:ext cx="7772400" cy="2193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E2FBE-5471-2B72-6D17-D802A482B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4" y="3536374"/>
            <a:ext cx="21463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68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44025-E863-903D-D203-14CE9F0E9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706AD-411F-2C58-C2DB-99D2684C2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543" y="527363"/>
            <a:ext cx="9498410" cy="849183"/>
          </a:xfrm>
        </p:spPr>
        <p:txBody>
          <a:bodyPr/>
          <a:lstStyle/>
          <a:p>
            <a:pPr algn="ctr" rtl="0"/>
            <a:r>
              <a:rPr lang="en-GB" sz="4400" b="1" i="1" cap="none" dirty="0"/>
              <a:t>X is constantly losing users </a:t>
            </a:r>
            <a:endParaRPr lang="LID4096" sz="11500" cap="none" dirty="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9D2AAF21-BB3D-533D-31BE-129A96AA082D}"/>
              </a:ext>
            </a:extLst>
          </p:cNvPr>
          <p:cNvSpPr txBox="1">
            <a:spLocks/>
          </p:cNvSpPr>
          <p:nvPr/>
        </p:nvSpPr>
        <p:spPr>
          <a:xfrm>
            <a:off x="7762727" y="6158686"/>
            <a:ext cx="3606309" cy="4014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R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E5CCF-FF95-3B9B-E7FA-D9FA4FD1C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215" y="1652310"/>
            <a:ext cx="5969000" cy="470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27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BD2DC-1748-1D59-EFB8-4982B5B8B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GB" b="0" i="0" u="none" strike="noStrike" dirty="0">
                <a:solidFill>
                  <a:srgbClr val="A3195B"/>
                </a:solidFill>
                <a:effectLst/>
                <a:latin typeface="Arial" panose="020B0604020202020204" pitchFamily="34" charset="0"/>
              </a:rPr>
              <a:t>Conflicts of interest</a:t>
            </a:r>
            <a:endParaRPr lang="en-RO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943D9-D70B-9BDE-1837-1D63DF6D6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860"/>
            <a:ext cx="10515600" cy="4738780"/>
          </a:xfrm>
        </p:spPr>
        <p:txBody>
          <a:bodyPr>
            <a:normAutofit/>
          </a:bodyPr>
          <a:lstStyle/>
          <a:p>
            <a:pPr rtl="0"/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Member of WCN2025 social media team</a:t>
            </a:r>
          </a:p>
          <a:p>
            <a:pPr rtl="0"/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Ordinary Board Member of European Renal Association social media team</a:t>
            </a:r>
            <a:endParaRPr lang="en-GB" sz="4000" b="0" dirty="0">
              <a:effectLst/>
            </a:endParaRPr>
          </a:p>
          <a:p>
            <a:pPr rtl="0"/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NephJC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Executive Editor and Board Member</a:t>
            </a:r>
            <a:endParaRPr lang="en-GB" sz="4000" b="0" dirty="0">
              <a:effectLst/>
            </a:endParaRPr>
          </a:p>
          <a:p>
            <a:pPr marL="0" indent="0" rtl="0">
              <a:buNone/>
            </a:pPr>
            <a:r>
              <a:rPr lang="en-GB" sz="2400" b="0" i="1" u="none" strike="noStrike" dirty="0" err="1">
                <a:solidFill>
                  <a:srgbClr val="7F7F7F"/>
                </a:solidFill>
                <a:effectLst/>
              </a:rPr>
              <a:t>NephJC</a:t>
            </a:r>
            <a:r>
              <a:rPr lang="en-GB" sz="2400" b="0" i="1" u="none" strike="noStrike" dirty="0">
                <a:solidFill>
                  <a:srgbClr val="7F7F7F"/>
                </a:solidFill>
                <a:effectLst/>
              </a:rPr>
              <a:t> (</a:t>
            </a:r>
            <a:r>
              <a:rPr lang="en-GB" sz="2400" b="0" i="1" u="none" strike="noStrike" dirty="0" err="1">
                <a:solidFill>
                  <a:srgbClr val="7F7F7F"/>
                </a:solidFill>
                <a:effectLst/>
              </a:rPr>
              <a:t>www.nephjc.com</a:t>
            </a:r>
            <a:r>
              <a:rPr lang="en-GB" sz="2400" b="0" i="1" u="none" strike="noStrike" dirty="0">
                <a:solidFill>
                  <a:srgbClr val="7F7F7F"/>
                </a:solidFill>
                <a:effectLst/>
              </a:rPr>
              <a:t>) is a 503c organization that supports social media in medical education and is sponsored by its readers</a:t>
            </a:r>
            <a:endParaRPr lang="en-GB" sz="3600" b="0" dirty="0">
              <a:effectLst/>
            </a:endParaRPr>
          </a:p>
          <a:p>
            <a:pPr rtl="0"/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Nephrology Education Collective (ex- Nephrology Social Media Collective)- faculty</a:t>
            </a:r>
            <a:endParaRPr lang="en-GB" sz="4000" b="0" dirty="0">
              <a:effectLst/>
            </a:endParaRPr>
          </a:p>
          <a:p>
            <a:pPr rtl="0"/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Visual abstract creator: ASN journals,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KIreports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NephMadness</a:t>
            </a:r>
            <a:endParaRPr lang="en-GB" sz="40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8580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B04E4-BC1E-FF63-68BD-35613C1B8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D376-C437-D713-E0C4-782B680E9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43" y="425763"/>
            <a:ext cx="9498410" cy="849183"/>
          </a:xfrm>
        </p:spPr>
        <p:txBody>
          <a:bodyPr/>
          <a:lstStyle/>
          <a:p>
            <a:pPr algn="ctr" rtl="0"/>
            <a:r>
              <a:rPr lang="en-GB" sz="3600" b="1" i="1" cap="none" dirty="0"/>
              <a:t>X in Europe as a nephrologist</a:t>
            </a:r>
            <a:endParaRPr lang="LID4096" sz="8800" cap="none" dirty="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995040E-46E4-2B8A-4B0B-FC4C51E45D1C}"/>
              </a:ext>
            </a:extLst>
          </p:cNvPr>
          <p:cNvSpPr txBox="1">
            <a:spLocks/>
          </p:cNvSpPr>
          <p:nvPr/>
        </p:nvSpPr>
        <p:spPr>
          <a:xfrm>
            <a:off x="7762727" y="6158686"/>
            <a:ext cx="3606309" cy="4014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RO" dirty="0"/>
          </a:p>
        </p:txBody>
      </p:sp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4B545C7E-08B9-E448-D222-235DFA218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6"/>
          <a:stretch/>
        </p:blipFill>
        <p:spPr>
          <a:xfrm>
            <a:off x="544284" y="1869576"/>
            <a:ext cx="2297637" cy="474599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7BAD754E-FF39-2FBA-E24C-EB6718FCE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2"/>
          <a:stretch/>
        </p:blipFill>
        <p:spPr>
          <a:xfrm>
            <a:off x="1110978" y="1949392"/>
            <a:ext cx="2226784" cy="45863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Picture 17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82452DAF-16BE-5436-10AC-CEC9BF291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3"/>
          <a:stretch/>
        </p:blipFill>
        <p:spPr>
          <a:xfrm>
            <a:off x="1893978" y="1940689"/>
            <a:ext cx="2256959" cy="459506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Picture 22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832BADD3-DAFA-6DFB-6D7F-8F694ED80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"/>
          <a:stretch/>
        </p:blipFill>
        <p:spPr>
          <a:xfrm>
            <a:off x="6348905" y="2008394"/>
            <a:ext cx="2237376" cy="45517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7" name="Picture 26" descr="A screen shot of a car&#10;&#10;AI-generated content may be incorrect.">
            <a:extLst>
              <a:ext uri="{FF2B5EF4-FFF2-40B4-BE49-F238E27FC236}">
                <a16:creationId xmlns:a16="http://schemas.microsoft.com/office/drawing/2014/main" id="{57E393B8-2292-4946-0269-3F5F8F81E4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2"/>
          <a:stretch/>
        </p:blipFill>
        <p:spPr>
          <a:xfrm>
            <a:off x="2883021" y="1949392"/>
            <a:ext cx="2259598" cy="45950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Picture 19" descr="A hand holding a cell phone&#10;&#10;AI-generated content may be incorrect.">
            <a:extLst>
              <a:ext uri="{FF2B5EF4-FFF2-40B4-BE49-F238E27FC236}">
                <a16:creationId xmlns:a16="http://schemas.microsoft.com/office/drawing/2014/main" id="{53140F24-CA0A-2933-CBBA-D6D6544127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"/>
          <a:stretch/>
        </p:blipFill>
        <p:spPr>
          <a:xfrm>
            <a:off x="6981116" y="2054939"/>
            <a:ext cx="2185834" cy="45052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D96E0C2F-C996-817A-D472-CA4E5102BF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4"/>
          <a:stretch/>
        </p:blipFill>
        <p:spPr>
          <a:xfrm>
            <a:off x="7755247" y="2054939"/>
            <a:ext cx="2242738" cy="45052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3C6C9823-D152-E77D-70B9-FFCCF86D72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/>
          <a:stretch/>
        </p:blipFill>
        <p:spPr>
          <a:xfrm>
            <a:off x="8846422" y="2054939"/>
            <a:ext cx="2189318" cy="450524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480CDE7-ED90-9C7B-47E3-EE33D5D03BAB}"/>
              </a:ext>
            </a:extLst>
          </p:cNvPr>
          <p:cNvGrpSpPr/>
          <p:nvPr/>
        </p:nvGrpSpPr>
        <p:grpSpPr>
          <a:xfrm>
            <a:off x="787400" y="3149516"/>
            <a:ext cx="10860316" cy="1914594"/>
            <a:chOff x="787400" y="3149516"/>
            <a:chExt cx="10860316" cy="191459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401D966-C16D-7DC2-FD17-94E228556F59}"/>
                </a:ext>
              </a:extLst>
            </p:cNvPr>
            <p:cNvSpPr/>
            <p:nvPr/>
          </p:nvSpPr>
          <p:spPr>
            <a:xfrm>
              <a:off x="787400" y="3149516"/>
              <a:ext cx="10860316" cy="1914594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O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C8B5436-7CBA-0553-E8FB-C662C9FFEAAB}"/>
                </a:ext>
              </a:extLst>
            </p:cNvPr>
            <p:cNvSpPr txBox="1"/>
            <p:nvPr/>
          </p:nvSpPr>
          <p:spPr>
            <a:xfrm>
              <a:off x="1110978" y="3551014"/>
              <a:ext cx="102580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RO" sz="3600" dirty="0">
                  <a:solidFill>
                    <a:schemeClr val="bg1"/>
                  </a:solidFill>
                </a:rPr>
                <a:t>Science/ Nephrology is imposible to reach on X from some parts of the world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068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5D3F7-13B3-405C-480F-99F13737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3E932-F0D4-2816-333F-C4FCFB495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543" y="527363"/>
            <a:ext cx="9498410" cy="849183"/>
          </a:xfrm>
        </p:spPr>
        <p:txBody>
          <a:bodyPr/>
          <a:lstStyle/>
          <a:p>
            <a:pPr algn="ctr" rtl="0"/>
            <a:r>
              <a:rPr lang="en-GB" sz="4800" b="1" i="1" cap="none" dirty="0"/>
              <a:t>X is constantly losing users </a:t>
            </a:r>
            <a:endParaRPr lang="LID4096" sz="13800" cap="none" dirty="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F00CE971-8FEA-ECFE-E213-6683B6E4CCF8}"/>
              </a:ext>
            </a:extLst>
          </p:cNvPr>
          <p:cNvSpPr txBox="1">
            <a:spLocks/>
          </p:cNvSpPr>
          <p:nvPr/>
        </p:nvSpPr>
        <p:spPr>
          <a:xfrm>
            <a:off x="7762727" y="6158686"/>
            <a:ext cx="3606309" cy="4014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R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E3CBCB-A0FF-A951-BF51-B5C93A95B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215" y="1652310"/>
            <a:ext cx="5969000" cy="470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26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49103-8C12-4A7A-CA1E-D3F629F48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EE4C1-FF79-0CE1-F444-35AF2A86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143" y="713630"/>
            <a:ext cx="9498410" cy="849183"/>
          </a:xfrm>
        </p:spPr>
        <p:txBody>
          <a:bodyPr/>
          <a:lstStyle/>
          <a:p>
            <a:pPr algn="ctr" rtl="0"/>
            <a:r>
              <a:rPr lang="en-GB" sz="4800" b="1" i="1" cap="none" dirty="0"/>
              <a:t>What’s the alternative?</a:t>
            </a:r>
            <a:endParaRPr lang="LID4096" sz="13800" cap="none" dirty="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2222F170-7CA0-C8F0-78AC-648A6FD8958D}"/>
              </a:ext>
            </a:extLst>
          </p:cNvPr>
          <p:cNvSpPr txBox="1">
            <a:spLocks/>
          </p:cNvSpPr>
          <p:nvPr/>
        </p:nvSpPr>
        <p:spPr>
          <a:xfrm>
            <a:off x="7762727" y="6158686"/>
            <a:ext cx="3606309" cy="4014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RO" dirty="0"/>
          </a:p>
        </p:txBody>
      </p:sp>
      <p:pic>
        <p:nvPicPr>
          <p:cNvPr id="11266" name="Picture 2" descr="The Art of Critical Thinking. Computer science being a technical… | by  Angaza Elimu | Medium">
            <a:extLst>
              <a:ext uri="{FF2B5EF4-FFF2-40B4-BE49-F238E27FC236}">
                <a16:creationId xmlns:a16="http://schemas.microsoft.com/office/drawing/2014/main" id="{A07C8FD9-F5A2-DF4F-598C-143421C11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99" y="1999101"/>
            <a:ext cx="6451601" cy="430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55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78B84-037A-BBCC-A6A8-6842C08C6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8ADD9-95F8-9994-392A-45A803A22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934" y="459630"/>
            <a:ext cx="7603066" cy="849183"/>
          </a:xfrm>
        </p:spPr>
        <p:txBody>
          <a:bodyPr/>
          <a:lstStyle/>
          <a:p>
            <a:pPr algn="ctr" rtl="0"/>
            <a:r>
              <a:rPr lang="en-GB" sz="4000" b="1" i="0" dirty="0">
                <a:effectLst/>
                <a:latin typeface="Arial" panose="020B0604020202020204" pitchFamily="34" charset="0"/>
              </a:rPr>
              <a:t>BlueSky</a:t>
            </a:r>
            <a:r>
              <a:rPr lang="en-GB" sz="4000" b="0" i="0" dirty="0">
                <a:effectLst/>
                <a:latin typeface="Arial" panose="020B0604020202020204" pitchFamily="34" charset="0"/>
              </a:rPr>
              <a:t> </a:t>
            </a:r>
            <a:endParaRPr lang="LID4096" sz="19900" cap="none" dirty="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58171DF7-8329-2149-0067-7EA3A251834A}"/>
              </a:ext>
            </a:extLst>
          </p:cNvPr>
          <p:cNvSpPr txBox="1">
            <a:spLocks/>
          </p:cNvSpPr>
          <p:nvPr/>
        </p:nvSpPr>
        <p:spPr>
          <a:xfrm>
            <a:off x="7762727" y="6158686"/>
            <a:ext cx="3606309" cy="4014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R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94FA1-A786-0BD0-F8B9-7695E5FEF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730" y="1723657"/>
            <a:ext cx="7185877" cy="4020184"/>
          </a:xfrm>
          <a:prstGeom prst="rect">
            <a:avLst/>
          </a:prstGeom>
        </p:spPr>
      </p:pic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34D01C8F-6267-14F6-503C-0158F509D384}"/>
              </a:ext>
            </a:extLst>
          </p:cNvPr>
          <p:cNvSpPr/>
          <p:nvPr/>
        </p:nvSpPr>
        <p:spPr>
          <a:xfrm>
            <a:off x="331317" y="1794933"/>
            <a:ext cx="3952816" cy="4765251"/>
          </a:xfrm>
          <a:prstGeom prst="round1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703AD6-9D03-BF10-6AD2-38F874F90515}"/>
              </a:ext>
            </a:extLst>
          </p:cNvPr>
          <p:cNvSpPr txBox="1">
            <a:spLocks/>
          </p:cNvSpPr>
          <p:nvPr/>
        </p:nvSpPr>
        <p:spPr>
          <a:xfrm>
            <a:off x="301125" y="3484702"/>
            <a:ext cx="3793064" cy="30251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>
              <a:buClr>
                <a:schemeClr val="accent5"/>
              </a:buClr>
              <a:buFont typeface="Wingdings" pitchFamily="2" charset="2"/>
              <a:buChar char="ü"/>
            </a:pPr>
            <a:r>
              <a:rPr lang="en-GB" sz="2500" cap="none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microblogging social media, similar to old twitter</a:t>
            </a:r>
          </a:p>
          <a:p>
            <a:pPr marL="342900" indent="-342900">
              <a:buClr>
                <a:schemeClr val="accent5"/>
              </a:buClr>
              <a:buFont typeface="Wingdings" pitchFamily="2" charset="2"/>
              <a:buChar char="ü"/>
            </a:pPr>
            <a:endParaRPr lang="en-GB" sz="2500" cap="none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342900" indent="-342900">
              <a:buClr>
                <a:schemeClr val="accent5"/>
              </a:buClr>
              <a:buFont typeface="Wingdings" pitchFamily="2" charset="2"/>
              <a:buChar char="ü"/>
            </a:pPr>
            <a:r>
              <a:rPr lang="en-GB" sz="2500" b="0" i="0" cap="none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</a:rPr>
              <a:t>aims to foster decentralized networking</a:t>
            </a:r>
          </a:p>
          <a:p>
            <a:pPr marL="342900" indent="-342900">
              <a:buClr>
                <a:schemeClr val="accent5"/>
              </a:buClr>
              <a:buFont typeface="Wingdings" pitchFamily="2" charset="2"/>
              <a:buChar char="ü"/>
            </a:pPr>
            <a:endParaRPr lang="en-GB" sz="2500" b="0" i="0" cap="none" dirty="0">
              <a:solidFill>
                <a:schemeClr val="tx2">
                  <a:lumMod val="50000"/>
                </a:schemeClr>
              </a:solidFill>
              <a:effectLst/>
              <a:latin typeface="+mn-lt"/>
            </a:endParaRPr>
          </a:p>
          <a:p>
            <a:pPr marL="342900" indent="-342900">
              <a:buClr>
                <a:schemeClr val="accent5"/>
              </a:buClr>
              <a:buFont typeface="Wingdings" pitchFamily="2" charset="2"/>
              <a:buChar char="ü"/>
            </a:pPr>
            <a:r>
              <a:rPr lang="en-GB" sz="2500" b="0" i="0" cap="none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</a:rPr>
              <a:t> includes some choice of algorithms</a:t>
            </a:r>
          </a:p>
          <a:p>
            <a:pPr marL="342900" indent="-342900">
              <a:buClr>
                <a:schemeClr val="accent5"/>
              </a:buClr>
              <a:buFont typeface="Wingdings" pitchFamily="2" charset="2"/>
              <a:buChar char="ü"/>
            </a:pPr>
            <a:endParaRPr lang="en-GB" sz="2500" cap="none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342900" indent="-342900">
              <a:buClr>
                <a:schemeClr val="accent5"/>
              </a:buClr>
              <a:buFont typeface="Wingdings" pitchFamily="2" charset="2"/>
              <a:buChar char="ü"/>
            </a:pPr>
            <a:r>
              <a:rPr lang="en-GB" sz="2500" b="0" i="0" cap="none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</a:rPr>
              <a:t>brings improved blocking functions</a:t>
            </a:r>
            <a:endParaRPr lang="LID4096" sz="2500" cap="none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F38C918-9B3A-A946-5175-D2166AF19E38}"/>
              </a:ext>
            </a:extLst>
          </p:cNvPr>
          <p:cNvSpPr txBox="1">
            <a:spLocks/>
          </p:cNvSpPr>
          <p:nvPr/>
        </p:nvSpPr>
        <p:spPr>
          <a:xfrm>
            <a:off x="8974666" y="6275190"/>
            <a:ext cx="2878667" cy="631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Popa C, KI reports, 2025</a:t>
            </a:r>
          </a:p>
        </p:txBody>
      </p:sp>
      <p:pic>
        <p:nvPicPr>
          <p:cNvPr id="12" name="Picture 1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89A5A72-26F6-9A3E-E21E-67AA177CE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27" y="5872508"/>
            <a:ext cx="745067" cy="7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8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EE313-962C-A00D-F420-92043052A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24172-334B-0721-8ED1-4B44245FF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4" y="442697"/>
            <a:ext cx="7603066" cy="849183"/>
          </a:xfrm>
        </p:spPr>
        <p:txBody>
          <a:bodyPr/>
          <a:lstStyle/>
          <a:p>
            <a:pPr algn="ctr" rtl="0"/>
            <a:r>
              <a:rPr lang="en-GB" sz="4000" b="1" i="0" dirty="0" err="1">
                <a:effectLst/>
                <a:latin typeface="Arial" panose="020B0604020202020204" pitchFamily="34" charset="0"/>
              </a:rPr>
              <a:t>N</a:t>
            </a:r>
            <a:r>
              <a:rPr lang="en-GB" sz="4000" b="1" i="0" cap="none" dirty="0" err="1">
                <a:effectLst/>
                <a:latin typeface="Arial" panose="020B0604020202020204" pitchFamily="34" charset="0"/>
              </a:rPr>
              <a:t>eph</a:t>
            </a:r>
            <a:r>
              <a:rPr lang="en-GB" sz="4000" b="1" i="0" dirty="0" err="1">
                <a:effectLst/>
                <a:latin typeface="Arial" panose="020B0604020202020204" pitchFamily="34" charset="0"/>
              </a:rPr>
              <a:t>JC</a:t>
            </a:r>
            <a:r>
              <a:rPr lang="en-GB" sz="4000" b="1" i="0" dirty="0">
                <a:effectLst/>
                <a:latin typeface="Arial" panose="020B0604020202020204" pitchFamily="34" charset="0"/>
              </a:rPr>
              <a:t> </a:t>
            </a:r>
            <a:r>
              <a:rPr lang="en-GB" sz="4000" b="1" i="0" cap="none" dirty="0">
                <a:effectLst/>
                <a:latin typeface="Arial" panose="020B0604020202020204" pitchFamily="34" charset="0"/>
              </a:rPr>
              <a:t>is already on </a:t>
            </a:r>
            <a:r>
              <a:rPr lang="en-GB" sz="4000" b="1" i="0" dirty="0" err="1">
                <a:effectLst/>
                <a:latin typeface="Arial" panose="020B0604020202020204" pitchFamily="34" charset="0"/>
              </a:rPr>
              <a:t>b</a:t>
            </a:r>
            <a:r>
              <a:rPr lang="en-GB" sz="4000" b="1" i="0" cap="none" dirty="0" err="1">
                <a:effectLst/>
                <a:latin typeface="Arial" panose="020B0604020202020204" pitchFamily="34" charset="0"/>
              </a:rPr>
              <a:t>luesky</a:t>
            </a:r>
            <a:endParaRPr lang="LID4096" sz="19900" cap="none" dirty="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87700F9-76C5-3BF6-D916-D960E64D2F33}"/>
              </a:ext>
            </a:extLst>
          </p:cNvPr>
          <p:cNvSpPr txBox="1">
            <a:spLocks/>
          </p:cNvSpPr>
          <p:nvPr/>
        </p:nvSpPr>
        <p:spPr>
          <a:xfrm>
            <a:off x="7762727" y="6158686"/>
            <a:ext cx="3606309" cy="4014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RO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DCF4256A-A3A3-686A-A412-A12033535E8B}"/>
              </a:ext>
            </a:extLst>
          </p:cNvPr>
          <p:cNvSpPr txBox="1">
            <a:spLocks/>
          </p:cNvSpPr>
          <p:nvPr/>
        </p:nvSpPr>
        <p:spPr>
          <a:xfrm>
            <a:off x="5226897" y="2138063"/>
            <a:ext cx="6829637" cy="40206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GB" sz="3600" dirty="0"/>
          </a:p>
          <a:p>
            <a:r>
              <a:rPr lang="en-GB" sz="3200" dirty="0"/>
              <a:t>1</a:t>
            </a:r>
            <a:r>
              <a:rPr lang="en-GB" sz="3200" baseline="30000" dirty="0"/>
              <a:t>st</a:t>
            </a:r>
            <a:r>
              <a:rPr lang="en-GB" sz="3200" dirty="0"/>
              <a:t> chat on November 19th 2024</a:t>
            </a:r>
          </a:p>
          <a:p>
            <a:endParaRPr lang="en-GB" sz="3200" dirty="0"/>
          </a:p>
          <a:p>
            <a:r>
              <a:rPr lang="en-GB" sz="3200" dirty="0"/>
              <a:t>5 chats </a:t>
            </a:r>
          </a:p>
          <a:p>
            <a:pPr marL="0" indent="0">
              <a:buNone/>
            </a:pPr>
            <a:endParaRPr lang="en-GB" sz="3200" dirty="0"/>
          </a:p>
          <a:p>
            <a:r>
              <a:rPr lang="en-GB" sz="3200" dirty="0"/>
              <a:t>30-50 participants</a:t>
            </a:r>
          </a:p>
          <a:p>
            <a:endParaRPr lang="en-GB" sz="3200" dirty="0"/>
          </a:p>
          <a:p>
            <a:r>
              <a:rPr lang="en-GB" sz="3200" dirty="0"/>
              <a:t>More genuine interaction </a:t>
            </a:r>
          </a:p>
          <a:p>
            <a:endParaRPr lang="en-GB" sz="3200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BDE55D4-C8B1-4881-7077-AF7BB790B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4" y="1436349"/>
            <a:ext cx="3564407" cy="512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928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BE83B-5137-E1C9-BD44-979E6E81A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A34B6-4876-064E-8435-8E5F6C29F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4" y="442697"/>
            <a:ext cx="7603066" cy="849183"/>
          </a:xfrm>
        </p:spPr>
        <p:txBody>
          <a:bodyPr/>
          <a:lstStyle/>
          <a:p>
            <a:pPr algn="ctr" rtl="0"/>
            <a:r>
              <a:rPr lang="en-GB" sz="4000" b="1" i="0" dirty="0" err="1">
                <a:effectLst/>
                <a:latin typeface="Arial" panose="020B0604020202020204" pitchFamily="34" charset="0"/>
              </a:rPr>
              <a:t>N</a:t>
            </a:r>
            <a:r>
              <a:rPr lang="en-GB" sz="4000" b="1" i="0" cap="none" dirty="0" err="1">
                <a:effectLst/>
                <a:latin typeface="Arial" panose="020B0604020202020204" pitchFamily="34" charset="0"/>
              </a:rPr>
              <a:t>eph</a:t>
            </a:r>
            <a:r>
              <a:rPr lang="en-GB" sz="4000" b="1" i="0" dirty="0" err="1">
                <a:effectLst/>
                <a:latin typeface="Arial" panose="020B0604020202020204" pitchFamily="34" charset="0"/>
              </a:rPr>
              <a:t>JC</a:t>
            </a:r>
            <a:r>
              <a:rPr lang="en-GB" sz="4000" b="1" i="0" dirty="0">
                <a:effectLst/>
                <a:latin typeface="Arial" panose="020B0604020202020204" pitchFamily="34" charset="0"/>
              </a:rPr>
              <a:t> </a:t>
            </a:r>
            <a:r>
              <a:rPr lang="en-GB" sz="4000" b="1" i="0" cap="none" dirty="0">
                <a:effectLst/>
                <a:latin typeface="Arial" panose="020B0604020202020204" pitchFamily="34" charset="0"/>
              </a:rPr>
              <a:t>is already on </a:t>
            </a:r>
            <a:r>
              <a:rPr lang="en-GB" sz="4000" b="1" i="0" dirty="0" err="1">
                <a:effectLst/>
                <a:latin typeface="Arial" panose="020B0604020202020204" pitchFamily="34" charset="0"/>
              </a:rPr>
              <a:t>b</a:t>
            </a:r>
            <a:r>
              <a:rPr lang="en-GB" sz="4000" b="1" i="0" cap="none" dirty="0" err="1">
                <a:effectLst/>
                <a:latin typeface="Arial" panose="020B0604020202020204" pitchFamily="34" charset="0"/>
              </a:rPr>
              <a:t>luesky</a:t>
            </a:r>
            <a:endParaRPr lang="LID4096" sz="19900" cap="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5A3CC5-5797-B135-F1E5-91A777660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01" y="1604419"/>
            <a:ext cx="2633865" cy="2589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C453D1-A42B-9CFA-53D3-01FA424E4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908" y="4475885"/>
            <a:ext cx="2135299" cy="2135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128008-54C1-307D-E4E4-8D5A1176A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810" y="1640976"/>
            <a:ext cx="2164664" cy="2516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170F69-0961-EF20-71B8-BAE88BACDD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4824" r="15633"/>
          <a:stretch/>
        </p:blipFill>
        <p:spPr>
          <a:xfrm>
            <a:off x="5776632" y="4782919"/>
            <a:ext cx="2780978" cy="128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EB1CEA-8055-F04D-5477-9C6001E9FF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5095" y="1529054"/>
            <a:ext cx="2448698" cy="2355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2AD869-B763-86E4-36ED-A33D7B7F3C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785" y="4444129"/>
            <a:ext cx="2448698" cy="2135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36B70D-B98E-7A93-F8C2-A7611CC700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1908" y="1786925"/>
            <a:ext cx="2780978" cy="2500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0C238A-FB74-B2F9-4593-6F9692935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2815" y="4142420"/>
            <a:ext cx="2780978" cy="242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93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95C94-4607-1B3C-6BC5-50D57EC51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86AA4-A7DF-B44A-66B0-CCD4518D2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208" y="719144"/>
            <a:ext cx="8551726" cy="875740"/>
          </a:xfrm>
        </p:spPr>
        <p:txBody>
          <a:bodyPr/>
          <a:lstStyle/>
          <a:p>
            <a:pPr algn="ctr" rtl="0"/>
            <a:r>
              <a:rPr lang="en-US" sz="4400" cap="none" dirty="0"/>
              <a:t>More initiatives, journals and societies are on Bluesky</a:t>
            </a:r>
            <a:endParaRPr lang="LID4096" sz="4400" cap="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2024D-E12F-9238-98EA-7B9AE6FB6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234" y="1652181"/>
            <a:ext cx="7772400" cy="4858860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E024060-A9C2-03A7-6C97-71BB72194691}"/>
              </a:ext>
            </a:extLst>
          </p:cNvPr>
          <p:cNvSpPr txBox="1">
            <a:spLocks/>
          </p:cNvSpPr>
          <p:nvPr/>
        </p:nvSpPr>
        <p:spPr>
          <a:xfrm>
            <a:off x="408567" y="6252743"/>
            <a:ext cx="2878667" cy="631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RO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Popa C, KI reports, 2025</a:t>
            </a:r>
          </a:p>
        </p:txBody>
      </p:sp>
      <p:pic>
        <p:nvPicPr>
          <p:cNvPr id="13" name="Picture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FE668D4-1832-DAFC-F697-FA1F2D2AB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79" y="4081611"/>
            <a:ext cx="1903229" cy="190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97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7D014-AFFB-1B49-E233-D607BC3A7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05C68-7AAE-F927-982C-AF74ADFB4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207" y="502302"/>
            <a:ext cx="8551726" cy="875740"/>
          </a:xfrm>
        </p:spPr>
        <p:txBody>
          <a:bodyPr/>
          <a:lstStyle/>
          <a:p>
            <a:pPr algn="ctr" rtl="0"/>
            <a:r>
              <a:rPr lang="en-US" sz="4400" cap="none" dirty="0"/>
              <a:t>#ISNWCN is there</a:t>
            </a:r>
            <a:endParaRPr lang="LID4096" sz="4400" cap="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7EDF3F-230B-EBFB-969B-AAA59734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76" y="1817060"/>
            <a:ext cx="3849872" cy="3849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4CDC10-5427-5CC8-CA2B-AE384CC5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924" y="1683496"/>
            <a:ext cx="2331736" cy="226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6BFFB5-E704-BB51-D9E5-13C9A78E8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425" y="1817060"/>
            <a:ext cx="2756561" cy="2254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6C8022-3883-80D8-AFE0-C3F246B6B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665" y="4454250"/>
            <a:ext cx="2358823" cy="2074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F2D149-C015-EE5B-8E10-CA6AA556D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9656" y="4258919"/>
            <a:ext cx="1972136" cy="226996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EED89CE-B77F-439F-73BF-5616FB9F1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640" y="694664"/>
            <a:ext cx="580293" cy="49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AA8997-ED77-D5F2-5454-37B49B5A0F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2171" y="4258919"/>
            <a:ext cx="1627630" cy="192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09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267AA-29C1-092C-1073-E643F12DF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E083-A24E-ACC7-B37F-DF6A2DDDA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207" y="502302"/>
            <a:ext cx="8551726" cy="875740"/>
          </a:xfrm>
        </p:spPr>
        <p:txBody>
          <a:bodyPr/>
          <a:lstStyle/>
          <a:p>
            <a:pPr algn="ctr" rtl="0"/>
            <a:r>
              <a:rPr lang="en-US" sz="4400" cap="none" dirty="0"/>
              <a:t>Easy to find #</a:t>
            </a:r>
            <a:r>
              <a:rPr lang="en-US" sz="4400" cap="none" dirty="0" err="1"/>
              <a:t>NephSky</a:t>
            </a:r>
            <a:r>
              <a:rPr lang="en-US" sz="4400" cap="none" dirty="0"/>
              <a:t> people</a:t>
            </a:r>
            <a:endParaRPr lang="LID4096" sz="4400" cap="none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D751413-5993-AC64-348C-00051B587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800" y="3382600"/>
            <a:ext cx="2295340" cy="194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ABC32-E179-7B3A-6DC9-32BD69F07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082" y="1817942"/>
            <a:ext cx="3162249" cy="4537756"/>
          </a:xfrm>
          <a:prstGeom prst="rect">
            <a:avLst/>
          </a:prstGeom>
        </p:spPr>
      </p:pic>
      <p:pic>
        <p:nvPicPr>
          <p:cNvPr id="10" name="Picture 9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2003E52-013E-2850-624F-FA97D3B57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245" y="2107594"/>
            <a:ext cx="3791633" cy="379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61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CD56C-10C2-A94C-EFED-729C4749D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D4C89-0AF4-7078-262E-C20A1C172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772" y="264451"/>
            <a:ext cx="9498410" cy="849183"/>
          </a:xfrm>
        </p:spPr>
        <p:txBody>
          <a:bodyPr/>
          <a:lstStyle/>
          <a:p>
            <a:pPr algn="ctr" rtl="0"/>
            <a:r>
              <a:rPr lang="en-GB" sz="3400" b="1" i="1" cap="none" dirty="0"/>
              <a:t>T</a:t>
            </a:r>
            <a:r>
              <a:rPr lang="en-GB" sz="3400" b="1" i="1" u="none" strike="noStrike" cap="none" dirty="0">
                <a:effectLst/>
              </a:rPr>
              <a:t>he most precious resource we have is time</a:t>
            </a:r>
            <a:endParaRPr lang="LID4096" sz="34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3A04C-5037-3FCB-C42E-958F40A37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1422249"/>
            <a:ext cx="10515600" cy="1422249"/>
          </a:xfrm>
        </p:spPr>
        <p:txBody>
          <a:bodyPr>
            <a:normAutofit fontScale="92500" lnSpcReduction="20000"/>
          </a:bodyPr>
          <a:lstStyle/>
          <a:p>
            <a:r>
              <a:rPr lang="fr-BE" dirty="0"/>
              <a:t>Topic 1</a:t>
            </a:r>
          </a:p>
          <a:p>
            <a:r>
              <a:rPr lang="fr-BE" dirty="0"/>
              <a:t>Topic 2</a:t>
            </a:r>
          </a:p>
          <a:p>
            <a:pPr lvl="1"/>
            <a:r>
              <a:rPr lang="fr-BE" dirty="0" err="1"/>
              <a:t>Sub</a:t>
            </a:r>
            <a:r>
              <a:rPr lang="fr-BE" dirty="0"/>
              <a:t> topic</a:t>
            </a:r>
          </a:p>
          <a:p>
            <a:pPr lvl="2"/>
            <a:r>
              <a:rPr lang="fr-BE" dirty="0" err="1"/>
              <a:t>Sub</a:t>
            </a:r>
            <a:r>
              <a:rPr lang="fr-BE" dirty="0"/>
              <a:t> </a:t>
            </a:r>
            <a:r>
              <a:rPr lang="fr-BE" dirty="0" err="1"/>
              <a:t>sub</a:t>
            </a:r>
            <a:r>
              <a:rPr lang="fr-BE" dirty="0"/>
              <a:t> topic</a:t>
            </a:r>
          </a:p>
          <a:p>
            <a:pPr lvl="2"/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86B8C2-928B-DC93-4067-C1A0F80A0DF4}"/>
              </a:ext>
            </a:extLst>
          </p:cNvPr>
          <p:cNvSpPr txBox="1"/>
          <p:nvPr/>
        </p:nvSpPr>
        <p:spPr>
          <a:xfrm>
            <a:off x="8773542" y="1174250"/>
            <a:ext cx="3802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Steve Jobs (1955-2011) </a:t>
            </a:r>
            <a:endParaRPr lang="en-GB" b="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11544-7995-93BB-666C-EE63037D696B}"/>
              </a:ext>
            </a:extLst>
          </p:cNvPr>
          <p:cNvSpPr txBox="1"/>
          <p:nvPr/>
        </p:nvSpPr>
        <p:spPr>
          <a:xfrm>
            <a:off x="245917" y="6325737"/>
            <a:ext cx="93414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Adapted after </a:t>
            </a:r>
            <a:r>
              <a:rPr lang="en-GB" sz="1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Organisation for Economic Co-operation and Development, Time Database, 2024</a:t>
            </a:r>
            <a:endParaRPr lang="en-RO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80834D4-B328-8DD8-B27E-B402542711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4351988"/>
              </p:ext>
            </p:extLst>
          </p:nvPr>
        </p:nvGraphicFramePr>
        <p:xfrm>
          <a:off x="2056813" y="1604198"/>
          <a:ext cx="8457458" cy="4756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8831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D70B1-FF3E-6C58-9AC8-BFD83E90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44" y="1013591"/>
            <a:ext cx="9498410" cy="849183"/>
          </a:xfrm>
        </p:spPr>
        <p:txBody>
          <a:bodyPr/>
          <a:lstStyle/>
          <a:p>
            <a:pPr algn="ctr" rtl="0"/>
            <a:r>
              <a:rPr lang="en-GB" sz="3600" b="1" i="1" cap="none" dirty="0"/>
              <a:t>E</a:t>
            </a:r>
            <a:r>
              <a:rPr lang="en-GB" sz="3600" b="1" i="1" u="none" strike="noStrike" cap="none" dirty="0">
                <a:effectLst/>
              </a:rPr>
              <a:t>ducation is the most powerful weapon which you can use to change the world</a:t>
            </a:r>
            <a:endParaRPr lang="LID4096" sz="5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8A305-AB1E-6B1B-3990-F59868ECCE24}"/>
              </a:ext>
            </a:extLst>
          </p:cNvPr>
          <p:cNvSpPr txBox="1"/>
          <p:nvPr/>
        </p:nvSpPr>
        <p:spPr>
          <a:xfrm>
            <a:off x="7022123" y="191704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Nelson Mandela (1918-2013) 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R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1C926F-C179-9CC4-15D8-5062C9F60B7C}"/>
              </a:ext>
            </a:extLst>
          </p:cNvPr>
          <p:cNvSpPr txBox="1"/>
          <p:nvPr/>
        </p:nvSpPr>
        <p:spPr>
          <a:xfrm>
            <a:off x="265336" y="4030246"/>
            <a:ext cx="315963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Aft>
                <a:spcPts val="1200"/>
              </a:spcAft>
            </a:pPr>
            <a:r>
              <a:rPr lang="en-GB" sz="2400" b="1" i="1" u="none" strike="noStrike" dirty="0">
                <a:solidFill>
                  <a:schemeClr val="tx2"/>
                </a:solidFill>
                <a:effectLst/>
              </a:rPr>
              <a:t>Education accounts for 50% of global growth</a:t>
            </a:r>
            <a:br>
              <a:rPr lang="en-GB" b="0" dirty="0">
                <a:solidFill>
                  <a:schemeClr val="tx2"/>
                </a:solidFill>
                <a:effectLst/>
              </a:rPr>
            </a:br>
            <a:endParaRPr lang="en-RO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A55F2-F895-6367-0E3B-0741EA086660}"/>
              </a:ext>
            </a:extLst>
          </p:cNvPr>
          <p:cNvSpPr txBox="1"/>
          <p:nvPr/>
        </p:nvSpPr>
        <p:spPr>
          <a:xfrm>
            <a:off x="3408219" y="4017631"/>
            <a:ext cx="41920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sz="2400" b="1" i="1" u="none" strike="noStrike" dirty="0">
                <a:solidFill>
                  <a:schemeClr val="tx2"/>
                </a:solidFill>
                <a:effectLst/>
              </a:rPr>
              <a:t>Every $1 a government spends on education increases GDP on average by $20</a:t>
            </a:r>
            <a:endParaRPr lang="en-RO" sz="2400" b="1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B6A693-4E6D-78CF-B6F4-A06B90AE84A8}"/>
              </a:ext>
            </a:extLst>
          </p:cNvPr>
          <p:cNvSpPr txBox="1"/>
          <p:nvPr/>
        </p:nvSpPr>
        <p:spPr>
          <a:xfrm>
            <a:off x="7852598" y="4030246"/>
            <a:ext cx="39842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sz="2400" b="1" i="1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more children completing basic education, more peaceful the country (especially if girls were more educated)</a:t>
            </a:r>
            <a:endParaRPr lang="en-GB" sz="2400" b="1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D26C14-68E9-0346-716A-7F9C4821D3D0}"/>
              </a:ext>
            </a:extLst>
          </p:cNvPr>
          <p:cNvSpPr txBox="1"/>
          <p:nvPr/>
        </p:nvSpPr>
        <p:spPr>
          <a:xfrm>
            <a:off x="7751858" y="5969238"/>
            <a:ext cx="3984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GPE and Institute for Economics and Peace, 2024</a:t>
            </a:r>
            <a:endParaRPr lang="en-RO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BE5C21-F452-8684-EBE9-5E454FB26B4D}"/>
              </a:ext>
            </a:extLst>
          </p:cNvPr>
          <p:cNvSpPr txBox="1"/>
          <p:nvPr/>
        </p:nvSpPr>
        <p:spPr>
          <a:xfrm>
            <a:off x="3037877" y="6107737"/>
            <a:ext cx="3984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World Bank WDI Report 2022</a:t>
            </a:r>
            <a:endParaRPr lang="en-RO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22E633-17F3-B786-B8CB-AE671B47DA14}"/>
              </a:ext>
            </a:extLst>
          </p:cNvPr>
          <p:cNvSpPr txBox="1"/>
          <p:nvPr/>
        </p:nvSpPr>
        <p:spPr>
          <a:xfrm>
            <a:off x="-520609" y="6107737"/>
            <a:ext cx="3984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Gethin A, 2024</a:t>
            </a:r>
            <a:endParaRPr lang="en-RO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67E78BB-0AA6-589B-4F8B-DCE21A8B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737906" y="2405870"/>
            <a:ext cx="1574619" cy="15746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539E09E-5234-F756-3BCA-4EB10CDA6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7651" y="2455627"/>
            <a:ext cx="1344454" cy="134445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897D730-8226-CCB7-59CE-7C5F2B2D89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1843" y="2399536"/>
            <a:ext cx="1574619" cy="157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8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02F4B-0883-3C5F-32A5-FC41DF795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DB52E-9034-D821-DC06-C3F2A7F33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7276"/>
            <a:ext cx="10515600" cy="22637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b="1" dirty="0"/>
              <a:t>Need more time for education? </a:t>
            </a:r>
            <a:endParaRPr lang="LID4096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AECC84-6E9F-288C-4CD3-601FEB4BCD97}"/>
              </a:ext>
            </a:extLst>
          </p:cNvPr>
          <p:cNvSpPr txBox="1">
            <a:spLocks/>
          </p:cNvSpPr>
          <p:nvPr/>
        </p:nvSpPr>
        <p:spPr>
          <a:xfrm>
            <a:off x="3553785" y="5042492"/>
            <a:ext cx="10515600" cy="2089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buClr>
                <a:schemeClr val="accent5"/>
              </a:buClr>
            </a:pPr>
            <a:r>
              <a:rPr lang="en-GB" sz="3600" b="1" kern="1200" cap="none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Audio kind of learner?</a:t>
            </a:r>
            <a:endParaRPr lang="en-GB" sz="3600" kern="1200" cap="none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071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41196-7675-8E99-AED4-5952E6C9D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43C18-1822-9537-17D8-72809E236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520" y="432441"/>
            <a:ext cx="8535444" cy="849183"/>
          </a:xfrm>
        </p:spPr>
        <p:txBody>
          <a:bodyPr/>
          <a:lstStyle/>
          <a:p>
            <a:pPr algn="ctr" rtl="0"/>
            <a:r>
              <a:rPr lang="en-GB" sz="4000" b="1" cap="none" dirty="0"/>
              <a:t>Podcasts might be the solution</a:t>
            </a:r>
            <a:endParaRPr lang="LID4096" sz="19900" cap="none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636CA7C6-ECC0-6E75-477C-8AAA446F9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95" y="1557912"/>
            <a:ext cx="6523746" cy="48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9C25D7-EB82-DBBA-4F68-B1BADC5DA36B}"/>
              </a:ext>
            </a:extLst>
          </p:cNvPr>
          <p:cNvSpPr txBox="1"/>
          <p:nvPr/>
        </p:nvSpPr>
        <p:spPr>
          <a:xfrm>
            <a:off x="9446694" y="6246026"/>
            <a:ext cx="2509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1600" dirty="0">
                <a:solidFill>
                  <a:schemeClr val="tx2">
                    <a:lumMod val="50000"/>
                  </a:schemeClr>
                </a:solidFill>
              </a:rPr>
              <a:t>Shankar M, Sparks M,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89C17-6244-253B-7F1C-4E4D695C5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450" y="3927887"/>
            <a:ext cx="1980207" cy="1936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03DABD-10B6-AE5A-C01C-08EC0EB6EB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629"/>
          <a:stretch/>
        </p:blipFill>
        <p:spPr>
          <a:xfrm>
            <a:off x="7413425" y="1557911"/>
            <a:ext cx="1860233" cy="1894395"/>
          </a:xfrm>
          <a:prstGeom prst="rect">
            <a:avLst/>
          </a:prstGeom>
        </p:spPr>
      </p:pic>
      <p:pic>
        <p:nvPicPr>
          <p:cNvPr id="20482" name="Picture 2" descr="Channel Your Enthusiasm Podcast - Apple Podcasts">
            <a:extLst>
              <a:ext uri="{FF2B5EF4-FFF2-40B4-BE49-F238E27FC236}">
                <a16:creationId xmlns:a16="http://schemas.microsoft.com/office/drawing/2014/main" id="{375478AD-D28C-B0EA-DF7A-300FFC398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143" y="1332614"/>
            <a:ext cx="2096386" cy="209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A pinch of Salt - A podcast by ERA | ERA">
            <a:extLst>
              <a:ext uri="{FF2B5EF4-FFF2-40B4-BE49-F238E27FC236}">
                <a16:creationId xmlns:a16="http://schemas.microsoft.com/office/drawing/2014/main" id="{D923B8D7-BC7B-93FB-336A-C38BC6AD5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778" y="3332601"/>
            <a:ext cx="2249115" cy="8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GN in Ten | Podcast on Spotify">
            <a:extLst>
              <a:ext uri="{FF2B5EF4-FFF2-40B4-BE49-F238E27FC236}">
                <a16:creationId xmlns:a16="http://schemas.microsoft.com/office/drawing/2014/main" id="{EF1934DF-B91D-7213-FA92-B0DCA29AF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442" y="4444409"/>
            <a:ext cx="1495463" cy="149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90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5EC2A-B558-C65B-93B3-B58BF8540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DC0CD-F2DA-DBBB-32DA-307F40A84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43" y="425763"/>
            <a:ext cx="9498410" cy="849183"/>
          </a:xfrm>
        </p:spPr>
        <p:txBody>
          <a:bodyPr/>
          <a:lstStyle/>
          <a:p>
            <a:pPr algn="ctr" rtl="0"/>
            <a:r>
              <a:rPr lang="en-GB" sz="4400" b="1" i="1" cap="none" dirty="0"/>
              <a:t>Take home message </a:t>
            </a:r>
            <a:endParaRPr lang="LID4096" sz="11500" cap="none" dirty="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7F7F5A25-E401-0F0E-7998-890C2F43EF9E}"/>
              </a:ext>
            </a:extLst>
          </p:cNvPr>
          <p:cNvSpPr txBox="1">
            <a:spLocks/>
          </p:cNvSpPr>
          <p:nvPr/>
        </p:nvSpPr>
        <p:spPr>
          <a:xfrm>
            <a:off x="7762727" y="6158686"/>
            <a:ext cx="3606309" cy="4014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R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E540A7-5C1C-70E8-07D5-391A2343E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6209" r="9542" b="28372"/>
          <a:stretch/>
        </p:blipFill>
        <p:spPr>
          <a:xfrm>
            <a:off x="1309228" y="1988149"/>
            <a:ext cx="2112229" cy="2246954"/>
          </a:xfrm>
          <a:prstGeom prst="rect">
            <a:avLst/>
          </a:prstGeom>
        </p:spPr>
      </p:pic>
      <p:pic>
        <p:nvPicPr>
          <p:cNvPr id="6" name="Picture 3" descr="Logo&#10;&#10;Description automatically generated">
            <a:extLst>
              <a:ext uri="{FF2B5EF4-FFF2-40B4-BE49-F238E27FC236}">
                <a16:creationId xmlns:a16="http://schemas.microsoft.com/office/drawing/2014/main" id="{E8415509-4ECA-9FDC-9C22-914F8D40F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28" y="4557130"/>
            <a:ext cx="1914054" cy="16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FD5210-6405-8113-5752-C991880203B3}"/>
              </a:ext>
            </a:extLst>
          </p:cNvPr>
          <p:cNvSpPr txBox="1">
            <a:spLocks/>
          </p:cNvSpPr>
          <p:nvPr/>
        </p:nvSpPr>
        <p:spPr>
          <a:xfrm>
            <a:off x="2693590" y="2443041"/>
            <a:ext cx="9498410" cy="8491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4000" b="1" i="1" cap="none" dirty="0">
                <a:solidFill>
                  <a:schemeClr val="accent5"/>
                </a:solidFill>
              </a:rPr>
              <a:t>Subscribe to </a:t>
            </a:r>
            <a:r>
              <a:rPr lang="en-GB" sz="4000" b="1" i="1" cap="none" dirty="0" err="1">
                <a:solidFill>
                  <a:schemeClr val="accent5"/>
                </a:solidFill>
              </a:rPr>
              <a:t>NephJC</a:t>
            </a:r>
            <a:r>
              <a:rPr lang="en-GB" sz="4000" b="1" i="1" cap="none" dirty="0">
                <a:solidFill>
                  <a:schemeClr val="accent5"/>
                </a:solidFill>
              </a:rPr>
              <a:t> newsletter</a:t>
            </a:r>
            <a:endParaRPr lang="LID4096" sz="9600" cap="none" dirty="0">
              <a:solidFill>
                <a:schemeClr val="accent5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771DC6F-A8DA-0BD6-F358-0D757B10454E}"/>
              </a:ext>
            </a:extLst>
          </p:cNvPr>
          <p:cNvSpPr txBox="1">
            <a:spLocks/>
          </p:cNvSpPr>
          <p:nvPr/>
        </p:nvSpPr>
        <p:spPr>
          <a:xfrm>
            <a:off x="2693590" y="4141408"/>
            <a:ext cx="9498410" cy="8491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b="1" i="1" cap="none" dirty="0">
                <a:solidFill>
                  <a:schemeClr val="tx2"/>
                </a:solidFill>
              </a:rPr>
              <a:t>Lots of news to come!</a:t>
            </a:r>
            <a:endParaRPr lang="LID4096" sz="8000" cap="non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88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58BEC-F453-AAD2-8922-D188B2873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4511A-4230-DFDD-B243-C1062606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44" y="381740"/>
            <a:ext cx="8553450" cy="852256"/>
          </a:xfrm>
        </p:spPr>
        <p:txBody>
          <a:bodyPr anchor="b">
            <a:normAutofit/>
          </a:bodyPr>
          <a:lstStyle/>
          <a:p>
            <a:pPr rtl="0"/>
            <a:r>
              <a:rPr lang="en-GB" b="1" i="1" cap="none"/>
              <a:t>Let’s keep our community together!</a:t>
            </a:r>
            <a:endParaRPr lang="LID4096" cap="none"/>
          </a:p>
        </p:txBody>
      </p:sp>
      <p:pic>
        <p:nvPicPr>
          <p:cNvPr id="23554" name="Picture 2" descr="Image">
            <a:extLst>
              <a:ext uri="{FF2B5EF4-FFF2-40B4-BE49-F238E27FC236}">
                <a16:creationId xmlns:a16="http://schemas.microsoft.com/office/drawing/2014/main" id="{A8139531-5B9D-67D8-7BE0-7704F5F69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1" b="12894"/>
          <a:stretch/>
        </p:blipFill>
        <p:spPr bwMode="auto">
          <a:xfrm>
            <a:off x="838200" y="1438183"/>
            <a:ext cx="10515600" cy="473878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056E14CB-A343-BFD0-8D6E-C8E475DB9B90}"/>
              </a:ext>
            </a:extLst>
          </p:cNvPr>
          <p:cNvSpPr txBox="1">
            <a:spLocks/>
          </p:cNvSpPr>
          <p:nvPr/>
        </p:nvSpPr>
        <p:spPr>
          <a:xfrm>
            <a:off x="7762727" y="6158686"/>
            <a:ext cx="3606309" cy="4014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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95350" indent="-438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83000"/>
              <a:buFont typeface="Wingdings" panose="05000000000000000000" pitchFamily="2" charset="2"/>
              <a:buChar char="v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021882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2F553-ACA0-CA61-E6CB-7A9BE1EE2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0841F-F93B-3372-9E1B-CAC7E6CBD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772" y="264451"/>
            <a:ext cx="9498410" cy="849183"/>
          </a:xfrm>
        </p:spPr>
        <p:txBody>
          <a:bodyPr/>
          <a:lstStyle/>
          <a:p>
            <a:pPr algn="ctr" rtl="0"/>
            <a:r>
              <a:rPr lang="en-GB" sz="3400" b="1" i="1" cap="none" dirty="0"/>
              <a:t>T</a:t>
            </a:r>
            <a:r>
              <a:rPr lang="en-GB" sz="3400" b="1" i="1" u="none" strike="noStrike" cap="none" dirty="0">
                <a:effectLst/>
              </a:rPr>
              <a:t>he most precious resource we have is time</a:t>
            </a:r>
            <a:endParaRPr lang="LID4096" sz="34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39723-E482-1E41-9382-588F0825D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1422249"/>
            <a:ext cx="10515600" cy="1422249"/>
          </a:xfrm>
        </p:spPr>
        <p:txBody>
          <a:bodyPr>
            <a:normAutofit fontScale="92500" lnSpcReduction="20000"/>
          </a:bodyPr>
          <a:lstStyle/>
          <a:p>
            <a:r>
              <a:rPr lang="fr-BE" dirty="0"/>
              <a:t>Topic 1</a:t>
            </a:r>
          </a:p>
          <a:p>
            <a:r>
              <a:rPr lang="fr-BE" dirty="0"/>
              <a:t>Topic 2</a:t>
            </a:r>
          </a:p>
          <a:p>
            <a:pPr lvl="1"/>
            <a:r>
              <a:rPr lang="fr-BE" dirty="0" err="1"/>
              <a:t>Sub</a:t>
            </a:r>
            <a:r>
              <a:rPr lang="fr-BE" dirty="0"/>
              <a:t> topic</a:t>
            </a:r>
          </a:p>
          <a:p>
            <a:pPr lvl="2"/>
            <a:r>
              <a:rPr lang="fr-BE" dirty="0" err="1"/>
              <a:t>Sub</a:t>
            </a:r>
            <a:r>
              <a:rPr lang="fr-BE" dirty="0"/>
              <a:t> </a:t>
            </a:r>
            <a:r>
              <a:rPr lang="fr-BE" dirty="0" err="1"/>
              <a:t>sub</a:t>
            </a:r>
            <a:r>
              <a:rPr lang="fr-BE" dirty="0"/>
              <a:t> topic</a:t>
            </a:r>
          </a:p>
          <a:p>
            <a:pPr lvl="2"/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A8F238-CD54-220C-1DA6-92BB9142E584}"/>
              </a:ext>
            </a:extLst>
          </p:cNvPr>
          <p:cNvSpPr txBox="1"/>
          <p:nvPr/>
        </p:nvSpPr>
        <p:spPr>
          <a:xfrm>
            <a:off x="8773542" y="1174250"/>
            <a:ext cx="3802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Steve Jobs (1955-2011) </a:t>
            </a:r>
            <a:endParaRPr lang="en-GB" b="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7686B2-C389-CCD4-FBEF-2AF322D3340E}"/>
              </a:ext>
            </a:extLst>
          </p:cNvPr>
          <p:cNvSpPr txBox="1"/>
          <p:nvPr/>
        </p:nvSpPr>
        <p:spPr>
          <a:xfrm>
            <a:off x="245917" y="6325737"/>
            <a:ext cx="93414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Adapted after </a:t>
            </a:r>
            <a:r>
              <a:rPr lang="en-GB" sz="1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Organisation for Economic Co-operation and Development, Time Database, 2024</a:t>
            </a:r>
            <a:endParaRPr lang="en-RO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FAB000D-4879-A734-9A4F-16BAA29484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5890173"/>
              </p:ext>
            </p:extLst>
          </p:nvPr>
        </p:nvGraphicFramePr>
        <p:xfrm>
          <a:off x="334338" y="1599920"/>
          <a:ext cx="8457458" cy="4756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E32324F-9D4C-FBC5-9EFB-283251AC1F10}"/>
              </a:ext>
            </a:extLst>
          </p:cNvPr>
          <p:cNvSpPr txBox="1"/>
          <p:nvPr/>
        </p:nvSpPr>
        <p:spPr>
          <a:xfrm>
            <a:off x="9659764" y="2206030"/>
            <a:ext cx="1599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O" sz="2200" dirty="0"/>
              <a:t>22 countries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B4F9C2-DC42-7CF1-9179-66482AB5A749}"/>
              </a:ext>
            </a:extLst>
          </p:cNvPr>
          <p:cNvSpPr txBox="1"/>
          <p:nvPr/>
        </p:nvSpPr>
        <p:spPr>
          <a:xfrm>
            <a:off x="9018248" y="4011603"/>
            <a:ext cx="27158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P</a:t>
            </a:r>
            <a:r>
              <a:rPr lang="en-RO" sz="2200" dirty="0"/>
              <a:t>erson aged 15-64 ani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641A74-AF59-86A7-62A6-9F8D5C9D8215}"/>
              </a:ext>
            </a:extLst>
          </p:cNvPr>
          <p:cNvSpPr txBox="1"/>
          <p:nvPr/>
        </p:nvSpPr>
        <p:spPr>
          <a:xfrm>
            <a:off x="8974633" y="2749719"/>
            <a:ext cx="2970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1200" dirty="0"/>
              <a:t>China, Mexico, South Corea, Austria, India, Canada, Portugal, USA, New Zeeland, UK, Ireland, Poland, Germany, Netherlands, Turkey, Norway, Denmark, Finland, Belgium, Greece, S</a:t>
            </a:r>
            <a:r>
              <a:rPr lang="en-GB" sz="1200" dirty="0"/>
              <a:t>p</a:t>
            </a:r>
            <a:r>
              <a:rPr lang="en-RO" sz="1200" dirty="0"/>
              <a:t>ain, France, Italy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12E4D9-0D50-6CC8-E4F7-2D6B472FFEF2}"/>
              </a:ext>
            </a:extLst>
          </p:cNvPr>
          <p:cNvSpPr txBox="1"/>
          <p:nvPr/>
        </p:nvSpPr>
        <p:spPr>
          <a:xfrm>
            <a:off x="8833586" y="4981828"/>
            <a:ext cx="31692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Data collected 2009- 2016</a:t>
            </a:r>
            <a:endParaRPr lang="en-RO" sz="2200" dirty="0"/>
          </a:p>
        </p:txBody>
      </p:sp>
    </p:spTree>
    <p:extLst>
      <p:ext uri="{BB962C8B-B14F-4D97-AF65-F5344CB8AC3E}">
        <p14:creationId xmlns:p14="http://schemas.microsoft.com/office/powerpoint/2010/main" val="2810580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79ABB-13F6-D6EF-F799-5DD726915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919F-801A-2927-006B-F2C584408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204" y="346223"/>
            <a:ext cx="9498410" cy="849183"/>
          </a:xfrm>
        </p:spPr>
        <p:txBody>
          <a:bodyPr/>
          <a:lstStyle/>
          <a:p>
            <a:pPr algn="ctr" rtl="0"/>
            <a:r>
              <a:rPr lang="en-GB" sz="3600" b="1" u="none" strike="noStrike" dirty="0">
                <a:solidFill>
                  <a:srgbClr val="002060"/>
                </a:solidFill>
                <a:effectLst/>
              </a:rPr>
              <a:t>M</a:t>
            </a:r>
            <a:r>
              <a:rPr lang="en-GB" sz="3600" b="1" u="none" strike="noStrike" cap="none" dirty="0">
                <a:solidFill>
                  <a:srgbClr val="002060"/>
                </a:solidFill>
                <a:effectLst/>
              </a:rPr>
              <a:t>edium time spent online</a:t>
            </a:r>
            <a:endParaRPr lang="LID4096" sz="3600" cap="none" dirty="0">
              <a:solidFill>
                <a:srgbClr val="002060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A5DF7C8-A2A6-22AC-BF49-E65311D58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262" y="1522581"/>
            <a:ext cx="4866071" cy="486607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4D098BD-2F43-88A1-2649-DD668800491D}"/>
              </a:ext>
            </a:extLst>
          </p:cNvPr>
          <p:cNvGrpSpPr/>
          <p:nvPr/>
        </p:nvGrpSpPr>
        <p:grpSpPr>
          <a:xfrm>
            <a:off x="1749990" y="2542475"/>
            <a:ext cx="2764854" cy="2420357"/>
            <a:chOff x="1059875" y="2701636"/>
            <a:chExt cx="2473036" cy="228452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C68B2FD-2B7E-70DE-BAE3-D44D2CC6C8C2}"/>
                </a:ext>
              </a:extLst>
            </p:cNvPr>
            <p:cNvGrpSpPr/>
            <p:nvPr/>
          </p:nvGrpSpPr>
          <p:grpSpPr>
            <a:xfrm>
              <a:off x="1059875" y="2701636"/>
              <a:ext cx="2473036" cy="2284520"/>
              <a:chOff x="1156854" y="2687782"/>
              <a:chExt cx="2182091" cy="2182091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867FB7CB-6AF7-D746-A0B3-57A35980C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56854" y="2687782"/>
                <a:ext cx="2182091" cy="2182091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A3F1844-6228-8BCE-CCDC-051DACDC2AA2}"/>
                  </a:ext>
                </a:extLst>
              </p:cNvPr>
              <p:cNvSpPr/>
              <p:nvPr/>
            </p:nvSpPr>
            <p:spPr>
              <a:xfrm>
                <a:off x="1478972" y="3027217"/>
                <a:ext cx="1537854" cy="155863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O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BC0E28-AE26-4F0D-DB98-024AC5AEA99F}"/>
                </a:ext>
              </a:extLst>
            </p:cNvPr>
            <p:cNvSpPr/>
            <p:nvPr/>
          </p:nvSpPr>
          <p:spPr>
            <a:xfrm>
              <a:off x="1375595" y="3514147"/>
              <a:ext cx="1792248" cy="7253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O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E26CB3E-0653-FCA8-B601-4D37808D1B62}"/>
              </a:ext>
            </a:extLst>
          </p:cNvPr>
          <p:cNvSpPr txBox="1"/>
          <p:nvPr/>
        </p:nvSpPr>
        <p:spPr>
          <a:xfrm>
            <a:off x="2165644" y="3444460"/>
            <a:ext cx="1963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1000"/>
              </a:spcBef>
            </a:pPr>
            <a:r>
              <a:rPr lang="en-GB" sz="3200" b="1" i="0" u="none" strike="noStrike" dirty="0">
                <a:solidFill>
                  <a:schemeClr val="bg1"/>
                </a:solidFill>
                <a:effectLst/>
              </a:rPr>
              <a:t>6h 36 min</a:t>
            </a:r>
            <a:endParaRPr lang="en-RO" sz="3200" b="1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20C110-7640-6767-81E3-258343C880C5}"/>
              </a:ext>
            </a:extLst>
          </p:cNvPr>
          <p:cNvGrpSpPr/>
          <p:nvPr/>
        </p:nvGrpSpPr>
        <p:grpSpPr>
          <a:xfrm>
            <a:off x="6218881" y="1711118"/>
            <a:ext cx="6311999" cy="4488996"/>
            <a:chOff x="3217190" y="1350079"/>
            <a:chExt cx="3962481" cy="249381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DBFC519-B471-0E0A-4E3E-02A354CCB27A}"/>
                </a:ext>
              </a:extLst>
            </p:cNvPr>
            <p:cNvGrpSpPr/>
            <p:nvPr/>
          </p:nvGrpSpPr>
          <p:grpSpPr>
            <a:xfrm>
              <a:off x="3217190" y="1350079"/>
              <a:ext cx="3962481" cy="2493817"/>
              <a:chOff x="3217190" y="1350079"/>
              <a:chExt cx="3962481" cy="2493817"/>
            </a:xfrm>
          </p:grpSpPr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6DD0D8A3-0672-DA60-25C1-7A52FF77A3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897978" y="1350079"/>
                <a:ext cx="2493817" cy="2493817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2D2FBB-1D07-AF9A-2785-F93DE7F652D6}"/>
                  </a:ext>
                </a:extLst>
              </p:cNvPr>
              <p:cNvSpPr txBox="1"/>
              <p:nvPr/>
            </p:nvSpPr>
            <p:spPr>
              <a:xfrm>
                <a:off x="3217190" y="2063337"/>
                <a:ext cx="3962481" cy="7694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0"/>
                <a:r>
                  <a:rPr lang="en-GB" sz="4800" b="1" i="0" u="none" strike="noStrike" dirty="0">
                    <a:solidFill>
                      <a:schemeClr val="tx2"/>
                    </a:solidFill>
                    <a:effectLst/>
                  </a:rPr>
                  <a:t>7 h</a:t>
                </a:r>
              </a:p>
              <a:p>
                <a:pPr algn="ctr" rtl="0"/>
                <a:r>
                  <a:rPr lang="en-GB" sz="3600" b="1" dirty="0">
                    <a:solidFill>
                      <a:schemeClr val="tx2"/>
                    </a:solidFill>
                  </a:rPr>
                  <a:t>Medium sleep time</a:t>
                </a:r>
                <a:endParaRPr lang="en-RO" sz="3600" b="1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27DC11-170C-420E-4FBE-9D0E453AA4B3}"/>
                </a:ext>
              </a:extLst>
            </p:cNvPr>
            <p:cNvSpPr txBox="1"/>
            <p:nvPr/>
          </p:nvSpPr>
          <p:spPr>
            <a:xfrm>
              <a:off x="3958246" y="3360802"/>
              <a:ext cx="2292711" cy="170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O" sz="1400" dirty="0"/>
                <a:t>Coutrout A et al, Nature Communications, 2022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4DAADD-7B46-927F-F813-FF199D094EBA}"/>
              </a:ext>
            </a:extLst>
          </p:cNvPr>
          <p:cNvGrpSpPr/>
          <p:nvPr/>
        </p:nvGrpSpPr>
        <p:grpSpPr>
          <a:xfrm>
            <a:off x="5249333" y="3132667"/>
            <a:ext cx="1584076" cy="1676400"/>
            <a:chOff x="5249333" y="3132667"/>
            <a:chExt cx="1584076" cy="1676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9E7EB67-4186-C627-5FE6-C49A6A43DB99}"/>
                </a:ext>
              </a:extLst>
            </p:cNvPr>
            <p:cNvSpPr/>
            <p:nvPr/>
          </p:nvSpPr>
          <p:spPr>
            <a:xfrm>
              <a:off x="5249333" y="3132667"/>
              <a:ext cx="1584076" cy="167640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O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A1B9713-F73B-82EF-1498-630DF2401D26}"/>
                </a:ext>
              </a:extLst>
            </p:cNvPr>
            <p:cNvSpPr txBox="1"/>
            <p:nvPr/>
          </p:nvSpPr>
          <p:spPr>
            <a:xfrm>
              <a:off x="5478919" y="3709257"/>
              <a:ext cx="13300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RO" sz="2800" b="1" dirty="0"/>
                <a:t>versus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3815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0B1EF-5979-C24E-B4A9-0CB24F535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FF2B-4B82-928F-488D-6B63D26A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519" y="669712"/>
            <a:ext cx="9498410" cy="849183"/>
          </a:xfrm>
        </p:spPr>
        <p:txBody>
          <a:bodyPr/>
          <a:lstStyle/>
          <a:p>
            <a:pPr algn="ctr" rtl="0"/>
            <a:r>
              <a:rPr lang="en-GB" sz="3600" b="1" cap="none" dirty="0">
                <a:solidFill>
                  <a:srgbClr val="002060"/>
                </a:solidFill>
              </a:rPr>
              <a:t>F</a:t>
            </a:r>
            <a:r>
              <a:rPr lang="en-GB" sz="3600" b="1" u="none" strike="noStrike" cap="none" dirty="0">
                <a:solidFill>
                  <a:srgbClr val="002060"/>
                </a:solidFill>
                <a:effectLst/>
              </a:rPr>
              <a:t>rom 6h online,  2h 23 min are spen</a:t>
            </a:r>
            <a:r>
              <a:rPr lang="en-GB" sz="3600" b="1" cap="none" dirty="0">
                <a:solidFill>
                  <a:srgbClr val="002060"/>
                </a:solidFill>
              </a:rPr>
              <a:t>t on social media</a:t>
            </a:r>
            <a:endParaRPr lang="LID4096" sz="3600" cap="none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3A69D-3012-1134-EC07-4C2F2E260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8342" y="4335136"/>
            <a:ext cx="10515600" cy="1422249"/>
          </a:xfrm>
        </p:spPr>
        <p:txBody>
          <a:bodyPr>
            <a:normAutofit fontScale="92500" lnSpcReduction="20000"/>
          </a:bodyPr>
          <a:lstStyle/>
          <a:p>
            <a:r>
              <a:rPr lang="fr-BE" dirty="0"/>
              <a:t>Topic 1</a:t>
            </a:r>
          </a:p>
          <a:p>
            <a:r>
              <a:rPr lang="fr-BE" dirty="0"/>
              <a:t>Topic 2</a:t>
            </a:r>
          </a:p>
          <a:p>
            <a:pPr lvl="1"/>
            <a:r>
              <a:rPr lang="fr-BE" dirty="0" err="1"/>
              <a:t>Sub</a:t>
            </a:r>
            <a:r>
              <a:rPr lang="fr-BE" dirty="0"/>
              <a:t> topic</a:t>
            </a:r>
          </a:p>
          <a:p>
            <a:pPr lvl="2"/>
            <a:r>
              <a:rPr lang="fr-BE" dirty="0" err="1"/>
              <a:t>Sub</a:t>
            </a:r>
            <a:r>
              <a:rPr lang="fr-BE" dirty="0"/>
              <a:t> </a:t>
            </a:r>
            <a:r>
              <a:rPr lang="fr-BE" dirty="0" err="1"/>
              <a:t>sub</a:t>
            </a:r>
            <a:r>
              <a:rPr lang="fr-BE" dirty="0"/>
              <a:t> topic</a:t>
            </a:r>
          </a:p>
          <a:p>
            <a:pPr lvl="2"/>
            <a:endParaRPr lang="LID4096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4814B66-B5F9-D582-61EE-CC2F3E25C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0071" y="2169434"/>
            <a:ext cx="3608346" cy="360834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FDF28C3-F44E-A390-3DE5-15C7B7419329}"/>
              </a:ext>
            </a:extLst>
          </p:cNvPr>
          <p:cNvGrpSpPr/>
          <p:nvPr/>
        </p:nvGrpSpPr>
        <p:grpSpPr>
          <a:xfrm>
            <a:off x="714225" y="3054914"/>
            <a:ext cx="2050227" cy="2104411"/>
            <a:chOff x="1059875" y="2701636"/>
            <a:chExt cx="2473036" cy="228452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194EB-32CE-C27A-EE74-6332F4957223}"/>
                </a:ext>
              </a:extLst>
            </p:cNvPr>
            <p:cNvGrpSpPr/>
            <p:nvPr/>
          </p:nvGrpSpPr>
          <p:grpSpPr>
            <a:xfrm>
              <a:off x="1059875" y="2701636"/>
              <a:ext cx="2473036" cy="2284520"/>
              <a:chOff x="1156854" y="2687782"/>
              <a:chExt cx="2182091" cy="2182091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51D027D5-AC8D-8C43-2E7F-2DE7770ABF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56854" y="2687782"/>
                <a:ext cx="2182091" cy="2182091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85F12C3-EA46-58A2-699D-91FA5B86D5D2}"/>
                  </a:ext>
                </a:extLst>
              </p:cNvPr>
              <p:cNvSpPr/>
              <p:nvPr/>
            </p:nvSpPr>
            <p:spPr>
              <a:xfrm>
                <a:off x="1478972" y="3027217"/>
                <a:ext cx="1537854" cy="155863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O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1480E0-FAD5-1EF7-87C7-DD3E8333C972}"/>
                </a:ext>
              </a:extLst>
            </p:cNvPr>
            <p:cNvSpPr/>
            <p:nvPr/>
          </p:nvSpPr>
          <p:spPr>
            <a:xfrm>
              <a:off x="1375595" y="3514147"/>
              <a:ext cx="1792248" cy="7253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O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AD20AED-551D-A783-3F5A-B96DC042F7A9}"/>
              </a:ext>
            </a:extLst>
          </p:cNvPr>
          <p:cNvSpPr txBox="1"/>
          <p:nvPr/>
        </p:nvSpPr>
        <p:spPr>
          <a:xfrm>
            <a:off x="762690" y="3814731"/>
            <a:ext cx="1963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1000"/>
              </a:spcBef>
            </a:pPr>
            <a:r>
              <a:rPr lang="en-GB" sz="3200" b="1" dirty="0">
                <a:solidFill>
                  <a:schemeClr val="bg1"/>
                </a:solidFill>
              </a:rPr>
              <a:t>2</a:t>
            </a:r>
            <a:r>
              <a:rPr lang="en-GB" sz="3200" b="1" i="0" u="none" strike="noStrike" dirty="0">
                <a:solidFill>
                  <a:schemeClr val="bg1"/>
                </a:solidFill>
                <a:effectLst/>
              </a:rPr>
              <a:t>h 23 min</a:t>
            </a:r>
            <a:endParaRPr lang="en-RO" sz="3200" b="1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DA4B43-597B-8FC1-ED77-A60D133EA1B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00" t="6937"/>
          <a:stretch/>
        </p:blipFill>
        <p:spPr>
          <a:xfrm>
            <a:off x="3781553" y="1518895"/>
            <a:ext cx="7606848" cy="48565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1D8E5C-15BD-00D5-FB09-1583429821C3}"/>
              </a:ext>
            </a:extLst>
          </p:cNvPr>
          <p:cNvSpPr txBox="1"/>
          <p:nvPr/>
        </p:nvSpPr>
        <p:spPr>
          <a:xfrm>
            <a:off x="245917" y="6325737"/>
            <a:ext cx="93414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Source: 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en-GB" sz="16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tatista.com</a:t>
            </a:r>
            <a:endParaRPr lang="en-RO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5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BE23BA7-F170-0EFB-219F-F7D00E0D9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809EA4-2159-6880-4B88-7B91A26A0254}"/>
              </a:ext>
            </a:extLst>
          </p:cNvPr>
          <p:cNvSpPr txBox="1">
            <a:spLocks/>
          </p:cNvSpPr>
          <p:nvPr/>
        </p:nvSpPr>
        <p:spPr>
          <a:xfrm>
            <a:off x="2443569" y="752631"/>
            <a:ext cx="9498410" cy="8491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600" b="1" i="1" cap="none" dirty="0" err="1"/>
              <a:t>Morev</a:t>
            </a:r>
            <a:endParaRPr lang="LID4096" sz="3600" cap="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99D42C-5800-770B-B9AE-40E1016DC132}"/>
              </a:ext>
            </a:extLst>
          </p:cNvPr>
          <p:cNvSpPr txBox="1">
            <a:spLocks/>
          </p:cNvSpPr>
          <p:nvPr/>
        </p:nvSpPr>
        <p:spPr>
          <a:xfrm>
            <a:off x="562708" y="4407003"/>
            <a:ext cx="4043981" cy="8491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000" b="0" i="0" dirty="0">
                <a:solidFill>
                  <a:srgbClr val="000000"/>
                </a:solidFill>
                <a:effectLst/>
                <a:latin typeface="+mn-lt"/>
              </a:rPr>
              <a:t> 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+mn-lt"/>
              </a:rPr>
              <a:t>4.8 billion people world wide use social Media</a:t>
            </a:r>
            <a:endParaRPr lang="LID4096" sz="3400" cap="none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6B5657-CF19-F0EF-48B3-C1E342F9A44D}"/>
              </a:ext>
            </a:extLst>
          </p:cNvPr>
          <p:cNvSpPr txBox="1">
            <a:spLocks/>
          </p:cNvSpPr>
          <p:nvPr/>
        </p:nvSpPr>
        <p:spPr>
          <a:xfrm>
            <a:off x="6535857" y="4407003"/>
            <a:ext cx="5406122" cy="8491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400" b="1" i="1" cap="none" dirty="0"/>
              <a:t>Approx 30-40% are addicted</a:t>
            </a:r>
            <a:endParaRPr lang="LID4096" sz="3400" cap="none" dirty="0"/>
          </a:p>
        </p:txBody>
      </p:sp>
    </p:spTree>
    <p:extLst>
      <p:ext uri="{BB962C8B-B14F-4D97-AF65-F5344CB8AC3E}">
        <p14:creationId xmlns:p14="http://schemas.microsoft.com/office/powerpoint/2010/main" val="3263292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95844-6939-CCDD-5390-A17348042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EC5081-41AB-BEC6-A5B3-0488D2242061}"/>
              </a:ext>
            </a:extLst>
          </p:cNvPr>
          <p:cNvSpPr txBox="1">
            <a:spLocks/>
          </p:cNvSpPr>
          <p:nvPr/>
        </p:nvSpPr>
        <p:spPr>
          <a:xfrm>
            <a:off x="2443569" y="752631"/>
            <a:ext cx="9498410" cy="8491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600" b="1" i="1" cap="none" dirty="0"/>
              <a:t>The most precious resource we have is time, but…</a:t>
            </a:r>
            <a:endParaRPr lang="LID4096" sz="3600" cap="non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921F56-72F0-39F6-7073-548F5E9FDE7F}"/>
              </a:ext>
            </a:extLst>
          </p:cNvPr>
          <p:cNvSpPr txBox="1">
            <a:spLocks/>
          </p:cNvSpPr>
          <p:nvPr/>
        </p:nvSpPr>
        <p:spPr>
          <a:xfrm>
            <a:off x="4270958" y="4811038"/>
            <a:ext cx="3086446" cy="8491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400" b="1" i="1" cap="none" dirty="0">
                <a:solidFill>
                  <a:srgbClr val="295E70"/>
                </a:solidFill>
              </a:rPr>
              <a:t>6h 36min online </a:t>
            </a:r>
            <a:endParaRPr lang="LID4096" sz="3400" cap="none" dirty="0">
              <a:solidFill>
                <a:srgbClr val="295E7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975B4D-42FD-C23D-01DE-9EE36177447E}"/>
              </a:ext>
            </a:extLst>
          </p:cNvPr>
          <p:cNvSpPr txBox="1">
            <a:spLocks/>
          </p:cNvSpPr>
          <p:nvPr/>
        </p:nvSpPr>
        <p:spPr>
          <a:xfrm>
            <a:off x="8277906" y="4811037"/>
            <a:ext cx="3086446" cy="8491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400" b="1" i="1" cap="none" dirty="0">
                <a:solidFill>
                  <a:srgbClr val="295E70"/>
                </a:solidFill>
              </a:rPr>
              <a:t>2h 23min social media</a:t>
            </a:r>
            <a:endParaRPr lang="LID4096" sz="3400" cap="none" dirty="0">
              <a:solidFill>
                <a:srgbClr val="295E7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D6D617-5B65-4462-8A13-32DE59ED4C1A}"/>
              </a:ext>
            </a:extLst>
          </p:cNvPr>
          <p:cNvSpPr txBox="1">
            <a:spLocks/>
          </p:cNvSpPr>
          <p:nvPr/>
        </p:nvSpPr>
        <p:spPr>
          <a:xfrm>
            <a:off x="385930" y="4762398"/>
            <a:ext cx="3086446" cy="8491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400" b="1" i="1" cap="none" dirty="0">
                <a:solidFill>
                  <a:srgbClr val="295E70"/>
                </a:solidFill>
              </a:rPr>
              <a:t>45 min for education</a:t>
            </a:r>
            <a:endParaRPr lang="LID4096" sz="3400" cap="none" dirty="0">
              <a:solidFill>
                <a:srgbClr val="295E70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376A84C-1399-65CD-AC80-1D7FD8400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7139" y="2402359"/>
            <a:ext cx="1956004" cy="195600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C8C100D-BB1F-4785-B428-960FC9B1E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6594" y="2553467"/>
            <a:ext cx="1653789" cy="165378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492F54F-DACD-A826-12FC-64FB3824F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20142" y="2467730"/>
            <a:ext cx="1825263" cy="182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33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5E043-DDEB-A669-95AB-E8B842760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67428-62C9-C9A3-4F20-BCE26E53C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973" y="204439"/>
            <a:ext cx="9704736" cy="849183"/>
          </a:xfrm>
        </p:spPr>
        <p:txBody>
          <a:bodyPr/>
          <a:lstStyle/>
          <a:p>
            <a:pPr algn="ctr" rtl="0"/>
            <a:r>
              <a:rPr lang="en-GB" sz="3600" b="1" i="1" cap="none" dirty="0"/>
              <a:t>Most popular social media networks</a:t>
            </a:r>
            <a:endParaRPr lang="LID4096" sz="36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9123E-4EAD-674D-F6D8-D3CF4F74D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2635" y="4310777"/>
            <a:ext cx="10515600" cy="1422249"/>
          </a:xfrm>
        </p:spPr>
        <p:txBody>
          <a:bodyPr>
            <a:normAutofit fontScale="92500" lnSpcReduction="20000"/>
          </a:bodyPr>
          <a:lstStyle/>
          <a:p>
            <a:r>
              <a:rPr lang="fr-BE" dirty="0"/>
              <a:t>Topic 1</a:t>
            </a:r>
          </a:p>
          <a:p>
            <a:r>
              <a:rPr lang="fr-BE" dirty="0"/>
              <a:t>Topic 2</a:t>
            </a:r>
          </a:p>
          <a:p>
            <a:pPr lvl="1"/>
            <a:r>
              <a:rPr lang="fr-BE" dirty="0" err="1"/>
              <a:t>Sub</a:t>
            </a:r>
            <a:r>
              <a:rPr lang="fr-BE" dirty="0"/>
              <a:t> topic</a:t>
            </a:r>
          </a:p>
          <a:p>
            <a:pPr lvl="2"/>
            <a:r>
              <a:rPr lang="fr-BE" dirty="0" err="1"/>
              <a:t>Sub</a:t>
            </a:r>
            <a:r>
              <a:rPr lang="fr-BE" dirty="0"/>
              <a:t> </a:t>
            </a:r>
            <a:r>
              <a:rPr lang="fr-BE" dirty="0" err="1"/>
              <a:t>sub</a:t>
            </a:r>
            <a:r>
              <a:rPr lang="fr-BE" dirty="0"/>
              <a:t> topic</a:t>
            </a:r>
          </a:p>
          <a:p>
            <a:pPr lvl="2"/>
            <a:endParaRPr lang="LID4096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C72A75-4236-55E7-C02B-B705F43BBF3E}"/>
              </a:ext>
            </a:extLst>
          </p:cNvPr>
          <p:cNvSpPr txBox="1">
            <a:spLocks/>
          </p:cNvSpPr>
          <p:nvPr/>
        </p:nvSpPr>
        <p:spPr>
          <a:xfrm>
            <a:off x="2282973" y="620737"/>
            <a:ext cx="9704736" cy="8491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400" i="1" cap="none" dirty="0"/>
              <a:t>By number of monthly actively users (2024)</a:t>
            </a:r>
            <a:endParaRPr lang="LID4096" sz="2400" cap="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45DEA-15BA-A322-F51C-63B8ED9CE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91" y="1537652"/>
            <a:ext cx="6493131" cy="489470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3D0A781-5C5A-DADA-2FAF-7900CEAEE370}"/>
              </a:ext>
            </a:extLst>
          </p:cNvPr>
          <p:cNvGrpSpPr/>
          <p:nvPr/>
        </p:nvGrpSpPr>
        <p:grpSpPr>
          <a:xfrm>
            <a:off x="7017828" y="1603279"/>
            <a:ext cx="3196221" cy="1153194"/>
            <a:chOff x="7017828" y="1603279"/>
            <a:chExt cx="3196221" cy="115319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3A158DB-A9C5-7387-A874-A4F206CB2914}"/>
                </a:ext>
              </a:extLst>
            </p:cNvPr>
            <p:cNvGrpSpPr/>
            <p:nvPr/>
          </p:nvGrpSpPr>
          <p:grpSpPr>
            <a:xfrm>
              <a:off x="7017828" y="1699558"/>
              <a:ext cx="3196221" cy="988797"/>
              <a:chOff x="7017828" y="1699558"/>
              <a:chExt cx="3223453" cy="962431"/>
            </a:xfrm>
          </p:grpSpPr>
          <p:sp>
            <p:nvSpPr>
              <p:cNvPr id="6" name="Off-page Connector 5">
                <a:extLst>
                  <a:ext uri="{FF2B5EF4-FFF2-40B4-BE49-F238E27FC236}">
                    <a16:creationId xmlns:a16="http://schemas.microsoft.com/office/drawing/2014/main" id="{640B60A4-FFA8-CEBD-F9C3-5A982569DD40}"/>
                  </a:ext>
                </a:extLst>
              </p:cNvPr>
              <p:cNvSpPr/>
              <p:nvPr/>
            </p:nvSpPr>
            <p:spPr>
              <a:xfrm rot="16200000">
                <a:off x="8148339" y="569047"/>
                <a:ext cx="962431" cy="3223453"/>
              </a:xfrm>
              <a:prstGeom prst="flowChartOffpageConnecto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O" dirty="0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22534DA-7C6D-0D38-AAFB-34ECC5825ACE}"/>
                  </a:ext>
                </a:extLst>
              </p:cNvPr>
              <p:cNvGrpSpPr/>
              <p:nvPr/>
            </p:nvGrpSpPr>
            <p:grpSpPr>
              <a:xfrm>
                <a:off x="7135341" y="1795156"/>
                <a:ext cx="864361" cy="771234"/>
                <a:chOff x="7140156" y="1894198"/>
                <a:chExt cx="864361" cy="771234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412BA40E-FE66-01C8-4B5F-2CECA53BD01C}"/>
                    </a:ext>
                  </a:extLst>
                </p:cNvPr>
                <p:cNvSpPr/>
                <p:nvPr/>
              </p:nvSpPr>
              <p:spPr>
                <a:xfrm>
                  <a:off x="7140156" y="1895991"/>
                  <a:ext cx="864361" cy="76944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O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4770C73-B7EB-B262-D2EF-C6B547B339A9}"/>
                    </a:ext>
                  </a:extLst>
                </p:cNvPr>
                <p:cNvSpPr txBox="1"/>
                <p:nvPr/>
              </p:nvSpPr>
              <p:spPr>
                <a:xfrm>
                  <a:off x="7359060" y="1894198"/>
                  <a:ext cx="46423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RO" sz="4400" b="1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8449C1A-F198-AA66-A375-911B265B8B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8885" y="1603279"/>
              <a:ext cx="1730325" cy="1153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9D00513-5DEC-78C5-AA76-5D812A3DFF60}"/>
              </a:ext>
            </a:extLst>
          </p:cNvPr>
          <p:cNvGrpSpPr/>
          <p:nvPr/>
        </p:nvGrpSpPr>
        <p:grpSpPr>
          <a:xfrm>
            <a:off x="7017827" y="2852071"/>
            <a:ext cx="3196221" cy="988797"/>
            <a:chOff x="7017827" y="2852071"/>
            <a:chExt cx="3196221" cy="98879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FA6D1E-DD85-A749-AD99-47A353478E59}"/>
                </a:ext>
              </a:extLst>
            </p:cNvPr>
            <p:cNvGrpSpPr/>
            <p:nvPr/>
          </p:nvGrpSpPr>
          <p:grpSpPr>
            <a:xfrm>
              <a:off x="7017827" y="2852071"/>
              <a:ext cx="3196221" cy="988797"/>
              <a:chOff x="7017828" y="1699558"/>
              <a:chExt cx="3223453" cy="962431"/>
            </a:xfrm>
          </p:grpSpPr>
          <p:sp>
            <p:nvSpPr>
              <p:cNvPr id="12" name="Off-page Connector 11">
                <a:extLst>
                  <a:ext uri="{FF2B5EF4-FFF2-40B4-BE49-F238E27FC236}">
                    <a16:creationId xmlns:a16="http://schemas.microsoft.com/office/drawing/2014/main" id="{6A2F770A-E3F7-1D19-3599-B1D2543CB750}"/>
                  </a:ext>
                </a:extLst>
              </p:cNvPr>
              <p:cNvSpPr/>
              <p:nvPr/>
            </p:nvSpPr>
            <p:spPr>
              <a:xfrm rot="16200000">
                <a:off x="8148339" y="569047"/>
                <a:ext cx="962431" cy="3223453"/>
              </a:xfrm>
              <a:prstGeom prst="flowChartOffpageConnecto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O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FF5D24F-ED8A-2364-B107-EC70E767E87B}"/>
                  </a:ext>
                </a:extLst>
              </p:cNvPr>
              <p:cNvGrpSpPr/>
              <p:nvPr/>
            </p:nvGrpSpPr>
            <p:grpSpPr>
              <a:xfrm>
                <a:off x="7135341" y="1795156"/>
                <a:ext cx="864361" cy="771234"/>
                <a:chOff x="7140156" y="1894198"/>
                <a:chExt cx="864361" cy="771234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6B512192-9E9A-1E68-8FB1-F4D2E2D29E98}"/>
                    </a:ext>
                  </a:extLst>
                </p:cNvPr>
                <p:cNvSpPr/>
                <p:nvPr/>
              </p:nvSpPr>
              <p:spPr>
                <a:xfrm>
                  <a:off x="7140156" y="1895991"/>
                  <a:ext cx="864361" cy="76944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O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BD6AC4C-A42E-4E30-3E35-8E4A4E59021D}"/>
                    </a:ext>
                  </a:extLst>
                </p:cNvPr>
                <p:cNvSpPr txBox="1"/>
                <p:nvPr/>
              </p:nvSpPr>
              <p:spPr>
                <a:xfrm>
                  <a:off x="7359060" y="1894198"/>
                  <a:ext cx="46423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RO" sz="4400" b="1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2</a:t>
                  </a:r>
                </a:p>
              </p:txBody>
            </p:sp>
          </p:grpSp>
        </p:grp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3FFCA2E-EF77-5F9C-9884-B6D55BA43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118" y="3071673"/>
              <a:ext cx="1280532" cy="538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7DACB9-3205-2952-BD64-3CFB560186C3}"/>
              </a:ext>
            </a:extLst>
          </p:cNvPr>
          <p:cNvGrpSpPr/>
          <p:nvPr/>
        </p:nvGrpSpPr>
        <p:grpSpPr>
          <a:xfrm>
            <a:off x="7017827" y="3976408"/>
            <a:ext cx="3196221" cy="988797"/>
            <a:chOff x="7017827" y="3976408"/>
            <a:chExt cx="3196221" cy="98879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F615501-3B76-B9AD-3722-2A905193014E}"/>
                </a:ext>
              </a:extLst>
            </p:cNvPr>
            <p:cNvGrpSpPr/>
            <p:nvPr/>
          </p:nvGrpSpPr>
          <p:grpSpPr>
            <a:xfrm>
              <a:off x="7017827" y="3976408"/>
              <a:ext cx="3196221" cy="988797"/>
              <a:chOff x="7017828" y="1699558"/>
              <a:chExt cx="3223453" cy="962431"/>
            </a:xfrm>
          </p:grpSpPr>
          <p:sp>
            <p:nvSpPr>
              <p:cNvPr id="17" name="Off-page Connector 16">
                <a:extLst>
                  <a:ext uri="{FF2B5EF4-FFF2-40B4-BE49-F238E27FC236}">
                    <a16:creationId xmlns:a16="http://schemas.microsoft.com/office/drawing/2014/main" id="{02F8BD2F-A519-5CB5-AD0B-238E4DBD2144}"/>
                  </a:ext>
                </a:extLst>
              </p:cNvPr>
              <p:cNvSpPr/>
              <p:nvPr/>
            </p:nvSpPr>
            <p:spPr>
              <a:xfrm rot="16200000">
                <a:off x="8148339" y="569047"/>
                <a:ext cx="962431" cy="3223453"/>
              </a:xfrm>
              <a:prstGeom prst="flowChartOffpageConnecto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O" dirty="0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E281C3F-8775-D1AD-E6AB-EB2F7461DF73}"/>
                  </a:ext>
                </a:extLst>
              </p:cNvPr>
              <p:cNvGrpSpPr/>
              <p:nvPr/>
            </p:nvGrpSpPr>
            <p:grpSpPr>
              <a:xfrm>
                <a:off x="7135341" y="1795156"/>
                <a:ext cx="864361" cy="771234"/>
                <a:chOff x="7140156" y="1894198"/>
                <a:chExt cx="864361" cy="771234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77414AE1-AE26-8E50-A605-528869A1BB57}"/>
                    </a:ext>
                  </a:extLst>
                </p:cNvPr>
                <p:cNvSpPr/>
                <p:nvPr/>
              </p:nvSpPr>
              <p:spPr>
                <a:xfrm>
                  <a:off x="7140156" y="1895991"/>
                  <a:ext cx="864361" cy="76944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O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0199000-A529-98CC-41CA-A253C6CD43D1}"/>
                    </a:ext>
                  </a:extLst>
                </p:cNvPr>
                <p:cNvSpPr txBox="1"/>
                <p:nvPr/>
              </p:nvSpPr>
              <p:spPr>
                <a:xfrm>
                  <a:off x="7359060" y="1894198"/>
                  <a:ext cx="46423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RO" sz="4400" b="1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3</a:t>
                  </a:r>
                </a:p>
              </p:txBody>
            </p:sp>
          </p:grpSp>
        </p:grpSp>
        <p:pic>
          <p:nvPicPr>
            <p:cNvPr id="1036" name="Picture 12" descr="Icon&#10;&#10;Description automatically generated">
              <a:extLst>
                <a:ext uri="{FF2B5EF4-FFF2-40B4-BE49-F238E27FC236}">
                  <a16:creationId xmlns:a16="http://schemas.microsoft.com/office/drawing/2014/main" id="{3601907C-1505-A880-9D64-CBC8B045AC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786" y="4141199"/>
              <a:ext cx="678176" cy="678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B984BD-B3AD-8FE9-D3C0-057D8D0A73E4}"/>
              </a:ext>
            </a:extLst>
          </p:cNvPr>
          <p:cNvGrpSpPr/>
          <p:nvPr/>
        </p:nvGrpSpPr>
        <p:grpSpPr>
          <a:xfrm>
            <a:off x="7045059" y="5296632"/>
            <a:ext cx="3196221" cy="1370735"/>
            <a:chOff x="7045059" y="5296632"/>
            <a:chExt cx="3196221" cy="137073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56B57B8-27EF-BE60-B37F-5197F8CDD8F8}"/>
                </a:ext>
              </a:extLst>
            </p:cNvPr>
            <p:cNvGrpSpPr/>
            <p:nvPr/>
          </p:nvGrpSpPr>
          <p:grpSpPr>
            <a:xfrm>
              <a:off x="7045059" y="5490224"/>
              <a:ext cx="3196221" cy="988797"/>
              <a:chOff x="7017828" y="1699558"/>
              <a:chExt cx="3223453" cy="962431"/>
            </a:xfrm>
          </p:grpSpPr>
          <p:sp>
            <p:nvSpPr>
              <p:cNvPr id="22" name="Off-page Connector 21">
                <a:extLst>
                  <a:ext uri="{FF2B5EF4-FFF2-40B4-BE49-F238E27FC236}">
                    <a16:creationId xmlns:a16="http://schemas.microsoft.com/office/drawing/2014/main" id="{BD2AC595-EDC5-7245-A3EB-C075EF3FD0C9}"/>
                  </a:ext>
                </a:extLst>
              </p:cNvPr>
              <p:cNvSpPr/>
              <p:nvPr/>
            </p:nvSpPr>
            <p:spPr>
              <a:xfrm rot="16200000">
                <a:off x="8148339" y="569047"/>
                <a:ext cx="962431" cy="3223453"/>
              </a:xfrm>
              <a:prstGeom prst="flowChartOffpageConnecto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O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6C75B4A-55DD-84B8-DFC2-C3274E42CB10}"/>
                  </a:ext>
                </a:extLst>
              </p:cNvPr>
              <p:cNvGrpSpPr/>
              <p:nvPr/>
            </p:nvGrpSpPr>
            <p:grpSpPr>
              <a:xfrm>
                <a:off x="7135341" y="1795156"/>
                <a:ext cx="864361" cy="771234"/>
                <a:chOff x="7140156" y="1894198"/>
                <a:chExt cx="864361" cy="771234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980F99B7-7CB3-0859-40FE-C8746E49B0FE}"/>
                    </a:ext>
                  </a:extLst>
                </p:cNvPr>
                <p:cNvSpPr/>
                <p:nvPr/>
              </p:nvSpPr>
              <p:spPr>
                <a:xfrm>
                  <a:off x="7140156" y="1895991"/>
                  <a:ext cx="864361" cy="76944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O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D117280-3F61-F1BE-BD45-195C4F5F7A40}"/>
                    </a:ext>
                  </a:extLst>
                </p:cNvPr>
                <p:cNvSpPr txBox="1"/>
                <p:nvPr/>
              </p:nvSpPr>
              <p:spPr>
                <a:xfrm>
                  <a:off x="7246517" y="1894198"/>
                  <a:ext cx="75740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RO" sz="4000" b="1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12</a:t>
                  </a:r>
                </a:p>
              </p:txBody>
            </p:sp>
          </p:grpSp>
        </p:grpSp>
        <p:pic>
          <p:nvPicPr>
            <p:cNvPr id="1038" name="Picture 14" descr="Free Twitter X Icon - Free Download Logos Icons | IconScout">
              <a:extLst>
                <a:ext uri="{FF2B5EF4-FFF2-40B4-BE49-F238E27FC236}">
                  <a16:creationId xmlns:a16="http://schemas.microsoft.com/office/drawing/2014/main" id="{F4A7E2F7-1374-2FDD-D18D-98C4B4057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118" y="5296632"/>
              <a:ext cx="1370735" cy="1370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73C05CF-2C0B-4AA1-42AF-B37A54FD95A6}"/>
              </a:ext>
            </a:extLst>
          </p:cNvPr>
          <p:cNvSpPr txBox="1"/>
          <p:nvPr/>
        </p:nvSpPr>
        <p:spPr>
          <a:xfrm>
            <a:off x="10024333" y="6300004"/>
            <a:ext cx="93414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Source: 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en-GB" sz="16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tatista.com</a:t>
            </a:r>
            <a:endParaRPr lang="en-RO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83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CN'25">
      <a:dk1>
        <a:sysClr val="windowText" lastClr="000000"/>
      </a:dk1>
      <a:lt1>
        <a:sysClr val="window" lastClr="FFFFFF"/>
      </a:lt1>
      <a:dk2>
        <a:srgbClr val="114B7D"/>
      </a:dk2>
      <a:lt2>
        <a:srgbClr val="FAB400"/>
      </a:lt2>
      <a:accent1>
        <a:srgbClr val="C13945"/>
      </a:accent1>
      <a:accent2>
        <a:srgbClr val="611541"/>
      </a:accent2>
      <a:accent3>
        <a:srgbClr val="A3195B"/>
      </a:accent3>
      <a:accent4>
        <a:srgbClr val="1B94C4"/>
      </a:accent4>
      <a:accent5>
        <a:srgbClr val="00A19B"/>
      </a:accent5>
      <a:accent6>
        <a:srgbClr val="90A739"/>
      </a:accent6>
      <a:hlink>
        <a:srgbClr val="C1394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CN25 Speaker Slide TEMPLATE (final)" id="{33A83B95-61CA-084E-B300-45DDED4E8054}" vid="{6F3591BC-4FF6-0547-81CE-B0D92296F5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3174</TotalTime>
  <Words>1620</Words>
  <Application>Microsoft Macintosh PowerPoint</Application>
  <PresentationFormat>Widescreen</PresentationFormat>
  <Paragraphs>236</Paragraphs>
  <Slides>33</Slides>
  <Notes>31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Aptos</vt:lpstr>
      <vt:lpstr>Arial</vt:lpstr>
      <vt:lpstr>Calibri</vt:lpstr>
      <vt:lpstr>Wingdings</vt:lpstr>
      <vt:lpstr>Office Theme</vt:lpstr>
      <vt:lpstr>PowerPoint Presentation</vt:lpstr>
      <vt:lpstr>Conflicts of interest</vt:lpstr>
      <vt:lpstr>Education is the most powerful weapon which you can use to change the world</vt:lpstr>
      <vt:lpstr>The most precious resource we have is time</vt:lpstr>
      <vt:lpstr>Medium time spent online</vt:lpstr>
      <vt:lpstr>From 6h online,  2h 23 min are spent on social media</vt:lpstr>
      <vt:lpstr>PowerPoint Presentation</vt:lpstr>
      <vt:lpstr>PowerPoint Presentation</vt:lpstr>
      <vt:lpstr>Most popular social media networks</vt:lpstr>
      <vt:lpstr>PowerPoint Presentation</vt:lpstr>
      <vt:lpstr>PowerPoint Presentation</vt:lpstr>
      <vt:lpstr>PowerPoint Presentation</vt:lpstr>
      <vt:lpstr>The most effective methods to learn are the participatory one </vt:lpstr>
      <vt:lpstr>What are the nephrologists’ preferences for social media?</vt:lpstr>
      <vt:lpstr>#Nephtwitter was the happy place for nephrologists </vt:lpstr>
      <vt:lpstr>But  the algorithm is broken </vt:lpstr>
      <vt:lpstr>X is not a place to learn anymore </vt:lpstr>
      <vt:lpstr>X might be banned in Europe </vt:lpstr>
      <vt:lpstr>X is constantly losing users </vt:lpstr>
      <vt:lpstr>X in Europe as a nephrologist</vt:lpstr>
      <vt:lpstr>X is constantly losing users </vt:lpstr>
      <vt:lpstr>What’s the alternative?</vt:lpstr>
      <vt:lpstr>BlueSky </vt:lpstr>
      <vt:lpstr>NephJC is already on bluesky</vt:lpstr>
      <vt:lpstr>NephJC is already on bluesky</vt:lpstr>
      <vt:lpstr>More initiatives, journals and societies are on Bluesky</vt:lpstr>
      <vt:lpstr>#ISNWCN is there</vt:lpstr>
      <vt:lpstr>Easy to find #NephSky people</vt:lpstr>
      <vt:lpstr>The most precious resource we have is time</vt:lpstr>
      <vt:lpstr>Need more time for education? </vt:lpstr>
      <vt:lpstr>Podcasts might be the solution</vt:lpstr>
      <vt:lpstr>Take home message </vt:lpstr>
      <vt:lpstr>Let’s keep our community together!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Cristina Popa</dc:creator>
  <cp:lastModifiedBy>Cristina Popa</cp:lastModifiedBy>
  <cp:revision>21</cp:revision>
  <dcterms:created xsi:type="dcterms:W3CDTF">2025-02-05T00:55:18Z</dcterms:created>
  <dcterms:modified xsi:type="dcterms:W3CDTF">2025-02-09T03:57:03Z</dcterms:modified>
</cp:coreProperties>
</file>