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sldIdLst>
    <p:sldId id="256" r:id="rId6"/>
    <p:sldId id="369" r:id="rId7"/>
    <p:sldId id="333" r:id="rId8"/>
    <p:sldId id="368" r:id="rId9"/>
    <p:sldId id="358" r:id="rId10"/>
    <p:sldId id="360" r:id="rId11"/>
    <p:sldId id="361" r:id="rId12"/>
    <p:sldId id="366" r:id="rId13"/>
    <p:sldId id="355" r:id="rId14"/>
    <p:sldId id="259" r:id="rId15"/>
  </p:sldIdLst>
  <p:sldSz cx="12192000" cy="6858000"/>
  <p:notesSz cx="6858000" cy="9144000"/>
  <p:defaultTextStyle>
    <a:defPPr>
      <a:defRPr lang="en-G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AA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EEB60-4AC7-4AF5-BC8B-589974B3BB41}" v="11" dt="2026-03-17T15:55:31.820"/>
    <p1510:client id="{EF9B2D07-167D-4B0D-A11D-2A888950562B}" v="5" dt="2026-03-17T13:29:52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/>
    <p:restoredTop sz="94694"/>
  </p:normalViewPr>
  <p:slideViewPr>
    <p:cSldViewPr snapToGrid="0">
      <p:cViewPr varScale="1">
        <p:scale>
          <a:sx n="142" d="100"/>
          <a:sy n="142" d="100"/>
        </p:scale>
        <p:origin x="3834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22" Type="http://schemas.microsoft.com/office/2015/10/relationships/revisionInfo" Target="revisionInfo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estrepo" userId="960e5f74-19c7-40d9-98be-504b794697f7" providerId="ADAL" clId="{667EEB2C-8628-48C3-AC9B-7390048B439E}"/>
    <pc:docChg chg="undo custSel addSld delSld modSld">
      <pc:chgData name="Carlos Restrepo" userId="960e5f74-19c7-40d9-98be-504b794697f7" providerId="ADAL" clId="{667EEB2C-8628-48C3-AC9B-7390048B439E}" dt="2026-03-17T13:31:46.262" v="172" actId="47"/>
      <pc:docMkLst>
        <pc:docMk/>
      </pc:docMkLst>
      <pc:sldChg chg="addSp delSp modSp mod modClrScheme chgLayout">
        <pc:chgData name="Carlos Restrepo" userId="960e5f74-19c7-40d9-98be-504b794697f7" providerId="ADAL" clId="{667EEB2C-8628-48C3-AC9B-7390048B439E}" dt="2026-03-17T13:24:24.076" v="107" actId="207"/>
        <pc:sldMkLst>
          <pc:docMk/>
          <pc:sldMk cId="3155559694" sldId="256"/>
        </pc:sldMkLst>
        <pc:spChg chg="mod">
          <ac:chgData name="Carlos Restrepo" userId="960e5f74-19c7-40d9-98be-504b794697f7" providerId="ADAL" clId="{667EEB2C-8628-48C3-AC9B-7390048B439E}" dt="2026-03-17T13:24:24.076" v="107" actId="207"/>
          <ac:spMkLst>
            <pc:docMk/>
            <pc:sldMk cId="3155559694" sldId="256"/>
            <ac:spMk id="2" creationId="{4357B46D-FF52-8688-8319-D84D0B127251}"/>
          </ac:spMkLst>
        </pc:spChg>
        <pc:spChg chg="del mod ord">
          <ac:chgData name="Carlos Restrepo" userId="960e5f74-19c7-40d9-98be-504b794697f7" providerId="ADAL" clId="{667EEB2C-8628-48C3-AC9B-7390048B439E}" dt="2026-03-17T13:20:10.424" v="55" actId="478"/>
          <ac:spMkLst>
            <pc:docMk/>
            <pc:sldMk cId="3155559694" sldId="256"/>
            <ac:spMk id="3" creationId="{F9B20461-7793-3A90-C0CC-48257AA0C5D7}"/>
          </ac:spMkLst>
        </pc:spChg>
        <pc:spChg chg="mod">
          <ac:chgData name="Carlos Restrepo" userId="960e5f74-19c7-40d9-98be-504b794697f7" providerId="ADAL" clId="{667EEB2C-8628-48C3-AC9B-7390048B439E}" dt="2026-03-17T13:16:51.070" v="2" actId="26606"/>
          <ac:spMkLst>
            <pc:docMk/>
            <pc:sldMk cId="3155559694" sldId="256"/>
            <ac:spMk id="4" creationId="{00000000-0000-0000-0000-000000000000}"/>
          </ac:spMkLst>
        </pc:spChg>
        <pc:spChg chg="add mod">
          <ac:chgData name="Carlos Restrepo" userId="960e5f74-19c7-40d9-98be-504b794697f7" providerId="ADAL" clId="{667EEB2C-8628-48C3-AC9B-7390048B439E}" dt="2026-03-17T13:23:14.670" v="97" actId="403"/>
          <ac:spMkLst>
            <pc:docMk/>
            <pc:sldMk cId="3155559694" sldId="256"/>
            <ac:spMk id="6" creationId="{36C4FAC4-FC59-B27A-17DE-94D91CF1D4AA}"/>
          </ac:spMkLst>
        </pc:spChg>
        <pc:spChg chg="add mod">
          <ac:chgData name="Carlos Restrepo" userId="960e5f74-19c7-40d9-98be-504b794697f7" providerId="ADAL" clId="{667EEB2C-8628-48C3-AC9B-7390048B439E}" dt="2026-03-17T13:23:35.783" v="104" actId="1076"/>
          <ac:spMkLst>
            <pc:docMk/>
            <pc:sldMk cId="3155559694" sldId="256"/>
            <ac:spMk id="8" creationId="{655944F1-0F00-C8C0-712F-F87CAC757D4C}"/>
          </ac:spMkLst>
        </pc:spChg>
        <pc:picChg chg="mod ord modCrop">
          <ac:chgData name="Carlos Restrepo" userId="960e5f74-19c7-40d9-98be-504b794697f7" providerId="ADAL" clId="{667EEB2C-8628-48C3-AC9B-7390048B439E}" dt="2026-03-17T13:23:49.168" v="106" actId="732"/>
          <ac:picMkLst>
            <pc:docMk/>
            <pc:sldMk cId="3155559694" sldId="256"/>
            <ac:picMk id="5" creationId="{00000000-0000-0000-0000-000000000000}"/>
          </ac:picMkLst>
        </pc:picChg>
        <pc:picChg chg="mod modCrop">
          <ac:chgData name="Carlos Restrepo" userId="960e5f74-19c7-40d9-98be-504b794697f7" providerId="ADAL" clId="{667EEB2C-8628-48C3-AC9B-7390048B439E}" dt="2026-03-17T13:23:44.170" v="105" actId="732"/>
          <ac:picMkLst>
            <pc:docMk/>
            <pc:sldMk cId="3155559694" sldId="256"/>
            <ac:picMk id="7" creationId="{00000000-0000-0000-0000-000000000000}"/>
          </ac:picMkLst>
        </pc:picChg>
      </pc:sldChg>
      <pc:sldChg chg="addSp delSp modSp mod">
        <pc:chgData name="Carlos Restrepo" userId="960e5f74-19c7-40d9-98be-504b794697f7" providerId="ADAL" clId="{667EEB2C-8628-48C3-AC9B-7390048B439E}" dt="2026-03-17T13:30:40.660" v="171" actId="1076"/>
        <pc:sldMkLst>
          <pc:docMk/>
          <pc:sldMk cId="787653406" sldId="361"/>
        </pc:sldMkLst>
        <pc:picChg chg="add mod ord modCrop">
          <ac:chgData name="Carlos Restrepo" userId="960e5f74-19c7-40d9-98be-504b794697f7" providerId="ADAL" clId="{667EEB2C-8628-48C3-AC9B-7390048B439E}" dt="2026-03-17T13:29:01.658" v="151" actId="1076"/>
          <ac:picMkLst>
            <pc:docMk/>
            <pc:sldMk cId="787653406" sldId="361"/>
            <ac:picMk id="3" creationId="{98CA390E-4BC8-E5A2-8754-34E396CDB92F}"/>
          </ac:picMkLst>
        </pc:picChg>
        <pc:picChg chg="add mod ord modCrop">
          <ac:chgData name="Carlos Restrepo" userId="960e5f74-19c7-40d9-98be-504b794697f7" providerId="ADAL" clId="{667EEB2C-8628-48C3-AC9B-7390048B439E}" dt="2026-03-17T13:30:30.565" v="169" actId="14861"/>
          <ac:picMkLst>
            <pc:docMk/>
            <pc:sldMk cId="787653406" sldId="361"/>
            <ac:picMk id="5" creationId="{45698619-E042-EAC1-AAE8-C85DC714416C}"/>
          </ac:picMkLst>
        </pc:picChg>
        <pc:picChg chg="add mod ord modCrop">
          <ac:chgData name="Carlos Restrepo" userId="960e5f74-19c7-40d9-98be-504b794697f7" providerId="ADAL" clId="{667EEB2C-8628-48C3-AC9B-7390048B439E}" dt="2026-03-17T13:30:40.660" v="171" actId="1076"/>
          <ac:picMkLst>
            <pc:docMk/>
            <pc:sldMk cId="787653406" sldId="361"/>
            <ac:picMk id="6" creationId="{1CC739AF-5B1D-54B0-CD97-B072D35FC337}"/>
          </ac:picMkLst>
        </pc:picChg>
        <pc:picChg chg="mod modCrop">
          <ac:chgData name="Carlos Restrepo" userId="960e5f74-19c7-40d9-98be-504b794697f7" providerId="ADAL" clId="{667EEB2C-8628-48C3-AC9B-7390048B439E}" dt="2026-03-17T13:28:30.313" v="144" actId="1076"/>
          <ac:picMkLst>
            <pc:docMk/>
            <pc:sldMk cId="787653406" sldId="361"/>
            <ac:picMk id="8" creationId="{00000000-0000-0000-0000-000000000000}"/>
          </ac:picMkLst>
        </pc:picChg>
        <pc:picChg chg="mod modCrop">
          <ac:chgData name="Carlos Restrepo" userId="960e5f74-19c7-40d9-98be-504b794697f7" providerId="ADAL" clId="{667EEB2C-8628-48C3-AC9B-7390048B439E}" dt="2026-03-17T13:27:45.194" v="136" actId="1076"/>
          <ac:picMkLst>
            <pc:docMk/>
            <pc:sldMk cId="787653406" sldId="361"/>
            <ac:picMk id="9" creationId="{00000000-0000-0000-0000-000000000000}"/>
          </ac:picMkLst>
        </pc:picChg>
        <pc:picChg chg="del">
          <ac:chgData name="Carlos Restrepo" userId="960e5f74-19c7-40d9-98be-504b794697f7" providerId="ADAL" clId="{667EEB2C-8628-48C3-AC9B-7390048B439E}" dt="2026-03-17T13:25:11.057" v="110" actId="478"/>
          <ac:picMkLst>
            <pc:docMk/>
            <pc:sldMk cId="787653406" sldId="361"/>
            <ac:picMk id="11" creationId="{00000000-0000-0000-0000-000000000000}"/>
          </ac:picMkLst>
        </pc:picChg>
        <pc:picChg chg="mod modCrop">
          <ac:chgData name="Carlos Restrepo" userId="960e5f74-19c7-40d9-98be-504b794697f7" providerId="ADAL" clId="{667EEB2C-8628-48C3-AC9B-7390048B439E}" dt="2026-03-17T13:29:00.068" v="150" actId="1076"/>
          <ac:picMkLst>
            <pc:docMk/>
            <pc:sldMk cId="787653406" sldId="361"/>
            <ac:picMk id="12" creationId="{00000000-0000-0000-0000-000000000000}"/>
          </ac:picMkLst>
        </pc:picChg>
        <pc:picChg chg="del mod">
          <ac:chgData name="Carlos Restrepo" userId="960e5f74-19c7-40d9-98be-504b794697f7" providerId="ADAL" clId="{667EEB2C-8628-48C3-AC9B-7390048B439E}" dt="2026-03-17T13:25:28.297" v="113" actId="478"/>
          <ac:picMkLst>
            <pc:docMk/>
            <pc:sldMk cId="787653406" sldId="361"/>
            <ac:picMk id="13" creationId="{00000000-0000-0000-0000-000000000000}"/>
          </ac:picMkLst>
        </pc:picChg>
      </pc:sldChg>
      <pc:sldChg chg="add del">
        <pc:chgData name="Carlos Restrepo" userId="960e5f74-19c7-40d9-98be-504b794697f7" providerId="ADAL" clId="{667EEB2C-8628-48C3-AC9B-7390048B439E}" dt="2026-03-17T13:31:46.262" v="172" actId="47"/>
        <pc:sldMkLst>
          <pc:docMk/>
          <pc:sldMk cId="581850830" sldId="370"/>
        </pc:sldMkLst>
      </pc:sldChg>
    </pc:docChg>
  </pc:docChgLst>
  <pc:docChgLst>
    <pc:chgData name="Simon Ilisevich" userId="4ec8044a-9739-4dc5-bbfd-be782c62f303" providerId="ADAL" clId="{504E45DB-A6C8-428D-8EE3-3C36EB935C8F}"/>
    <pc:docChg chg="undo redo custSel addSld delSld modSld sldOrd">
      <pc:chgData name="Simon Ilisevich" userId="4ec8044a-9739-4dc5-bbfd-be782c62f303" providerId="ADAL" clId="{504E45DB-A6C8-428D-8EE3-3C36EB935C8F}" dt="2026-03-17T17:14:05.658" v="400" actId="1038"/>
      <pc:docMkLst>
        <pc:docMk/>
      </pc:docMkLst>
      <pc:sldChg chg="addSp modSp mod">
        <pc:chgData name="Simon Ilisevich" userId="4ec8044a-9739-4dc5-bbfd-be782c62f303" providerId="ADAL" clId="{504E45DB-A6C8-428D-8EE3-3C36EB935C8F}" dt="2026-03-17T17:14:05.658" v="400" actId="1038"/>
        <pc:sldMkLst>
          <pc:docMk/>
          <pc:sldMk cId="3244242341" sldId="259"/>
        </pc:sldMkLst>
        <pc:spChg chg="add mod">
          <ac:chgData name="Simon Ilisevich" userId="4ec8044a-9739-4dc5-bbfd-be782c62f303" providerId="ADAL" clId="{504E45DB-A6C8-428D-8EE3-3C36EB935C8F}" dt="2026-03-17T15:55:58.514" v="252" actId="1036"/>
          <ac:spMkLst>
            <pc:docMk/>
            <pc:sldMk cId="3244242341" sldId="259"/>
            <ac:spMk id="5" creationId="{FC4A8F0B-A58D-3241-BE3C-6A7EE4642F23}"/>
          </ac:spMkLst>
        </pc:spChg>
        <pc:spChg chg="add mod">
          <ac:chgData name="Simon Ilisevich" userId="4ec8044a-9739-4dc5-bbfd-be782c62f303" providerId="ADAL" clId="{504E45DB-A6C8-428D-8EE3-3C36EB935C8F}" dt="2026-03-17T17:13:47.876" v="369" actId="1038"/>
          <ac:spMkLst>
            <pc:docMk/>
            <pc:sldMk cId="3244242341" sldId="259"/>
            <ac:spMk id="10" creationId="{EBB8AD50-64B6-CF18-7D31-F3395D2A2EEE}"/>
          </ac:spMkLst>
        </pc:spChg>
        <pc:spChg chg="add mod">
          <ac:chgData name="Simon Ilisevich" userId="4ec8044a-9739-4dc5-bbfd-be782c62f303" providerId="ADAL" clId="{504E45DB-A6C8-428D-8EE3-3C36EB935C8F}" dt="2026-03-17T17:14:01.570" v="394" actId="1037"/>
          <ac:spMkLst>
            <pc:docMk/>
            <pc:sldMk cId="3244242341" sldId="259"/>
            <ac:spMk id="11" creationId="{EB32C13C-33E5-E2D6-5C85-4E83F129D04D}"/>
          </ac:spMkLst>
        </pc:spChg>
        <pc:picChg chg="add mod">
          <ac:chgData name="Simon Ilisevich" userId="4ec8044a-9739-4dc5-bbfd-be782c62f303" providerId="ADAL" clId="{504E45DB-A6C8-428D-8EE3-3C36EB935C8F}" dt="2026-03-17T15:56:29.577" v="279" actId="1037"/>
          <ac:picMkLst>
            <pc:docMk/>
            <pc:sldMk cId="3244242341" sldId="259"/>
            <ac:picMk id="8" creationId="{96AEE58F-0230-F867-E6FA-EA2851BD3320}"/>
          </ac:picMkLst>
        </pc:picChg>
        <pc:picChg chg="add mod">
          <ac:chgData name="Simon Ilisevich" userId="4ec8044a-9739-4dc5-bbfd-be782c62f303" providerId="ADAL" clId="{504E45DB-A6C8-428D-8EE3-3C36EB935C8F}" dt="2026-03-17T17:14:05.658" v="400" actId="1038"/>
          <ac:picMkLst>
            <pc:docMk/>
            <pc:sldMk cId="3244242341" sldId="259"/>
            <ac:picMk id="9" creationId="{E46B9844-F682-9152-AA98-13FF518FA49F}"/>
          </ac:picMkLst>
        </pc:picChg>
      </pc:sldChg>
      <pc:sldChg chg="addSp delSp modSp add del mod ord">
        <pc:chgData name="Simon Ilisevich" userId="4ec8044a-9739-4dc5-bbfd-be782c62f303" providerId="ADAL" clId="{504E45DB-A6C8-428D-8EE3-3C36EB935C8F}" dt="2026-03-17T16:10:57.912" v="291" actId="47"/>
        <pc:sldMkLst>
          <pc:docMk/>
          <pc:sldMk cId="2802558071" sldId="370"/>
        </pc:sldMkLst>
        <pc:spChg chg="mod">
          <ac:chgData name="Simon Ilisevich" userId="4ec8044a-9739-4dc5-bbfd-be782c62f303" providerId="ADAL" clId="{504E45DB-A6C8-428D-8EE3-3C36EB935C8F}" dt="2026-03-17T15:54:46.678" v="90" actId="20577"/>
          <ac:spMkLst>
            <pc:docMk/>
            <pc:sldMk cId="2802558071" sldId="370"/>
            <ac:spMk id="2" creationId="{9CA5F496-43D8-110B-6B0C-F9496B0B708E}"/>
          </ac:spMkLst>
        </pc:spChg>
        <pc:spChg chg="add del mod">
          <ac:chgData name="Simon Ilisevich" userId="4ec8044a-9739-4dc5-bbfd-be782c62f303" providerId="ADAL" clId="{504E45DB-A6C8-428D-8EE3-3C36EB935C8F}" dt="2026-03-17T15:54:47.573" v="92" actId="478"/>
          <ac:spMkLst>
            <pc:docMk/>
            <pc:sldMk cId="2802558071" sldId="370"/>
            <ac:spMk id="7" creationId="{189A7CAF-76BE-E630-BF76-5988EC50B583}"/>
          </ac:spMkLst>
        </pc:spChg>
        <pc:spChg chg="add del mod">
          <ac:chgData name="Simon Ilisevich" userId="4ec8044a-9739-4dc5-bbfd-be782c62f303" providerId="ADAL" clId="{504E45DB-A6C8-428D-8EE3-3C36EB935C8F}" dt="2026-03-17T15:54:49.466" v="93" actId="21"/>
          <ac:spMkLst>
            <pc:docMk/>
            <pc:sldMk cId="2802558071" sldId="370"/>
            <ac:spMk id="10" creationId="{EBB8AD50-64B6-CF18-7D31-F3395D2A2EEE}"/>
          </ac:spMkLst>
        </pc:spChg>
        <pc:spChg chg="add del mod">
          <ac:chgData name="Simon Ilisevich" userId="4ec8044a-9739-4dc5-bbfd-be782c62f303" providerId="ADAL" clId="{504E45DB-A6C8-428D-8EE3-3C36EB935C8F}" dt="2026-03-17T15:54:49.466" v="93" actId="21"/>
          <ac:spMkLst>
            <pc:docMk/>
            <pc:sldMk cId="2802558071" sldId="370"/>
            <ac:spMk id="11" creationId="{EB32C13C-33E5-E2D6-5C85-4E83F129D04D}"/>
          </ac:spMkLst>
        </pc:spChg>
        <pc:graphicFrameChg chg="add del mod">
          <ac:chgData name="Simon Ilisevich" userId="4ec8044a-9739-4dc5-bbfd-be782c62f303" providerId="ADAL" clId="{504E45DB-A6C8-428D-8EE3-3C36EB935C8F}" dt="2026-03-17T15:54:47.217" v="91" actId="478"/>
          <ac:graphicFrameMkLst>
            <pc:docMk/>
            <pc:sldMk cId="2802558071" sldId="370"/>
            <ac:graphicFrameMk id="6" creationId="{6FEF5E2A-C669-772C-6AB5-EB927E99E9BA}"/>
          </ac:graphicFrameMkLst>
        </pc:graphicFrameChg>
        <pc:picChg chg="add del mod">
          <ac:chgData name="Simon Ilisevich" userId="4ec8044a-9739-4dc5-bbfd-be782c62f303" providerId="ADAL" clId="{504E45DB-A6C8-428D-8EE3-3C36EB935C8F}" dt="2026-03-17T15:54:49.466" v="93" actId="21"/>
          <ac:picMkLst>
            <pc:docMk/>
            <pc:sldMk cId="2802558071" sldId="370"/>
            <ac:picMk id="8" creationId="{96AEE58F-0230-F867-E6FA-EA2851BD3320}"/>
          </ac:picMkLst>
        </pc:picChg>
        <pc:picChg chg="add del mod">
          <ac:chgData name="Simon Ilisevich" userId="4ec8044a-9739-4dc5-bbfd-be782c62f303" providerId="ADAL" clId="{504E45DB-A6C8-428D-8EE3-3C36EB935C8F}" dt="2026-03-17T15:54:49.466" v="93" actId="21"/>
          <ac:picMkLst>
            <pc:docMk/>
            <pc:sldMk cId="2802558071" sldId="370"/>
            <ac:picMk id="9" creationId="{E46B9844-F682-9152-AA98-13FF518FA49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unice%20Etwire\Desktop\Delete\Cowpea\Farmer\Clim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AATF%20-%202024%20seed%20produc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unice%20Etwire\Downloads\Dele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AATF%20-%202024%20seed%20produc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Sheet2!$A$1:$A$9</c:f>
              <c:strCach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&gt;7</c:v>
                </c:pt>
              </c:strCache>
            </c:strRef>
          </c:cat>
          <c:val>
            <c:numRef>
              <c:f>Sheet2!$B$1:$B$9</c:f>
              <c:numCache>
                <c:formatCode>0.0</c:formatCode>
                <c:ptCount val="9"/>
                <c:pt idx="0">
                  <c:v>0.16</c:v>
                </c:pt>
                <c:pt idx="1">
                  <c:v>4.2300000000000004</c:v>
                </c:pt>
                <c:pt idx="2">
                  <c:v>28.46</c:v>
                </c:pt>
                <c:pt idx="3">
                  <c:v>28.13</c:v>
                </c:pt>
                <c:pt idx="4">
                  <c:v>15.28</c:v>
                </c:pt>
                <c:pt idx="5">
                  <c:v>6.83</c:v>
                </c:pt>
                <c:pt idx="6">
                  <c:v>8.6199999999999992</c:v>
                </c:pt>
                <c:pt idx="7">
                  <c:v>1.3</c:v>
                </c:pt>
                <c:pt idx="8">
                  <c:v>6.99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EC-442D-B4B3-C38828D80A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543008"/>
        <c:axId val="1271538848"/>
      </c:barChart>
      <c:catAx>
        <c:axId val="127154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271538848"/>
        <c:crosses val="autoZero"/>
        <c:auto val="1"/>
        <c:lblAlgn val="ctr"/>
        <c:lblOffset val="100"/>
        <c:noMultiLvlLbl val="0"/>
      </c:catAx>
      <c:valAx>
        <c:axId val="127153884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crossAx val="127154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Sheet2!$A$1:$A$6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Sheet2!$B$1:$B$6</c:f>
              <c:numCache>
                <c:formatCode>General</c:formatCode>
                <c:ptCount val="6"/>
                <c:pt idx="0">
                  <c:v>4.2</c:v>
                </c:pt>
                <c:pt idx="1">
                  <c:v>20</c:v>
                </c:pt>
                <c:pt idx="2">
                  <c:v>49.5</c:v>
                </c:pt>
                <c:pt idx="3">
                  <c:v>14.7</c:v>
                </c:pt>
                <c:pt idx="4">
                  <c:v>6.3</c:v>
                </c:pt>
                <c:pt idx="5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D-4E3A-9599-9C81A5F69D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65285663"/>
        <c:axId val="1665305343"/>
      </c:barChart>
      <c:catAx>
        <c:axId val="1665285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665305343"/>
        <c:crosses val="autoZero"/>
        <c:auto val="1"/>
        <c:lblAlgn val="ctr"/>
        <c:lblOffset val="100"/>
        <c:noMultiLvlLbl val="0"/>
      </c:catAx>
      <c:valAx>
        <c:axId val="166530534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66528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200"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'GM Aware'!$B$42:$B$43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'GM Aware'!$C$42:$C$43</c:f>
              <c:numCache>
                <c:formatCode>0.00%</c:formatCode>
                <c:ptCount val="2"/>
                <c:pt idx="0">
                  <c:v>0.97399999999999998</c:v>
                </c:pt>
                <c:pt idx="1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A-4483-81A0-7D9E988550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707472"/>
        <c:axId val="217713712"/>
      </c:barChart>
      <c:catAx>
        <c:axId val="2177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713712"/>
        <c:crosses val="autoZero"/>
        <c:auto val="1"/>
        <c:lblAlgn val="ctr"/>
        <c:lblOffset val="100"/>
        <c:noMultiLvlLbl val="0"/>
      </c:catAx>
      <c:valAx>
        <c:axId val="21771371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1770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2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Sheet2!$A$18:$A$19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Sheet2!$B$18:$B$19</c:f>
              <c:numCache>
                <c:formatCode>0.00%</c:formatCode>
                <c:ptCount val="2"/>
                <c:pt idx="0">
                  <c:v>0.56799999999999995</c:v>
                </c:pt>
                <c:pt idx="1">
                  <c:v>0.432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2-4CDD-B960-CD11059867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2578799"/>
        <c:axId val="1822579279"/>
      </c:barChart>
      <c:catAx>
        <c:axId val="1822578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579279"/>
        <c:crosses val="autoZero"/>
        <c:auto val="1"/>
        <c:lblAlgn val="ctr"/>
        <c:lblOffset val="100"/>
        <c:noMultiLvlLbl val="0"/>
      </c:catAx>
      <c:valAx>
        <c:axId val="1822579279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822578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D0134-B6D7-4090-839E-FF3E42822DF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C73834-67A9-45B3-894E-D2628295216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PBR cowpea shows strong commercial potential</a:t>
          </a:r>
          <a:r>
            <a:rPr lang="en-GB" sz="30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239C9-A060-4FFF-BE21-A949F716A642}" type="parTrans" cxnId="{8661FB22-1686-4D88-BEEF-92D8D8FB8F02}">
      <dgm:prSet/>
      <dgm:spPr/>
      <dgm:t>
        <a:bodyPr/>
        <a:lstStyle/>
        <a:p>
          <a:endParaRPr lang="en-US" sz="3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585F7-DC6B-436B-A581-0A24C7BAE18F}" type="sibTrans" cxnId="{8661FB22-1686-4D88-BEEF-92D8D8FB8F02}">
      <dgm:prSet/>
      <dgm:spPr/>
      <dgm:t>
        <a:bodyPr/>
        <a:lstStyle/>
        <a:p>
          <a:endParaRPr lang="en-US" sz="3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71285-8983-43C7-8F67-CD15B8048D5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PPPs are essential for scaling innovation.</a:t>
          </a:r>
        </a:p>
        <a:p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Seed companies play a central role in transformation.</a:t>
          </a:r>
          <a:endParaRPr lang="en-US" sz="3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0F32C-0F87-4C11-8D72-39904C5E0D75}" type="parTrans" cxnId="{3F2A1231-FB9B-4DE5-940D-E55CD3E190F9}">
      <dgm:prSet/>
      <dgm:spPr/>
      <dgm:t>
        <a:bodyPr/>
        <a:lstStyle/>
        <a:p>
          <a:endParaRPr lang="en-US" sz="3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5E5E2-6BAE-49B6-9C55-9E6CC5087E60}" type="sibTrans" cxnId="{3F2A1231-FB9B-4DE5-940D-E55CD3E190F9}">
      <dgm:prSet/>
      <dgm:spPr/>
      <dgm:t>
        <a:bodyPr/>
        <a:lstStyle/>
        <a:p>
          <a:endParaRPr lang="en-US" sz="3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4C6E2-E7AE-4E7A-9E12-C4C2C9CB563A}" type="pres">
      <dgm:prSet presAssocID="{125D0134-B6D7-4090-839E-FF3E42822DFB}" presName="Name0" presStyleCnt="0">
        <dgm:presLayoutVars>
          <dgm:dir/>
          <dgm:resizeHandles val="exact"/>
        </dgm:presLayoutVars>
      </dgm:prSet>
      <dgm:spPr/>
    </dgm:pt>
    <dgm:pt modelId="{6E79EBC9-BD42-4AE7-A377-BD7E3F7D6DFE}" type="pres">
      <dgm:prSet presAssocID="{C3C73834-67A9-45B3-894E-D26282952160}" presName="node" presStyleLbl="node1" presStyleIdx="0" presStyleCnt="2">
        <dgm:presLayoutVars>
          <dgm:bulletEnabled val="1"/>
        </dgm:presLayoutVars>
      </dgm:prSet>
      <dgm:spPr/>
    </dgm:pt>
    <dgm:pt modelId="{7A44125E-EABF-45A4-BE37-BE4E19A26913}" type="pres">
      <dgm:prSet presAssocID="{B05585F7-DC6B-436B-A581-0A24C7BAE18F}" presName="sibTrans" presStyleCnt="0"/>
      <dgm:spPr/>
    </dgm:pt>
    <dgm:pt modelId="{488A1DB9-10B2-4213-B7B8-819C0C329C83}" type="pres">
      <dgm:prSet presAssocID="{4E471285-8983-43C7-8F67-CD15B8048D5C}" presName="node" presStyleLbl="node1" presStyleIdx="1" presStyleCnt="2">
        <dgm:presLayoutVars>
          <dgm:bulletEnabled val="1"/>
        </dgm:presLayoutVars>
      </dgm:prSet>
      <dgm:spPr/>
    </dgm:pt>
  </dgm:ptLst>
  <dgm:cxnLst>
    <dgm:cxn modelId="{F92AFD06-EF35-435A-9A61-BD6C9F753D45}" type="presOf" srcId="{4E471285-8983-43C7-8F67-CD15B8048D5C}" destId="{488A1DB9-10B2-4213-B7B8-819C0C329C83}" srcOrd="0" destOrd="0" presId="urn:microsoft.com/office/officeart/2005/8/layout/hList6"/>
    <dgm:cxn modelId="{8661FB22-1686-4D88-BEEF-92D8D8FB8F02}" srcId="{125D0134-B6D7-4090-839E-FF3E42822DFB}" destId="{C3C73834-67A9-45B3-894E-D26282952160}" srcOrd="0" destOrd="0" parTransId="{69F239C9-A060-4FFF-BE21-A949F716A642}" sibTransId="{B05585F7-DC6B-436B-A581-0A24C7BAE18F}"/>
    <dgm:cxn modelId="{3F2A1231-FB9B-4DE5-940D-E55CD3E190F9}" srcId="{125D0134-B6D7-4090-839E-FF3E42822DFB}" destId="{4E471285-8983-43C7-8F67-CD15B8048D5C}" srcOrd="1" destOrd="0" parTransId="{CCF0F32C-0F87-4C11-8D72-39904C5E0D75}" sibTransId="{D025E5E2-6BAE-49B6-9C55-9E6CC5087E60}"/>
    <dgm:cxn modelId="{5381BEB0-B23A-4F6F-908F-DA2B305212EA}" type="presOf" srcId="{C3C73834-67A9-45B3-894E-D26282952160}" destId="{6E79EBC9-BD42-4AE7-A377-BD7E3F7D6DFE}" srcOrd="0" destOrd="0" presId="urn:microsoft.com/office/officeart/2005/8/layout/hList6"/>
    <dgm:cxn modelId="{3C48E1BD-9593-43CE-BB5D-8178FBC745BE}" type="presOf" srcId="{125D0134-B6D7-4090-839E-FF3E42822DFB}" destId="{8604C6E2-E7AE-4E7A-9E12-C4C2C9CB563A}" srcOrd="0" destOrd="0" presId="urn:microsoft.com/office/officeart/2005/8/layout/hList6"/>
    <dgm:cxn modelId="{EE4AEA50-D839-493C-897E-D36ECEC8C695}" type="presParOf" srcId="{8604C6E2-E7AE-4E7A-9E12-C4C2C9CB563A}" destId="{6E79EBC9-BD42-4AE7-A377-BD7E3F7D6DFE}" srcOrd="0" destOrd="0" presId="urn:microsoft.com/office/officeart/2005/8/layout/hList6"/>
    <dgm:cxn modelId="{C55893DD-F060-44CD-B492-574C89C9939C}" type="presParOf" srcId="{8604C6E2-E7AE-4E7A-9E12-C4C2C9CB563A}" destId="{7A44125E-EABF-45A4-BE37-BE4E19A26913}" srcOrd="1" destOrd="0" presId="urn:microsoft.com/office/officeart/2005/8/layout/hList6"/>
    <dgm:cxn modelId="{999FE69A-79AC-409F-8A4C-A4252583F753}" type="presParOf" srcId="{8604C6E2-E7AE-4E7A-9E12-C4C2C9CB563A}" destId="{488A1DB9-10B2-4213-B7B8-819C0C329C8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EBC9-BD42-4AE7-A377-BD7E3F7D6DFE}">
      <dsp:nvSpPr>
        <dsp:cNvPr id="0" name=""/>
        <dsp:cNvSpPr/>
      </dsp:nvSpPr>
      <dsp:spPr>
        <a:xfrm rot="16200000">
          <a:off x="360937" y="-355674"/>
          <a:ext cx="4351338" cy="5062686"/>
        </a:xfrm>
        <a:prstGeom prst="flowChartManualOperation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PBR cowpea shows strong commercial potential</a:t>
          </a:r>
          <a:r>
            <a:rPr lang="en-GB" sz="3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263" y="870268"/>
        <a:ext cx="5062686" cy="2610802"/>
      </dsp:txXfrm>
    </dsp:sp>
    <dsp:sp modelId="{488A1DB9-10B2-4213-B7B8-819C0C329C83}">
      <dsp:nvSpPr>
        <dsp:cNvPr id="0" name=""/>
        <dsp:cNvSpPr/>
      </dsp:nvSpPr>
      <dsp:spPr>
        <a:xfrm rot="16200000">
          <a:off x="5803324" y="-355674"/>
          <a:ext cx="4351338" cy="5062686"/>
        </a:xfrm>
        <a:prstGeom prst="flowChartManualOperation">
          <a:avLst/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PPPs are essential for scaling innovation.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Seed companies play a central role in transformation.</a:t>
          </a:r>
          <a:endParaRPr lang="en-US" sz="3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447650" y="870268"/>
        <a:ext cx="5062686" cy="261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C4437-DCA2-4766-A317-DCA9528CED8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B3CFF-97CF-489E-9015-0DB83A68A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8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936E-3DC9-FD21-A040-3F8F66D1B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49CB3-1D8D-9FC1-9436-2EBCF4E81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2CE5A-47C9-9C72-3228-14C08F44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7D823-3AC1-8D19-5597-DE68F9448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25561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0C3D-23E2-53B6-721D-6C95A5FA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EDFC2-FDA6-3FD7-0ED9-E087954A9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1C936-D694-FDE6-C04C-8DE05F8A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C5624-0F5F-C151-9453-72335855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1738D-3CE1-3338-A2E2-9E6298D1F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08096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3527514-7A95-EF7B-3561-9C6C996D9659}"/>
              </a:ext>
            </a:extLst>
          </p:cNvPr>
          <p:cNvSpPr/>
          <p:nvPr userDrawn="1"/>
        </p:nvSpPr>
        <p:spPr>
          <a:xfrm>
            <a:off x="1875703" y="5589122"/>
            <a:ext cx="2031862" cy="762257"/>
          </a:xfrm>
          <a:prstGeom prst="roundRect">
            <a:avLst/>
          </a:prstGeom>
          <a:solidFill>
            <a:srgbClr val="EB3BAB"/>
          </a:solidFill>
          <a:ln>
            <a:solidFill>
              <a:srgbClr val="EB3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pic>
        <p:nvPicPr>
          <p:cNvPr id="3" name="Picture 2" descr="A bag of soybeans&#10;&#10;AI-generated content may be incorrect.">
            <a:extLst>
              <a:ext uri="{FF2B5EF4-FFF2-40B4-BE49-F238E27FC236}">
                <a16:creationId xmlns:a16="http://schemas.microsoft.com/office/drawing/2014/main" id="{04857B6F-5438-B024-1E27-09D5F9DA2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6079" y="4023360"/>
            <a:ext cx="1177265" cy="1565762"/>
          </a:xfrm>
          <a:prstGeom prst="rect">
            <a:avLst/>
          </a:prstGeom>
        </p:spPr>
      </p:pic>
      <p:pic>
        <p:nvPicPr>
          <p:cNvPr id="5" name="Picture 4" descr="A person pouring peanuts into a bucket&#10;&#10;AI-generated content may be incorrect.">
            <a:extLst>
              <a:ext uri="{FF2B5EF4-FFF2-40B4-BE49-F238E27FC236}">
                <a16:creationId xmlns:a16="http://schemas.microsoft.com/office/drawing/2014/main" id="{1572CC01-5BA2-CE22-5892-A58E7BC6D8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278" y="4475318"/>
            <a:ext cx="1277957" cy="1602211"/>
          </a:xfrm>
          <a:prstGeom prst="rect">
            <a:avLst/>
          </a:prstGeom>
        </p:spPr>
      </p:pic>
      <p:pic>
        <p:nvPicPr>
          <p:cNvPr id="9" name="Picture 8" descr="A person holding a large bundle of plants&#10;&#10;AI-generated content may be incorrect.">
            <a:extLst>
              <a:ext uri="{FF2B5EF4-FFF2-40B4-BE49-F238E27FC236}">
                <a16:creationId xmlns:a16="http://schemas.microsoft.com/office/drawing/2014/main" id="{2BC0E357-84B5-0AEC-DD0D-B506A08B57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98108" y="1987346"/>
            <a:ext cx="1295308" cy="1737871"/>
          </a:xfrm>
          <a:prstGeom prst="rect">
            <a:avLst/>
          </a:prstGeom>
        </p:spPr>
      </p:pic>
      <p:pic>
        <p:nvPicPr>
          <p:cNvPr id="20" name="Picture 19" descr="A corn on the cob&#10;&#10;AI-generated content may be incorrect.">
            <a:extLst>
              <a:ext uri="{FF2B5EF4-FFF2-40B4-BE49-F238E27FC236}">
                <a16:creationId xmlns:a16="http://schemas.microsoft.com/office/drawing/2014/main" id="{ED1E81CD-5129-2EB6-8EC1-939CCD46C7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4530" y="331527"/>
            <a:ext cx="1277957" cy="2223645"/>
          </a:xfrm>
          <a:prstGeom prst="rect">
            <a:avLst/>
          </a:prstGeom>
        </p:spPr>
      </p:pic>
      <p:pic>
        <p:nvPicPr>
          <p:cNvPr id="22" name="Picture 21" descr="Close up of a plant with seeds&#10;&#10;AI-generated content may be incorrect.">
            <a:extLst>
              <a:ext uri="{FF2B5EF4-FFF2-40B4-BE49-F238E27FC236}">
                <a16:creationId xmlns:a16="http://schemas.microsoft.com/office/drawing/2014/main" id="{45C8C281-3F98-B928-84A0-80D29F2154F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59" y="1899227"/>
            <a:ext cx="1421047" cy="1737871"/>
          </a:xfrm>
          <a:prstGeom prst="rect">
            <a:avLst/>
          </a:prstGeom>
        </p:spPr>
      </p:pic>
      <p:pic>
        <p:nvPicPr>
          <p:cNvPr id="24" name="Picture 23" descr="A close up of a corn&#10;&#10;AI-generated content may be incorrect.">
            <a:extLst>
              <a:ext uri="{FF2B5EF4-FFF2-40B4-BE49-F238E27FC236}">
                <a16:creationId xmlns:a16="http://schemas.microsoft.com/office/drawing/2014/main" id="{E2578EAA-58C3-671D-2C63-7F3A6F5D8C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9401" y="2632201"/>
            <a:ext cx="1188216" cy="1766088"/>
          </a:xfrm>
          <a:prstGeom prst="rect">
            <a:avLst/>
          </a:prstGeom>
        </p:spPr>
      </p:pic>
      <p:pic>
        <p:nvPicPr>
          <p:cNvPr id="26" name="Picture 25" descr="A field of green plants&#10;&#10;AI-generated content may be incorrect.">
            <a:extLst>
              <a:ext uri="{FF2B5EF4-FFF2-40B4-BE49-F238E27FC236}">
                <a16:creationId xmlns:a16="http://schemas.microsoft.com/office/drawing/2014/main" id="{A904A42E-91CE-DF04-5CF4-A5C2EE4670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73759" y="3395093"/>
            <a:ext cx="1277957" cy="2006392"/>
          </a:xfrm>
          <a:prstGeom prst="rect">
            <a:avLst/>
          </a:prstGeom>
        </p:spPr>
      </p:pic>
      <p:pic>
        <p:nvPicPr>
          <p:cNvPr id="28" name="Picture 27" descr="A hand touching a plant&#10;&#10;AI-generated content may be incorrect.">
            <a:extLst>
              <a:ext uri="{FF2B5EF4-FFF2-40B4-BE49-F238E27FC236}">
                <a16:creationId xmlns:a16="http://schemas.microsoft.com/office/drawing/2014/main" id="{D04993ED-11A0-EDC7-1F5B-7FE4D0A486C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10345" y="3677949"/>
            <a:ext cx="1342308" cy="2673430"/>
          </a:xfrm>
          <a:prstGeom prst="rect">
            <a:avLst/>
          </a:prstGeom>
        </p:spPr>
      </p:pic>
      <p:pic>
        <p:nvPicPr>
          <p:cNvPr id="30" name="Picture 29" descr="A person holding containers of plants&#10;&#10;AI-generated content may be incorrect.">
            <a:extLst>
              <a:ext uri="{FF2B5EF4-FFF2-40B4-BE49-F238E27FC236}">
                <a16:creationId xmlns:a16="http://schemas.microsoft.com/office/drawing/2014/main" id="{07A01AF8-BB96-AB7B-B4F2-4FF5AD3D6CC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619717" y="347592"/>
            <a:ext cx="1993021" cy="1513721"/>
          </a:xfrm>
          <a:prstGeom prst="rect">
            <a:avLst/>
          </a:prstGeom>
        </p:spPr>
      </p:pic>
      <p:pic>
        <p:nvPicPr>
          <p:cNvPr id="32" name="Picture 31" descr="A person working in a lab&#10;&#10;AI-generated content may be incorrect.">
            <a:extLst>
              <a:ext uri="{FF2B5EF4-FFF2-40B4-BE49-F238E27FC236}">
                <a16:creationId xmlns:a16="http://schemas.microsoft.com/office/drawing/2014/main" id="{33E59AE6-6B04-FC01-B059-2C41F8FE799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729968" y="331527"/>
            <a:ext cx="2165615" cy="1513721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48914AF-B6FF-11BE-4113-E3DD4DFBAEBF}"/>
              </a:ext>
            </a:extLst>
          </p:cNvPr>
          <p:cNvSpPr/>
          <p:nvPr userDrawn="1"/>
        </p:nvSpPr>
        <p:spPr>
          <a:xfrm>
            <a:off x="3068617" y="1975549"/>
            <a:ext cx="1118757" cy="1025105"/>
          </a:xfrm>
          <a:prstGeom prst="roundRect">
            <a:avLst/>
          </a:prstGeom>
          <a:solidFill>
            <a:srgbClr val="171AAA"/>
          </a:solidFill>
          <a:ln>
            <a:solidFill>
              <a:srgbClr val="171A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78659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9834-9185-00EF-FE91-0EFB8896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E3213-D72C-5285-75D0-E14DD525F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30D19-A136-64B3-064B-F732A8DF8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F9710-9618-9D5F-47F8-77B26C717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50C9B-E09E-E313-AEA2-3BC86D94F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32DA22-0883-BEE4-BFF0-53F2A8D5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F8676A-6CA0-A609-2494-821C9ACC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DDCC8-6D0A-0298-93AA-99CEA676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46413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F5D0-3B5B-216F-B207-650822DE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29CD2-25C0-7E00-94B9-8CE48FA0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A2193-BDD6-9FDD-B06D-48B85327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42718-9F70-86B4-EA15-F2A0ABFB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42256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CBE0E-9D6F-71EE-923A-1D102581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20B43-339D-0B73-DD64-D09446D8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360CE-693C-D525-6B3D-56E4B7E6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20755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90BC-D87E-C2E0-0461-C1D09BEF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267FE-7045-311B-0927-E41515FBA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8D018-FBB5-B37F-5B80-B8844EDB6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E264E-31F3-98FF-C200-77D38922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5AF43-79AA-C895-84B1-AB186E64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8D78D-D67D-B09D-E582-0BE01BFB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77738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B5C39-AE24-6E7E-0D95-7E7E9DEE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FE0AF-96DC-24E3-1456-F8418842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7EB1F-1C23-B9C3-CC62-ECA968279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E2FA8-7FBA-2820-6C56-F9E144BB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FB51C-4FBB-86EF-915F-C4281AC0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28555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7672-68D1-060F-B8C2-FBD8CD8E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3D4F9-2272-C875-9565-52001F21B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C2F16-5A25-1E3E-CC85-FA72192C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AA831-237C-D277-94FA-021DB448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891EA-E78B-D85C-0569-6E14ADEF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04403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676EAE-B486-B0D3-E0F2-5955F404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08309-0620-EA89-73A1-58E20DEC0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3D420-2F51-8AED-E434-CA0B70D12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4955" y="6222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965C7-4F85-B248-B593-CDBA15C6667B}" type="slidenum">
              <a:rPr lang="en-GH" smtClean="0"/>
              <a:t>‹#›</a:t>
            </a:fld>
            <a:endParaRPr lang="en-GH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516BEB1-76B9-37D1-9687-3292A927B1C7}"/>
              </a:ext>
            </a:extLst>
          </p:cNvPr>
          <p:cNvSpPr/>
          <p:nvPr userDrawn="1"/>
        </p:nvSpPr>
        <p:spPr>
          <a:xfrm>
            <a:off x="10708640" y="1134"/>
            <a:ext cx="545012" cy="136114"/>
          </a:xfrm>
          <a:prstGeom prst="roundRect">
            <a:avLst/>
          </a:prstGeom>
          <a:solidFill>
            <a:srgbClr val="171AAA"/>
          </a:solidFill>
          <a:ln>
            <a:solidFill>
              <a:srgbClr val="171A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6D3A6B-714F-58F3-1E7E-F895BDEBD836}"/>
              </a:ext>
            </a:extLst>
          </p:cNvPr>
          <p:cNvSpPr/>
          <p:nvPr userDrawn="1"/>
        </p:nvSpPr>
        <p:spPr>
          <a:xfrm>
            <a:off x="11330576" y="1134"/>
            <a:ext cx="545012" cy="136114"/>
          </a:xfrm>
          <a:prstGeom prst="roundRect">
            <a:avLst/>
          </a:prstGeom>
          <a:solidFill>
            <a:srgbClr val="EB3BAB"/>
          </a:solidFill>
          <a:ln>
            <a:solidFill>
              <a:srgbClr val="EB3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pic>
        <p:nvPicPr>
          <p:cNvPr id="9" name="Picture 8" descr="A pink and white circle with a blue and white logo&#10;&#10;Description automatically generated">
            <a:extLst>
              <a:ext uri="{FF2B5EF4-FFF2-40B4-BE49-F238E27FC236}">
                <a16:creationId xmlns:a16="http://schemas.microsoft.com/office/drawing/2014/main" id="{5B54DC5B-293B-E471-830C-EC8997921F6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3845" y="6191569"/>
            <a:ext cx="646543" cy="64654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8FD90C8-AFEC-97AC-4DB6-ED2E3772D4D8}"/>
              </a:ext>
            </a:extLst>
          </p:cNvPr>
          <p:cNvSpPr/>
          <p:nvPr userDrawn="1"/>
        </p:nvSpPr>
        <p:spPr>
          <a:xfrm rot="10800000" flipV="1">
            <a:off x="5962388" y="6586282"/>
            <a:ext cx="6204559" cy="65039"/>
          </a:xfrm>
          <a:prstGeom prst="roundRect">
            <a:avLst/>
          </a:prstGeom>
          <a:solidFill>
            <a:srgbClr val="171AAA"/>
          </a:solidFill>
          <a:ln>
            <a:solidFill>
              <a:srgbClr val="171A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6F9044-F07E-0447-17E7-FFDF14F8D756}"/>
              </a:ext>
            </a:extLst>
          </p:cNvPr>
          <p:cNvSpPr txBox="1"/>
          <p:nvPr userDrawn="1"/>
        </p:nvSpPr>
        <p:spPr>
          <a:xfrm>
            <a:off x="1363023" y="6404840"/>
            <a:ext cx="473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b="1" dirty="0">
                <a:latin typeface="Garamond" panose="02020404030301010803" pitchFamily="18" charset="0"/>
                <a:cs typeface="APPLE CHANCERY" panose="03020702040506060504" pitchFamily="66" charset="-79"/>
              </a:rPr>
              <a:t>CSIR-Savanna Agricultural Research Institute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DB9A005-13B2-B20D-8913-364385924315}"/>
              </a:ext>
            </a:extLst>
          </p:cNvPr>
          <p:cNvSpPr/>
          <p:nvPr userDrawn="1"/>
        </p:nvSpPr>
        <p:spPr>
          <a:xfrm rot="10800000" flipV="1">
            <a:off x="34445" y="6598808"/>
            <a:ext cx="709399" cy="65039"/>
          </a:xfrm>
          <a:prstGeom prst="roundRect">
            <a:avLst/>
          </a:prstGeom>
          <a:solidFill>
            <a:srgbClr val="171AAA"/>
          </a:solidFill>
          <a:ln>
            <a:solidFill>
              <a:srgbClr val="171A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25F28F-8928-9188-C6ED-2D8C8819BA21}"/>
              </a:ext>
            </a:extLst>
          </p:cNvPr>
          <p:cNvSpPr/>
          <p:nvPr userDrawn="1"/>
        </p:nvSpPr>
        <p:spPr>
          <a:xfrm>
            <a:off x="9438640" y="1134"/>
            <a:ext cx="545012" cy="136114"/>
          </a:xfrm>
          <a:prstGeom prst="roundRect">
            <a:avLst/>
          </a:prstGeom>
          <a:solidFill>
            <a:srgbClr val="171AAA"/>
          </a:solidFill>
          <a:ln>
            <a:solidFill>
              <a:srgbClr val="171A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662A63-2AA0-12D3-45BF-7DC712C30E27}"/>
              </a:ext>
            </a:extLst>
          </p:cNvPr>
          <p:cNvSpPr/>
          <p:nvPr userDrawn="1"/>
        </p:nvSpPr>
        <p:spPr>
          <a:xfrm>
            <a:off x="10070736" y="1134"/>
            <a:ext cx="545012" cy="136114"/>
          </a:xfrm>
          <a:prstGeom prst="roundRect">
            <a:avLst/>
          </a:prstGeom>
          <a:solidFill>
            <a:srgbClr val="EB3BAB"/>
          </a:solidFill>
          <a:ln>
            <a:solidFill>
              <a:srgbClr val="EB3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8780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hyperlink" Target="https://sari.csir.org.g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27.sv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B46D-FF52-8688-8319-D84D0B12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98"/>
            <a:ext cx="10515600" cy="1325563"/>
          </a:xfrm>
        </p:spPr>
        <p:txBody>
          <a:bodyPr anchor="ctr">
            <a:normAutofit fontScale="90000"/>
          </a:bodyPr>
          <a:lstStyle/>
          <a:p>
            <a:pPr lvl="0" algn="ctr">
              <a:spcBef>
                <a:spcPts val="640"/>
              </a:spcBef>
            </a:pPr>
            <a:r>
              <a:rPr lang="en-US" sz="3200" b="1" dirty="0">
                <a:solidFill>
                  <a:srgbClr val="171AAA"/>
                </a:solidFill>
              </a:rPr>
              <a:t>Public–Private Partnerships in Scaling Innovation: </a:t>
            </a:r>
            <a:br>
              <a:rPr lang="en-US" sz="3200" b="1" dirty="0">
                <a:solidFill>
                  <a:srgbClr val="171AAA"/>
                </a:solidFill>
              </a:rPr>
            </a:br>
            <a:r>
              <a:rPr lang="en-US" sz="3200" b="1" dirty="0">
                <a:solidFill>
                  <a:srgbClr val="171AAA"/>
                </a:solidFill>
              </a:rPr>
              <a:t>Lessons from the Pod-Borer Resistant Cowpea in Ghana</a:t>
            </a:r>
            <a:br>
              <a:rPr lang="en-US" sz="3200" b="1" dirty="0">
                <a:solidFill>
                  <a:srgbClr val="171AAA"/>
                </a:solidFill>
              </a:rPr>
            </a:br>
            <a:endParaRPr lang="en-GH" sz="3200" b="1" dirty="0">
              <a:solidFill>
                <a:srgbClr val="171AA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04955" y="622227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1965C7-4F85-B248-B593-CDBA15C6667B}" type="slidenum">
              <a:rPr lang="en-GH" smtClean="0"/>
              <a:pPr>
                <a:spcAft>
                  <a:spcPts val="600"/>
                </a:spcAft>
              </a:pPr>
              <a:t>1</a:t>
            </a:fld>
            <a:endParaRPr lang="en-GH"/>
          </a:p>
        </p:txBody>
      </p:sp>
      <p:pic>
        <p:nvPicPr>
          <p:cNvPr id="7" name="Content Placeholder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871" r="3" b="13621"/>
          <a:stretch>
            <a:fillRect/>
          </a:stretch>
        </p:blipFill>
        <p:spPr>
          <a:xfrm>
            <a:off x="838200" y="2493818"/>
            <a:ext cx="7094220" cy="3526972"/>
          </a:xfrm>
          <a:prstGeom prst="rect">
            <a:avLst/>
          </a:prstGeom>
          <a:noFill/>
        </p:spPr>
      </p:pic>
      <p:pic>
        <p:nvPicPr>
          <p:cNvPr id="5" name="Content Placeholder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075" r="-1840" b="4890"/>
          <a:stretch>
            <a:fillRect/>
          </a:stretch>
        </p:blipFill>
        <p:spPr>
          <a:xfrm>
            <a:off x="8313420" y="2493816"/>
            <a:ext cx="3324397" cy="3526973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C4FAC4-FC59-B27A-17DE-94D91CF1D4AA}"/>
              </a:ext>
            </a:extLst>
          </p:cNvPr>
          <p:cNvSpPr txBox="1">
            <a:spLocks/>
          </p:cNvSpPr>
          <p:nvPr/>
        </p:nvSpPr>
        <p:spPr>
          <a:xfrm>
            <a:off x="838200" y="1082226"/>
            <a:ext cx="107996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40"/>
              </a:spcBef>
            </a:pPr>
            <a:r>
              <a:rPr lang="en-US" sz="1800" dirty="0"/>
              <a:t>Prince M. </a:t>
            </a:r>
            <a:r>
              <a:rPr lang="en-US" sz="1800" dirty="0" err="1"/>
              <a:t>Etwire</a:t>
            </a:r>
            <a:r>
              <a:rPr lang="en-US" sz="1800" dirty="0"/>
              <a:t>, Edward Martey, Desmond S. </a:t>
            </a:r>
            <a:r>
              <a:rPr lang="en-US" sz="1800" dirty="0" err="1"/>
              <a:t>Adogoba</a:t>
            </a:r>
            <a:r>
              <a:rPr lang="en-US" sz="1800" dirty="0"/>
              <a:t>, Philip </a:t>
            </a:r>
            <a:r>
              <a:rPr lang="en-US" sz="1800" dirty="0" err="1"/>
              <a:t>Agrengsore</a:t>
            </a:r>
            <a:r>
              <a:rPr lang="en-US" sz="1800" dirty="0"/>
              <a:t>, </a:t>
            </a:r>
            <a:r>
              <a:rPr lang="en-US" sz="1800" dirty="0" err="1"/>
              <a:t>Mukhtaru</a:t>
            </a:r>
            <a:r>
              <a:rPr lang="en-US" sz="1800" dirty="0"/>
              <a:t> Zakaria, James Y. Kwabena, Gloria </a:t>
            </a:r>
            <a:r>
              <a:rPr lang="en-US" sz="1800" dirty="0" err="1"/>
              <a:t>Adazebra</a:t>
            </a:r>
            <a:r>
              <a:rPr lang="en-US" sz="1800" dirty="0"/>
              <a:t>, Yahaya </a:t>
            </a:r>
            <a:r>
              <a:rPr lang="en-US" sz="1800" dirty="0" err="1"/>
              <a:t>Asieku</a:t>
            </a:r>
            <a:r>
              <a:rPr lang="en-US" sz="1800" dirty="0"/>
              <a:t>, Haruna K. Ali and Jerry A. </a:t>
            </a:r>
            <a:r>
              <a:rPr lang="en-US" sz="1800" dirty="0" err="1"/>
              <a:t>Nboyine</a:t>
            </a:r>
            <a:br>
              <a:rPr lang="en-US" sz="1800" dirty="0"/>
            </a:br>
            <a:endParaRPr lang="en-GH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5944F1-0F00-C8C0-712F-F87CAC757D4C}"/>
              </a:ext>
            </a:extLst>
          </p:cNvPr>
          <p:cNvSpPr txBox="1">
            <a:spLocks/>
          </p:cNvSpPr>
          <p:nvPr/>
        </p:nvSpPr>
        <p:spPr>
          <a:xfrm>
            <a:off x="838199" y="1838715"/>
            <a:ext cx="10799617" cy="951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640"/>
              </a:spcBef>
            </a:pPr>
            <a:r>
              <a:rPr lang="en-US" sz="2400" b="1" dirty="0"/>
              <a:t>The African Seed Trade Association 2026 Congress, Cape Town</a:t>
            </a:r>
            <a:br>
              <a:rPr lang="en-US" sz="2400" b="1" dirty="0"/>
            </a:br>
            <a:endParaRPr lang="en-GH" sz="2400" b="1" dirty="0"/>
          </a:p>
        </p:txBody>
      </p:sp>
    </p:spTree>
    <p:extLst>
      <p:ext uri="{BB962C8B-B14F-4D97-AF65-F5344CB8AC3E}">
        <p14:creationId xmlns:p14="http://schemas.microsoft.com/office/powerpoint/2010/main" val="3155559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293392-C699-B05B-F334-B6C5AD828A0C}"/>
              </a:ext>
            </a:extLst>
          </p:cNvPr>
          <p:cNvSpPr txBox="1">
            <a:spLocks/>
          </p:cNvSpPr>
          <p:nvPr/>
        </p:nvSpPr>
        <p:spPr>
          <a:xfrm>
            <a:off x="6739423" y="1821116"/>
            <a:ext cx="5059707" cy="2688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4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4400" b="1" dirty="0">
                <a:cs typeface="Times New Roman" panose="02020603050405020304" pitchFamily="18" charset="0"/>
              </a:rPr>
              <a:t>Thank you for your attention !!!</a:t>
            </a:r>
          </a:p>
          <a:p>
            <a:pPr marL="0" indent="0" algn="ctr">
              <a:buNone/>
            </a:pPr>
            <a:endParaRPr lang="en-GB" sz="44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4400" b="1" dirty="0">
                <a:cs typeface="Times New Roman" panose="02020603050405020304" pitchFamily="18" charset="0"/>
                <a:hlinkClick r:id="rId2"/>
              </a:rPr>
              <a:t>https://sari.csir.org.gh/</a:t>
            </a:r>
            <a:endParaRPr lang="en-GB" sz="44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H" sz="4400" b="1" dirty="0"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9DA061-B2A6-FF04-AC7A-781DC456C2D4}"/>
              </a:ext>
            </a:extLst>
          </p:cNvPr>
          <p:cNvGrpSpPr/>
          <p:nvPr/>
        </p:nvGrpSpPr>
        <p:grpSpPr>
          <a:xfrm>
            <a:off x="346359" y="509610"/>
            <a:ext cx="5878286" cy="5693778"/>
            <a:chOff x="224530" y="138487"/>
            <a:chExt cx="5671053" cy="6077257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C42400A-0CE1-6972-C85D-89772E464CF5}"/>
                </a:ext>
              </a:extLst>
            </p:cNvPr>
            <p:cNvSpPr/>
            <p:nvPr userDrawn="1"/>
          </p:nvSpPr>
          <p:spPr>
            <a:xfrm>
              <a:off x="1598108" y="5453487"/>
              <a:ext cx="2791528" cy="762257"/>
            </a:xfrm>
            <a:prstGeom prst="roundRect">
              <a:avLst/>
            </a:prstGeom>
            <a:solidFill>
              <a:srgbClr val="EB3BAB"/>
            </a:solidFill>
            <a:ln>
              <a:solidFill>
                <a:srgbClr val="EB3BA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H"/>
            </a:p>
          </p:txBody>
        </p:sp>
        <p:pic>
          <p:nvPicPr>
            <p:cNvPr id="18" name="Picture 17" descr="A bag of soybeans&#10;&#10;AI-generated content may be incorrect.">
              <a:extLst>
                <a:ext uri="{FF2B5EF4-FFF2-40B4-BE49-F238E27FC236}">
                  <a16:creationId xmlns:a16="http://schemas.microsoft.com/office/drawing/2014/main" id="{74786A83-E099-A6D2-2E90-4AFA726088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56079" y="3830320"/>
              <a:ext cx="1177265" cy="1565762"/>
            </a:xfrm>
            <a:prstGeom prst="rect">
              <a:avLst/>
            </a:prstGeom>
          </p:spPr>
        </p:pic>
        <p:pic>
          <p:nvPicPr>
            <p:cNvPr id="19" name="Picture 18" descr="A person pouring peanuts into a bucket&#10;&#10;AI-generated content may be incorrect.">
              <a:extLst>
                <a:ext uri="{FF2B5EF4-FFF2-40B4-BE49-F238E27FC236}">
                  <a16:creationId xmlns:a16="http://schemas.microsoft.com/office/drawing/2014/main" id="{838CEA87-2E22-1ABC-F350-5AEFD80D4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54278" y="4282278"/>
              <a:ext cx="1277957" cy="1716251"/>
            </a:xfrm>
            <a:prstGeom prst="rect">
              <a:avLst/>
            </a:prstGeom>
          </p:spPr>
        </p:pic>
        <p:pic>
          <p:nvPicPr>
            <p:cNvPr id="20" name="Picture 19" descr="A person holding a large bundle of plants&#10;&#10;AI-generated content may be incorrect.">
              <a:extLst>
                <a:ext uri="{FF2B5EF4-FFF2-40B4-BE49-F238E27FC236}">
                  <a16:creationId xmlns:a16="http://schemas.microsoft.com/office/drawing/2014/main" id="{605937D1-DF14-CD70-D6B9-F9DBDD8360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598108" y="1794306"/>
              <a:ext cx="1295308" cy="1737871"/>
            </a:xfrm>
            <a:prstGeom prst="rect">
              <a:avLst/>
            </a:prstGeom>
          </p:spPr>
        </p:pic>
        <p:pic>
          <p:nvPicPr>
            <p:cNvPr id="21" name="Picture 20" descr="A corn on the cob&#10;&#10;AI-generated content may be incorrect.">
              <a:extLst>
                <a:ext uri="{FF2B5EF4-FFF2-40B4-BE49-F238E27FC236}">
                  <a16:creationId xmlns:a16="http://schemas.microsoft.com/office/drawing/2014/main" id="{8BBD83BF-4432-403F-C535-4381702BE2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24530" y="138487"/>
              <a:ext cx="1277957" cy="2223645"/>
            </a:xfrm>
            <a:prstGeom prst="rect">
              <a:avLst/>
            </a:prstGeom>
          </p:spPr>
        </p:pic>
        <p:pic>
          <p:nvPicPr>
            <p:cNvPr id="22" name="Picture 21" descr="Close up of a plant with seeds&#10;&#10;AI-generated content may be incorrect.">
              <a:extLst>
                <a:ext uri="{FF2B5EF4-FFF2-40B4-BE49-F238E27FC236}">
                  <a16:creationId xmlns:a16="http://schemas.microsoft.com/office/drawing/2014/main" id="{5102B017-D71D-CF57-3868-34B54F5BA3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453659" y="1706187"/>
              <a:ext cx="1421047" cy="1737871"/>
            </a:xfrm>
            <a:prstGeom prst="rect">
              <a:avLst/>
            </a:prstGeom>
          </p:spPr>
        </p:pic>
        <p:pic>
          <p:nvPicPr>
            <p:cNvPr id="23" name="Picture 22" descr="A close up of a corn&#10;&#10;AI-generated content may be incorrect.">
              <a:extLst>
                <a:ext uri="{FF2B5EF4-FFF2-40B4-BE49-F238E27FC236}">
                  <a16:creationId xmlns:a16="http://schemas.microsoft.com/office/drawing/2014/main" id="{174BB87B-9482-BC04-9386-CB6CC0460A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69401" y="2439161"/>
              <a:ext cx="1188216" cy="1766088"/>
            </a:xfrm>
            <a:prstGeom prst="rect">
              <a:avLst/>
            </a:prstGeom>
          </p:spPr>
        </p:pic>
        <p:pic>
          <p:nvPicPr>
            <p:cNvPr id="24" name="Picture 23" descr="A field of green plants&#10;&#10;AI-generated content may be incorrect.">
              <a:extLst>
                <a:ext uri="{FF2B5EF4-FFF2-40B4-BE49-F238E27FC236}">
                  <a16:creationId xmlns:a16="http://schemas.microsoft.com/office/drawing/2014/main" id="{D9DE388F-ED19-6A0F-DE12-59DB894323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973759" y="3202052"/>
              <a:ext cx="1419828" cy="2194029"/>
            </a:xfrm>
            <a:prstGeom prst="rect">
              <a:avLst/>
            </a:prstGeom>
          </p:spPr>
        </p:pic>
        <p:pic>
          <p:nvPicPr>
            <p:cNvPr id="25" name="Picture 24" descr="A hand touching a plant&#10;&#10;AI-generated content may be incorrect.">
              <a:extLst>
                <a:ext uri="{FF2B5EF4-FFF2-40B4-BE49-F238E27FC236}">
                  <a16:creationId xmlns:a16="http://schemas.microsoft.com/office/drawing/2014/main" id="{984F4577-9019-5FA9-1BE7-5E2274F7B1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473930" y="3484909"/>
              <a:ext cx="1378723" cy="2673430"/>
            </a:xfrm>
            <a:prstGeom prst="rect">
              <a:avLst/>
            </a:prstGeom>
          </p:spPr>
        </p:pic>
        <p:pic>
          <p:nvPicPr>
            <p:cNvPr id="26" name="Picture 25" descr="A person holding containers of plants&#10;&#10;AI-generated content may be incorrect.">
              <a:extLst>
                <a:ext uri="{FF2B5EF4-FFF2-40B4-BE49-F238E27FC236}">
                  <a16:creationId xmlns:a16="http://schemas.microsoft.com/office/drawing/2014/main" id="{185270A6-10B3-FB23-B653-871941068F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619717" y="154552"/>
              <a:ext cx="1993021" cy="1513721"/>
            </a:xfrm>
            <a:prstGeom prst="rect">
              <a:avLst/>
            </a:prstGeom>
          </p:spPr>
        </p:pic>
        <p:pic>
          <p:nvPicPr>
            <p:cNvPr id="27" name="Picture 26" descr="A person working in a lab&#10;&#10;AI-generated content may be incorrect.">
              <a:extLst>
                <a:ext uri="{FF2B5EF4-FFF2-40B4-BE49-F238E27FC236}">
                  <a16:creationId xmlns:a16="http://schemas.microsoft.com/office/drawing/2014/main" id="{FA1E8209-7024-6201-76F1-8332E3BB5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3729968" y="138487"/>
              <a:ext cx="2165615" cy="1513721"/>
            </a:xfrm>
            <a:prstGeom prst="rect">
              <a:avLst/>
            </a:prstGeom>
          </p:spPr>
        </p:pic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EF7CEA9-EF79-EDA7-2496-8FA567D183BA}"/>
                </a:ext>
              </a:extLst>
            </p:cNvPr>
            <p:cNvSpPr/>
            <p:nvPr userDrawn="1"/>
          </p:nvSpPr>
          <p:spPr>
            <a:xfrm>
              <a:off x="3032851" y="1778779"/>
              <a:ext cx="1277957" cy="1309036"/>
            </a:xfrm>
            <a:prstGeom prst="roundRect">
              <a:avLst/>
            </a:prstGeom>
            <a:solidFill>
              <a:srgbClr val="171AAA"/>
            </a:solidFill>
            <a:ln>
              <a:solidFill>
                <a:srgbClr val="171AA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H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10</a:t>
            </a:fld>
            <a:endParaRPr lang="en-G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AEE58F-0230-F867-E6FA-EA2851BD33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87052" y="5355904"/>
            <a:ext cx="2130128" cy="58755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46B9844-F682-9152-AA98-13FF518FA4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56643" y="5157583"/>
            <a:ext cx="1749694" cy="9842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B8AD50-64B6-CF18-7D31-F3395D2A2EEE}"/>
              </a:ext>
            </a:extLst>
          </p:cNvPr>
          <p:cNvSpPr txBox="1"/>
          <p:nvPr/>
        </p:nvSpPr>
        <p:spPr>
          <a:xfrm>
            <a:off x="6703973" y="5515435"/>
            <a:ext cx="142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Funded through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2C13C-33E5-E2D6-5C85-4E83F129D04D}"/>
              </a:ext>
            </a:extLst>
          </p:cNvPr>
          <p:cNvSpPr txBox="1"/>
          <p:nvPr/>
        </p:nvSpPr>
        <p:spPr>
          <a:xfrm>
            <a:off x="9340321" y="5515434"/>
            <a:ext cx="399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</a:rPr>
              <a:t>by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C4A8F0B-A58D-3241-BE3C-6A7EE4642F23}"/>
              </a:ext>
            </a:extLst>
          </p:cNvPr>
          <p:cNvSpPr txBox="1">
            <a:spLocks/>
          </p:cNvSpPr>
          <p:nvPr/>
        </p:nvSpPr>
        <p:spPr>
          <a:xfrm>
            <a:off x="6643411" y="4933844"/>
            <a:ext cx="5059707" cy="363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cs typeface="Times New Roman" panose="02020603050405020304" pitchFamily="18" charset="0"/>
              </a:rPr>
              <a:t>Survey Funding Acknowledgement</a:t>
            </a:r>
          </a:p>
          <a:p>
            <a:pPr marL="0" indent="0" algn="ctr">
              <a:buNone/>
            </a:pPr>
            <a:endParaRPr lang="en-GH" sz="1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4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4080" y="3200400"/>
            <a:ext cx="7772400" cy="45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255520" y="3063240"/>
            <a:ext cx="109728" cy="109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937941" y="2651760"/>
            <a:ext cx="6783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2711" y="3383281"/>
            <a:ext cx="8229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/>
              <a:t>CFT application submitted to NBA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3063240"/>
            <a:ext cx="109728" cy="109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821857" y="2061823"/>
            <a:ext cx="7526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/>
              <a:t>2013–2019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382" y="3383281"/>
            <a:ext cx="914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dirty="0"/>
              <a:t>ry1</a:t>
            </a:r>
            <a:r>
              <a:rPr lang="en-US" dirty="0"/>
              <a:t>A</a:t>
            </a:r>
            <a:r>
              <a:rPr dirty="0"/>
              <a:t>b trials conducted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92880" y="3063240"/>
            <a:ext cx="109728" cy="109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748551" y="2039889"/>
            <a:ext cx="7012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/>
              <a:t>2016–2021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9780" y="3383281"/>
            <a:ext cx="9232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dirty="0"/>
              <a:t>ry2</a:t>
            </a:r>
            <a:r>
              <a:rPr lang="en-US" dirty="0"/>
              <a:t>A</a:t>
            </a:r>
            <a:r>
              <a:rPr dirty="0"/>
              <a:t>b trials conducted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61559" y="3063240"/>
            <a:ext cx="109728" cy="109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593137" y="2651760"/>
            <a:ext cx="6783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2020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1340" y="3383280"/>
            <a:ext cx="9143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/>
              <a:t>Env. release application to IBC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30240" y="3063240"/>
            <a:ext cx="109728" cy="109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5461823" y="2651760"/>
            <a:ext cx="6783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2021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3383280"/>
            <a:ext cx="9542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/>
              <a:t>Env. release application to NBA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98920" y="3063240"/>
            <a:ext cx="109728" cy="109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320670" y="2651760"/>
            <a:ext cx="6783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2022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78880" y="3383280"/>
            <a:ext cx="10542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/>
              <a:t>Env</a:t>
            </a:r>
            <a:r>
              <a:rPr lang="en-US" dirty="0"/>
              <a:t>.</a:t>
            </a:r>
            <a:r>
              <a:rPr dirty="0"/>
              <a:t> release approved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67599" y="3063240"/>
            <a:ext cx="109728" cy="109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165946" y="2101152"/>
            <a:ext cx="7288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/>
              <a:t>2022–2023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47559" y="3383280"/>
            <a:ext cx="9084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/>
              <a:t>National performance trials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36279" y="3063240"/>
            <a:ext cx="109728" cy="109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8058030" y="2651760"/>
            <a:ext cx="6783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2023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16240" y="3383280"/>
            <a:ext cx="9542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/>
              <a:t>Application for variety release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204960" y="3063240"/>
            <a:ext cx="109728" cy="109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8926710" y="2651760"/>
            <a:ext cx="6783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/>
              <a:t>2024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84920" y="3383280"/>
            <a:ext cx="1051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/>
              <a:t>Variety officially released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AA700-19D1-E197-1B0D-54CE2B3D689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00FF"/>
                </a:solidFill>
              </a:rPr>
              <a:t>Introduction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E7A931-47E4-B059-5D18-02E2C6069293}"/>
              </a:ext>
            </a:extLst>
          </p:cNvPr>
          <p:cNvCxnSpPr/>
          <p:nvPr/>
        </p:nvCxnSpPr>
        <p:spPr>
          <a:xfrm>
            <a:off x="503317" y="1552242"/>
            <a:ext cx="900684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164853BF-A051-8C1C-533F-201D85D3CC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" y="1618449"/>
            <a:ext cx="1835464" cy="16930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1937B3-F14E-0A63-95C9-1582D2A758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" y="3844945"/>
            <a:ext cx="1759353" cy="168209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3269444-60FE-0D85-93F1-4D817D90E5F5}"/>
              </a:ext>
            </a:extLst>
          </p:cNvPr>
          <p:cNvSpPr txBox="1"/>
          <p:nvPr/>
        </p:nvSpPr>
        <p:spPr>
          <a:xfrm>
            <a:off x="1917498" y="1604377"/>
            <a:ext cx="794146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000" b="1" dirty="0"/>
              <a:t>Development and </a:t>
            </a:r>
            <a:r>
              <a:rPr lang="en-US" sz="2000" b="1" dirty="0"/>
              <a:t>r</a:t>
            </a:r>
            <a:r>
              <a:rPr sz="2000" b="1" dirty="0"/>
              <a:t>elease of Pod‑Borer Resistant Cowpea in Ghana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E2E311B-FB15-D733-5D8A-FA2FB0D96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785329"/>
              </p:ext>
            </p:extLst>
          </p:nvPr>
        </p:nvGraphicFramePr>
        <p:xfrm>
          <a:off x="7165946" y="4889158"/>
          <a:ext cx="4908069" cy="1562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29106">
                  <a:extLst>
                    <a:ext uri="{9D8B030D-6E8A-4147-A177-3AD203B41FA5}">
                      <a16:colId xmlns:a16="http://schemas.microsoft.com/office/drawing/2014/main" val="1709952048"/>
                    </a:ext>
                  </a:extLst>
                </a:gridCol>
                <a:gridCol w="978963">
                  <a:extLst>
                    <a:ext uri="{9D8B030D-6E8A-4147-A177-3AD203B41FA5}">
                      <a16:colId xmlns:a16="http://schemas.microsoft.com/office/drawing/2014/main" val="1247648173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 dirty="0" err="1">
                          <a:effectLst/>
                        </a:rPr>
                        <a:t>PBR</a:t>
                      </a:r>
                      <a:r>
                        <a:rPr lang="en-US" sz="2000" b="1" u="none" strike="noStrike" dirty="0">
                          <a:effectLst/>
                        </a:rPr>
                        <a:t> seed (eight companies)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6310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Early generation seed (Mt)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958493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Certified seed (Mt)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480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53229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Area that can be planted (Ha)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19200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22282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Ghana's cropped area in 2024 (Ha)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201000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2489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Methodology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3317" y="1552242"/>
            <a:ext cx="900684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3</a:t>
            </a:fld>
            <a:endParaRPr lang="en-GH"/>
          </a:p>
        </p:txBody>
      </p:sp>
      <p:pic>
        <p:nvPicPr>
          <p:cNvPr id="9" name="Content Placeholder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19" y="1649723"/>
            <a:ext cx="5881036" cy="407910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Content Placeholder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8" y="1657002"/>
            <a:ext cx="4960886" cy="45652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85570" y="1699566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N=490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82833" y="1676357"/>
            <a:ext cx="102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N=615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DC228-6889-D26C-4FE7-9CFF0FB1C0BA}"/>
              </a:ext>
            </a:extLst>
          </p:cNvPr>
          <p:cNvSpPr txBox="1"/>
          <p:nvPr/>
        </p:nvSpPr>
        <p:spPr>
          <a:xfrm>
            <a:off x="5567120" y="5889523"/>
            <a:ext cx="5881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 seed companies and 87 seed producers</a:t>
            </a:r>
          </a:p>
        </p:txBody>
      </p:sp>
    </p:spTree>
    <p:extLst>
      <p:ext uri="{BB962C8B-B14F-4D97-AF65-F5344CB8AC3E}">
        <p14:creationId xmlns:p14="http://schemas.microsoft.com/office/powerpoint/2010/main" val="105600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Findings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43" y="1386195"/>
            <a:ext cx="5157787" cy="823912"/>
          </a:xfrm>
        </p:spPr>
        <p:txBody>
          <a:bodyPr>
            <a:noAutofit/>
          </a:bodyPr>
          <a:lstStyle/>
          <a:p>
            <a:r>
              <a:rPr lang="en-GB" sz="3200" dirty="0"/>
              <a:t>Number of times seed fields were sprayed against insects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9476" y="1386195"/>
            <a:ext cx="5695335" cy="823912"/>
          </a:xfrm>
        </p:spPr>
        <p:txBody>
          <a:bodyPr>
            <a:noAutofit/>
          </a:bodyPr>
          <a:lstStyle/>
          <a:p>
            <a:r>
              <a:rPr lang="en-GB" sz="3200" dirty="0"/>
              <a:t>Number of times grain fields were sprayed against insects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4</a:t>
            </a:fld>
            <a:endParaRPr lang="en-GH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29904310"/>
              </p:ext>
            </p:extLst>
          </p:nvPr>
        </p:nvGraphicFramePr>
        <p:xfrm>
          <a:off x="5159476" y="2210107"/>
          <a:ext cx="5275955" cy="397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ED875-6788-D974-8C3C-3FBAD0911A2D}"/>
              </a:ext>
            </a:extLst>
          </p:cNvPr>
          <p:cNvSpPr txBox="1">
            <a:spLocks/>
          </p:cNvSpPr>
          <p:nvPr/>
        </p:nvSpPr>
        <p:spPr>
          <a:xfrm>
            <a:off x="8563897" y="2160086"/>
            <a:ext cx="3283974" cy="2225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Average cost ≈ GHs450/Ha/spray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High </a:t>
            </a:r>
            <a:r>
              <a:rPr lang="en-US" sz="2200" dirty="0" err="1"/>
              <a:t>labour</a:t>
            </a:r>
            <a:r>
              <a:rPr lang="en-US" sz="2200" dirty="0"/>
              <a:t> and health burden due to inappropriate PPEs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Strong economic case for resistant varieties</a:t>
            </a:r>
          </a:p>
          <a:p>
            <a:endParaRPr lang="en-GB" sz="22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5F2393C-DB9C-AE94-2038-949FFB5E7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531427"/>
              </p:ext>
            </p:extLst>
          </p:nvPr>
        </p:nvGraphicFramePr>
        <p:xfrm>
          <a:off x="165436" y="2275835"/>
          <a:ext cx="4994040" cy="3946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99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Findings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46011"/>
            <a:ext cx="5180012" cy="823912"/>
          </a:xfrm>
        </p:spPr>
        <p:txBody>
          <a:bodyPr>
            <a:noAutofit/>
          </a:bodyPr>
          <a:lstStyle/>
          <a:p>
            <a:r>
              <a:rPr lang="en-GB" sz="3200" dirty="0"/>
              <a:t>Farmer awareness of </a:t>
            </a:r>
            <a:r>
              <a:rPr lang="en-GB" sz="3200" dirty="0" err="1"/>
              <a:t>PBR</a:t>
            </a:r>
            <a:endParaRPr lang="en-GB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5</a:t>
            </a:fld>
            <a:endParaRPr lang="en-GH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82941855"/>
              </p:ext>
            </p:extLst>
          </p:nvPr>
        </p:nvGraphicFramePr>
        <p:xfrm>
          <a:off x="6172199" y="2094271"/>
          <a:ext cx="5656008" cy="382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3793" y="1356368"/>
            <a:ext cx="5568809" cy="823912"/>
          </a:xfrm>
        </p:spPr>
        <p:txBody>
          <a:bodyPr>
            <a:noAutofit/>
          </a:bodyPr>
          <a:lstStyle/>
          <a:p>
            <a:r>
              <a:rPr lang="en-GB" sz="3200" dirty="0"/>
              <a:t>Seed grower awareness of </a:t>
            </a:r>
            <a:r>
              <a:rPr lang="en-GB" sz="3200" dirty="0" err="1"/>
              <a:t>PBR</a:t>
            </a:r>
            <a:endParaRPr lang="en-GB" sz="32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7DBAC47-B687-B73A-FBE5-33B8F097A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909232"/>
              </p:ext>
            </p:extLst>
          </p:nvPr>
        </p:nvGraphicFramePr>
        <p:xfrm>
          <a:off x="363792" y="2094271"/>
          <a:ext cx="5568809" cy="382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939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110" y="324590"/>
            <a:ext cx="5498869" cy="823912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</a:rPr>
              <a:t>Adoption intentions after demonstration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06" y="1393794"/>
            <a:ext cx="5482670" cy="4795869"/>
          </a:xfrm>
        </p:spPr>
        <p:txBody>
          <a:bodyPr/>
          <a:lstStyle/>
          <a:p>
            <a:r>
              <a:rPr lang="en-US" sz="3000" dirty="0"/>
              <a:t>99.8% willing to plant next season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99% willing to recommend to neighbors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High diffusion potential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24590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</a:rPr>
              <a:t>Farmers’ WTP for PBR</a:t>
            </a:r>
            <a:endParaRPr lang="en-GB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6</a:t>
            </a:fld>
            <a:endParaRPr lang="en-GH"/>
          </a:p>
        </p:txBody>
      </p:sp>
      <p:pic>
        <p:nvPicPr>
          <p:cNvPr id="9" name="Content Placeholder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4" y="3200689"/>
            <a:ext cx="4456631" cy="31221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533" y="1393794"/>
            <a:ext cx="5909262" cy="492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0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cneli\Desktop\CORAF_Technological_Potential_Ghana.jpg">
            <a:extLst>
              <a:ext uri="{FF2B5EF4-FFF2-40B4-BE49-F238E27FC236}">
                <a16:creationId xmlns:a16="http://schemas.microsoft.com/office/drawing/2014/main" id="{1CC739AF-5B1D-54B0-CD97-B072D35FC33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373" b="59873"/>
          <a:stretch>
            <a:fillRect/>
          </a:stretch>
        </p:blipFill>
        <p:spPr bwMode="auto">
          <a:xfrm>
            <a:off x="8333774" y="3501300"/>
            <a:ext cx="3617419" cy="247445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cneli\Desktop\CORAF_Technological_Potential_Ghana.jpg">
            <a:extLst>
              <a:ext uri="{FF2B5EF4-FFF2-40B4-BE49-F238E27FC236}">
                <a16:creationId xmlns:a16="http://schemas.microsoft.com/office/drawing/2014/main" id="{45698619-E042-EAC1-AAE8-C85DC714416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3" r="5945" b="60500"/>
          <a:stretch>
            <a:fillRect/>
          </a:stretch>
        </p:blipFill>
        <p:spPr bwMode="auto">
          <a:xfrm>
            <a:off x="7817253" y="1346672"/>
            <a:ext cx="3336397" cy="248792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A390E-4BC8-E5A2-8754-34E396CDB9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/>
          <a:stretch>
            <a:fillRect/>
          </a:stretch>
        </p:blipFill>
        <p:spPr bwMode="auto">
          <a:xfrm>
            <a:off x="4636317" y="3501300"/>
            <a:ext cx="3497307" cy="247445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96" y="276345"/>
            <a:ext cx="11034204" cy="1325563"/>
          </a:xfrm>
        </p:spPr>
        <p:txBody>
          <a:bodyPr/>
          <a:lstStyle/>
          <a:p>
            <a:r>
              <a:rPr lang="en-GB" b="1" dirty="0">
                <a:solidFill>
                  <a:srgbClr val="0000FF"/>
                </a:solidFill>
              </a:rPr>
              <a:t>Success factors in scaling: creating awareness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7</a:t>
            </a:fld>
            <a:endParaRPr lang="en-GH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1" b="9412"/>
          <a:stretch>
            <a:fillRect/>
          </a:stretch>
        </p:blipFill>
        <p:spPr>
          <a:xfrm>
            <a:off x="4280706" y="1369740"/>
            <a:ext cx="3336397" cy="24648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l="5480"/>
          <a:stretch>
            <a:fillRect/>
          </a:stretch>
        </p:blipFill>
        <p:spPr>
          <a:xfrm>
            <a:off x="419893" y="1383207"/>
            <a:ext cx="3604695" cy="24648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C:\Users\cneli\Downloads\IMG_533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t="31968" r="15722" b="13594"/>
          <a:stretch>
            <a:fillRect/>
          </a:stretch>
        </p:blipFill>
        <p:spPr bwMode="auto">
          <a:xfrm>
            <a:off x="730385" y="3501300"/>
            <a:ext cx="3649814" cy="246485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765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110" y="324590"/>
            <a:ext cx="5498869" cy="82391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00FF"/>
                </a:solidFill>
              </a:rPr>
              <a:t>Key challenges identified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393794"/>
            <a:ext cx="5157787" cy="4795869"/>
          </a:xfrm>
        </p:spPr>
        <p:txBody>
          <a:bodyPr/>
          <a:lstStyle/>
          <a:p>
            <a:r>
              <a:rPr lang="en-US" sz="3000" dirty="0"/>
              <a:t>Dominance of informal seed systems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High intention to recycle seed </a:t>
            </a:r>
            <a:r>
              <a:rPr lang="en-US" sz="2800" dirty="0">
                <a:solidFill>
                  <a:srgbClr val="FF0000"/>
                </a:solidFill>
              </a:rPr>
              <a:t>(88%)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Gender disparities in purchasing power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Low awareness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24590"/>
            <a:ext cx="5183188" cy="82391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Strategic recommendations for seed companies</a:t>
            </a:r>
            <a:endParaRPr lang="en-GB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8</a:t>
            </a:fld>
            <a:endParaRPr lang="en-GH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90368" y="1426408"/>
            <a:ext cx="5157787" cy="4795869"/>
          </a:xfrm>
        </p:spPr>
        <p:txBody>
          <a:bodyPr/>
          <a:lstStyle/>
          <a:p>
            <a:r>
              <a:rPr lang="en-US" sz="3000" dirty="0"/>
              <a:t>Engage early in PPP research pipelines </a:t>
            </a:r>
            <a:r>
              <a:rPr lang="en-US" sz="3000" dirty="0">
                <a:solidFill>
                  <a:srgbClr val="00B050"/>
                </a:solidFill>
              </a:rPr>
              <a:t>(storage weevil)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Invest in demonstrations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Strengthen agro-dealer networks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Develop gender-responsive marketing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Offer small seed packs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68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Conclusion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5213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03317" y="1562402"/>
            <a:ext cx="900684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65C7-4F85-B248-B593-CDBA15C6667B}" type="slidenum">
              <a:rPr lang="en-GH" smtClean="0"/>
              <a:t>9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25060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IR-SARI 2025_1" id="{9B0E2E46-CA4B-D446-9DDC-410AE0E01697}" vid="{690F7D90-495A-E347-A20C-B544D7D297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D4FDCD765274E8C613F0834747463" ma:contentTypeVersion="16" ma:contentTypeDescription="Create a new document." ma:contentTypeScope="" ma:versionID="2eed611a67aee0bcf1c9ed1af8f53127">
  <xsd:schema xmlns:xsd="http://www.w3.org/2001/XMLSchema" xmlns:xs="http://www.w3.org/2001/XMLSchema" xmlns:p="http://schemas.microsoft.com/office/2006/metadata/properties" xmlns:ns2="aa7f597e-1e59-4ac5-8dd6-a01c78858777" xmlns:ns3="3ffef44f-9011-4d56-bba8-ea8261c2bb06" targetNamespace="http://schemas.microsoft.com/office/2006/metadata/properties" ma:root="true" ma:fieldsID="1a4122ab00b77ad180bb15615383e9b6" ns2:_="" ns3:_="">
    <xsd:import namespace="aa7f597e-1e59-4ac5-8dd6-a01c78858777"/>
    <xsd:import namespace="3ffef44f-9011-4d56-bba8-ea8261c2bb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597e-1e59-4ac5-8dd6-a01c788587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4a9df30-e24c-4580-ab79-bf1a193a60bf}" ma:internalName="TaxCatchAll" ma:showField="CatchAllData" ma:web="aa7f597e-1e59-4ac5-8dd6-a01c788587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ef44f-9011-4d56-bba8-ea8261c2b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66bb07c-de0c-4032-82b8-df315638f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7f597e-1e59-4ac5-8dd6-a01c78858777" xsi:nil="true"/>
    <lcf76f155ced4ddcb4097134ff3c332f xmlns="3ffef44f-9011-4d56-bba8-ea8261c2bb0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2a31420c-4554-4095-b2d6-f26abe528bde" ContentTypeId="0x0101" PreviousValue="false" LastSyncTimeStamp="2024-10-01T19:22:23.42Z"/>
</file>

<file path=customXml/itemProps1.xml><?xml version="1.0" encoding="utf-8"?>
<ds:datastoreItem xmlns:ds="http://schemas.openxmlformats.org/officeDocument/2006/customXml" ds:itemID="{825E2F38-17AD-41F5-8FE7-ACBFF8E521CE}"/>
</file>

<file path=customXml/itemProps2.xml><?xml version="1.0" encoding="utf-8"?>
<ds:datastoreItem xmlns:ds="http://schemas.openxmlformats.org/officeDocument/2006/customXml" ds:itemID="{40D4DECC-BD3F-4DB4-8D51-7054768141AF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63381de2-38cd-46ad-8d3d-c361fd6eae70"/>
    <ds:schemaRef ds:uri="cbc431cb-2ff8-4e91-bc4a-e92e80e35954"/>
  </ds:schemaRefs>
</ds:datastoreItem>
</file>

<file path=customXml/itemProps3.xml><?xml version="1.0" encoding="utf-8"?>
<ds:datastoreItem xmlns:ds="http://schemas.openxmlformats.org/officeDocument/2006/customXml" ds:itemID="{3FE17E32-DAF5-4C49-A84B-34F76E6CA77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6ED4D6A-1AFF-4E14-A5CF-A36579ABED8A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CSIR-SARI 2025</Template>
  <TotalTime>1770</TotalTime>
  <Words>378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Courier New</vt:lpstr>
      <vt:lpstr>Garamond</vt:lpstr>
      <vt:lpstr>Times New Roman</vt:lpstr>
      <vt:lpstr>Office Theme</vt:lpstr>
      <vt:lpstr>Public–Private Partnerships in Scaling Innovation:  Lessons from the Pod-Borer Resistant Cowpea in Ghana </vt:lpstr>
      <vt:lpstr>PowerPoint Presentation</vt:lpstr>
      <vt:lpstr>Methodology</vt:lpstr>
      <vt:lpstr>Findings</vt:lpstr>
      <vt:lpstr>Findings</vt:lpstr>
      <vt:lpstr>PowerPoint Presentation</vt:lpstr>
      <vt:lpstr>Success factors in scaling: creating awareness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Simon Ilisevich</cp:lastModifiedBy>
  <cp:revision>76</cp:revision>
  <dcterms:created xsi:type="dcterms:W3CDTF">2025-03-21T10:47:47Z</dcterms:created>
  <dcterms:modified xsi:type="dcterms:W3CDTF">2026-03-17T17:14:08Z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0x0101005CAD4FDCD765274E8C613F0834747463</vt:lpwstr>
  </property>
  <property fmtid="{D5CDD505-2E9C-101B-9397-08002B2CF9AE}" pid="3" name="MediaServiceImageTags">
    <vt:lpwstr/>
  </property>
</Properties>
</file>