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743" r:id="rId2"/>
    <p:sldId id="7788" r:id="rId3"/>
    <p:sldId id="3560" r:id="rId4"/>
    <p:sldId id="7785" r:id="rId5"/>
    <p:sldId id="7787" r:id="rId6"/>
    <p:sldId id="7778" r:id="rId7"/>
    <p:sldId id="7779" r:id="rId8"/>
    <p:sldId id="3564" r:id="rId9"/>
    <p:sldId id="3566" r:id="rId10"/>
    <p:sldId id="7786" r:id="rId11"/>
    <p:sldId id="3568" r:id="rId12"/>
    <p:sldId id="256" r:id="rId13"/>
    <p:sldId id="257" r:id="rId14"/>
    <p:sldId id="258" r:id="rId15"/>
    <p:sldId id="3571" r:id="rId16"/>
    <p:sldId id="7789" r:id="rId17"/>
    <p:sldId id="34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1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1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83BE-D62F-4751-8075-039DBBBDAFE2}" type="datetime1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29BD-0664-4558-AD78-E7A0F14853DF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green and white border with a green border&#10;&#10;Description automatically generated">
            <a:extLst>
              <a:ext uri="{FF2B5EF4-FFF2-40B4-BE49-F238E27FC236}">
                <a16:creationId xmlns:a16="http://schemas.microsoft.com/office/drawing/2014/main" id="{1CE4E7A6-D0AA-6000-7F06-C0D03D2723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5"/>
            <a:ext cx="12192000" cy="68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4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CC1F-DF6D-427D-85A8-6A9B06A1BD89}" type="datetime1">
              <a:rPr lang="en-ZA" smtClean="0"/>
              <a:t>2026/03/23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151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8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94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1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30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54370-A1DC-5DA6-4944-FC4684DC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CECB13-D502-4025-8A86-79FF0AF15AD5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B4669-7833-DDE2-1007-A79F1625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771BF-3FAB-7CED-7C3F-38A509F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B29BD-0664-4558-AD78-E7A0F148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9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70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97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white rectangle with text&#10;&#10;Description automatically generated">
            <a:extLst>
              <a:ext uri="{FF2B5EF4-FFF2-40B4-BE49-F238E27FC236}">
                <a16:creationId xmlns:a16="http://schemas.microsoft.com/office/drawing/2014/main" id="{2E5D1B38-2F59-C1BB-6BB5-BACB85DB9F8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09" y="-18274"/>
            <a:ext cx="12232660" cy="687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9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94ED-8C86-53E0-9187-FC24F9682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560" y="2235200"/>
            <a:ext cx="9834880" cy="3169919"/>
          </a:xfrm>
        </p:spPr>
        <p:txBody>
          <a:bodyPr>
            <a:normAutofit/>
          </a:bodyPr>
          <a:lstStyle/>
          <a:p>
            <a:pPr algn="l"/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029D29-F228-1479-3768-D5F16ABB997C}"/>
              </a:ext>
            </a:extLst>
          </p:cNvPr>
          <p:cNvSpPr txBox="1">
            <a:spLocks/>
          </p:cNvSpPr>
          <p:nvPr/>
        </p:nvSpPr>
        <p:spPr>
          <a:xfrm>
            <a:off x="6719776" y="4834637"/>
            <a:ext cx="3366977" cy="8958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FCDA0-D0AE-B7C5-AE6B-74F8150014D4}"/>
              </a:ext>
            </a:extLst>
          </p:cNvPr>
          <p:cNvSpPr txBox="1"/>
          <p:nvPr/>
        </p:nvSpPr>
        <p:spPr>
          <a:xfrm>
            <a:off x="924560" y="676703"/>
            <a:ext cx="1091183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Country-level perspective on ensuring efficient seed movement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March 2026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ZA" sz="24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ZA" sz="24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2000" dirty="0"/>
              <a:t>JH Venter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2000" dirty="0"/>
              <a:t>Directorate Plant Health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2000" dirty="0"/>
              <a:t>Department of Agriculture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2000" dirty="0"/>
              <a:t>South Africa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ZA" sz="24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ZA" sz="24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ZA" sz="24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ZA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F3509-09F1-FB28-A5E8-103A689514AE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73737" y="2459350"/>
            <a:ext cx="11814048" cy="30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1E8A-07AB-E680-1FA0-18380D60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7D4A9-F096-A841-EF14-209C379CA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CF7D0F-91A4-7BD1-2289-C3EF97136E7A}"/>
              </a:ext>
            </a:extLst>
          </p:cNvPr>
          <p:cNvSpPr txBox="1">
            <a:spLocks/>
          </p:cNvSpPr>
          <p:nvPr/>
        </p:nvSpPr>
        <p:spPr>
          <a:xfrm>
            <a:off x="174577" y="668524"/>
            <a:ext cx="5765382" cy="4173914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solidFill>
                  <a:srgbClr val="92D050"/>
                </a:solidFill>
              </a:rPr>
              <a:t>Seed is life- the beginning </a:t>
            </a:r>
          </a:p>
          <a:p>
            <a:r>
              <a:rPr lang="en-US" sz="3000" dirty="0"/>
              <a:t>Moving seed have challenges</a:t>
            </a:r>
          </a:p>
          <a:p>
            <a:r>
              <a:rPr lang="en-US" sz="3000" dirty="0"/>
              <a:t>Multiple countries involved </a:t>
            </a:r>
          </a:p>
          <a:p>
            <a:r>
              <a:rPr lang="en-US" sz="3000" dirty="0"/>
              <a:t>Flow of material worldwide</a:t>
            </a:r>
          </a:p>
          <a:p>
            <a:r>
              <a:rPr lang="en-ZA" sz="3000" dirty="0"/>
              <a:t>Once in the soil always in the soil</a:t>
            </a:r>
          </a:p>
          <a:p>
            <a:r>
              <a:rPr lang="en-ZA" sz="3000" dirty="0"/>
              <a:t>Very low seed borne percentage can be accumulative </a:t>
            </a:r>
          </a:p>
          <a:p>
            <a:r>
              <a:rPr lang="en-ZA" sz="3000" dirty="0"/>
              <a:t>Poor Pest (Disease) Reporting</a:t>
            </a:r>
          </a:p>
          <a:p>
            <a:endParaRPr lang="en-ZA" sz="3200" dirty="0"/>
          </a:p>
          <a:p>
            <a:endParaRPr lang="en-ZA" sz="3200" dirty="0"/>
          </a:p>
          <a:p>
            <a:endParaRPr lang="en-ZA" sz="3200" b="1" dirty="0">
              <a:solidFill>
                <a:srgbClr val="92D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2CB5F-1BED-8BA7-87B3-EFA5AD04E51D}"/>
              </a:ext>
            </a:extLst>
          </p:cNvPr>
          <p:cNvSpPr txBox="1"/>
          <p:nvPr/>
        </p:nvSpPr>
        <p:spPr>
          <a:xfrm>
            <a:off x="6885432" y="668524"/>
            <a:ext cx="46885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IPPC Principles </a:t>
            </a:r>
          </a:p>
          <a:p>
            <a:r>
              <a:rPr lang="en-US" sz="4000" dirty="0"/>
              <a:t>Necessary</a:t>
            </a:r>
          </a:p>
          <a:p>
            <a:r>
              <a:rPr lang="en-US" sz="4000" dirty="0"/>
              <a:t>Technically justified </a:t>
            </a:r>
          </a:p>
          <a:p>
            <a:r>
              <a:rPr lang="en-US" sz="4000" dirty="0"/>
              <a:t>Equivalence</a:t>
            </a:r>
          </a:p>
          <a:p>
            <a:r>
              <a:rPr lang="en-US" sz="4000" b="1" dirty="0">
                <a:solidFill>
                  <a:srgbClr val="92D050"/>
                </a:solidFill>
              </a:rPr>
              <a:t>And least restrictive </a:t>
            </a:r>
            <a:endParaRPr lang="en-ZA" sz="4000" b="1" dirty="0">
              <a:solidFill>
                <a:srgbClr val="92D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6837F-6A2E-974A-B1A5-AEE9D6632FA5}"/>
              </a:ext>
            </a:extLst>
          </p:cNvPr>
          <p:cNvSpPr txBox="1"/>
          <p:nvPr/>
        </p:nvSpPr>
        <p:spPr>
          <a:xfrm>
            <a:off x="2980944" y="4417314"/>
            <a:ext cx="7582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Multiple phytosanitary measures</a:t>
            </a:r>
          </a:p>
          <a:p>
            <a:r>
              <a:rPr lang="en-US" sz="4000" b="1" dirty="0">
                <a:solidFill>
                  <a:srgbClr val="92D050"/>
                </a:solidFill>
              </a:rPr>
              <a:t>Some over restrictive  </a:t>
            </a:r>
          </a:p>
        </p:txBody>
      </p:sp>
    </p:spTree>
    <p:extLst>
      <p:ext uri="{BB962C8B-B14F-4D97-AF65-F5344CB8AC3E}">
        <p14:creationId xmlns:p14="http://schemas.microsoft.com/office/powerpoint/2010/main" val="387866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CDED11-AAD0-A54A-E8DA-FB5239FC33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37B39-3ABE-C6D0-89C3-D556B09B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408" y="946008"/>
            <a:ext cx="9256416" cy="501969"/>
          </a:xfrm>
        </p:spPr>
        <p:txBody>
          <a:bodyPr>
            <a:noAutofit/>
          </a:bodyPr>
          <a:lstStyle/>
          <a:p>
            <a:r>
              <a:rPr lang="en-US" b="1" dirty="0"/>
              <a:t>International movement of seed is complicated 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0F20A-374B-D6B6-5DE0-538D5C773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EC5A9-431B-2CEF-EB7A-8FB56245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A78-8F3B-4D0F-9F4A-FDB0FBC0905E}" type="slidenum">
              <a:rPr lang="en-ZA" smtClean="0"/>
              <a:t>11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B2AE5-0C39-4416-B786-3D5BFD78505B}"/>
              </a:ext>
            </a:extLst>
          </p:cNvPr>
          <p:cNvSpPr txBox="1"/>
          <p:nvPr/>
        </p:nvSpPr>
        <p:spPr>
          <a:xfrm>
            <a:off x="1039728" y="1690689"/>
            <a:ext cx="9850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Pests carried by seed – gray areas, lack of science </a:t>
            </a:r>
          </a:p>
          <a:p>
            <a:r>
              <a:rPr lang="en-US" sz="2800" dirty="0"/>
              <a:t>Over regulation prohibits innovation and growth</a:t>
            </a:r>
          </a:p>
          <a:p>
            <a:r>
              <a:rPr lang="en-US" sz="2800" dirty="0"/>
              <a:t>What would be least restrictive? </a:t>
            </a:r>
          </a:p>
          <a:p>
            <a:r>
              <a:rPr lang="en-US" sz="2800" dirty="0"/>
              <a:t>Seed moves multiple times from, through and to countries</a:t>
            </a:r>
          </a:p>
          <a:p>
            <a:r>
              <a:rPr lang="en-US" sz="2800" dirty="0"/>
              <a:t>Developed, produced, multiplied, exported and re- exported</a:t>
            </a:r>
          </a:p>
          <a:p>
            <a:r>
              <a:rPr lang="en-US" sz="2800" dirty="0"/>
              <a:t>Creating phytosanitary nightmare (from a regulator’s perspective)</a:t>
            </a:r>
          </a:p>
          <a:p>
            <a:r>
              <a:rPr lang="en-US" sz="2800" dirty="0"/>
              <a:t>Seed Harmonization in Africa?</a:t>
            </a:r>
          </a:p>
          <a:p>
            <a:r>
              <a:rPr lang="en-US" sz="2800" dirty="0"/>
              <a:t>What about a Systems Approach?</a:t>
            </a:r>
          </a:p>
          <a:p>
            <a:r>
              <a:rPr lang="en-US" sz="2800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1218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BC6F36-AE43-A8DE-120B-541713F66A9C}"/>
              </a:ext>
            </a:extLst>
          </p:cNvPr>
          <p:cNvSpPr txBox="1">
            <a:spLocks/>
          </p:cNvSpPr>
          <p:nvPr/>
        </p:nvSpPr>
        <p:spPr>
          <a:xfrm>
            <a:off x="1335024" y="612966"/>
            <a:ext cx="9884664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>
                <a:solidFill>
                  <a:srgbClr val="92D050"/>
                </a:solidFill>
              </a:rPr>
              <a:t>Regulatory and Institutional Framework Requires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80135D-EC6D-2802-9FAF-20EB7FFBA18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Strong Government oversight</a:t>
            </a:r>
          </a:p>
          <a:p>
            <a:r>
              <a:rPr lang="en-US" dirty="0"/>
              <a:t>Phytosanitary certification systems</a:t>
            </a:r>
          </a:p>
          <a:p>
            <a:r>
              <a:rPr lang="en-US" dirty="0"/>
              <a:t>Alignment with ISPMs </a:t>
            </a:r>
          </a:p>
          <a:p>
            <a:r>
              <a:rPr lang="en-US" dirty="0"/>
              <a:t>Import/export permits, PRA, inspections</a:t>
            </a:r>
          </a:p>
          <a:p>
            <a:r>
              <a:rPr lang="en-US" dirty="0"/>
              <a:t>Inter-agency coordination and </a:t>
            </a:r>
            <a:r>
              <a:rPr lang="en-US" dirty="0" err="1"/>
              <a:t>ePhyto</a:t>
            </a:r>
            <a:r>
              <a:rPr lang="en-US" dirty="0"/>
              <a:t>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06699-EB59-EBB3-312B-8AED2ADD7D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290" y="1207008"/>
            <a:ext cx="3565398" cy="459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A65AF9-69B3-0FC7-1F0B-7A9B4FAADDF0}"/>
              </a:ext>
            </a:extLst>
          </p:cNvPr>
          <p:cNvSpPr txBox="1">
            <a:spLocks/>
          </p:cNvSpPr>
          <p:nvPr/>
        </p:nvSpPr>
        <p:spPr>
          <a:xfrm>
            <a:off x="676656" y="1394778"/>
            <a:ext cx="10479024" cy="452596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Different pieces of legislation not aligned</a:t>
            </a:r>
          </a:p>
          <a:p>
            <a:r>
              <a:rPr lang="en-US" dirty="0"/>
              <a:t>Lengthy regulatory procedures to amend or develop legislation</a:t>
            </a:r>
          </a:p>
          <a:p>
            <a:r>
              <a:rPr lang="en-US" dirty="0"/>
              <a:t>Limited scouting and inspection capacity to detect disease outbreaks </a:t>
            </a:r>
          </a:p>
          <a:p>
            <a:r>
              <a:rPr lang="en-US" dirty="0"/>
              <a:t>Limited diagnostic capacity to identify new diseases</a:t>
            </a:r>
          </a:p>
          <a:p>
            <a:r>
              <a:rPr lang="en-US" dirty="0"/>
              <a:t>Limited disease response and reporting capacity</a:t>
            </a:r>
          </a:p>
          <a:p>
            <a:r>
              <a:rPr lang="en-US" dirty="0"/>
              <a:t>Inadequate infrastructure </a:t>
            </a:r>
          </a:p>
          <a:p>
            <a:r>
              <a:rPr lang="en-US" dirty="0"/>
              <a:t>Trade disruptions (conflicts, port closures)</a:t>
            </a:r>
          </a:p>
          <a:p>
            <a:r>
              <a:rPr lang="en-US" dirty="0"/>
              <a:t>Misalignment between trading partners (</a:t>
            </a:r>
            <a:r>
              <a:rPr lang="en-US" dirty="0" err="1"/>
              <a:t>Harmonisation</a:t>
            </a:r>
            <a:r>
              <a:rPr lang="en-US" dirty="0"/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D5A2A9-E1C1-F7F7-05ED-7F67E6213F88}"/>
              </a:ext>
            </a:extLst>
          </p:cNvPr>
          <p:cNvSpPr txBox="1">
            <a:spLocks/>
          </p:cNvSpPr>
          <p:nvPr/>
        </p:nvSpPr>
        <p:spPr>
          <a:xfrm>
            <a:off x="1819656" y="823278"/>
            <a:ext cx="8229600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>
                <a:solidFill>
                  <a:srgbClr val="92D050"/>
                </a:solidFill>
              </a:rPr>
              <a:t>Challenges at Country Level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D366F7-A2D3-A549-5335-2776F865A56E}"/>
              </a:ext>
            </a:extLst>
          </p:cNvPr>
          <p:cNvSpPr txBox="1">
            <a:spLocks/>
          </p:cNvSpPr>
          <p:nvPr/>
        </p:nvSpPr>
        <p:spPr>
          <a:xfrm>
            <a:off x="1728216" y="576390"/>
            <a:ext cx="8229600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>
                <a:solidFill>
                  <a:srgbClr val="92D050"/>
                </a:solidFill>
              </a:rPr>
              <a:t>Strategic Approaches &amp; Recommendations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11DE77-CCCD-6E13-E657-375F6D987234}"/>
              </a:ext>
            </a:extLst>
          </p:cNvPr>
          <p:cNvSpPr txBox="1">
            <a:spLocks/>
          </p:cNvSpPr>
          <p:nvPr/>
        </p:nvSpPr>
        <p:spPr>
          <a:xfrm>
            <a:off x="524256" y="1074738"/>
            <a:ext cx="11170920" cy="452596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Harmonisation</a:t>
            </a:r>
            <a:r>
              <a:rPr lang="en-US" dirty="0"/>
              <a:t> with ISPMs, measures between countries</a:t>
            </a:r>
          </a:p>
          <a:p>
            <a:r>
              <a:rPr lang="en-US" dirty="0"/>
              <a:t>Pest Risk-based approaches</a:t>
            </a:r>
          </a:p>
          <a:p>
            <a:r>
              <a:rPr lang="en-US" dirty="0"/>
              <a:t>Regional and intercontinental  cooperation and mutual recognition</a:t>
            </a:r>
          </a:p>
          <a:p>
            <a:r>
              <a:rPr lang="en-US" dirty="0"/>
              <a:t>Investment in diagnostics and digital systems</a:t>
            </a:r>
          </a:p>
          <a:p>
            <a:r>
              <a:rPr lang="en-US" dirty="0"/>
              <a:t>Public-private partnerships (Share funding, capacity, develop trust)</a:t>
            </a:r>
          </a:p>
          <a:p>
            <a:r>
              <a:rPr lang="en-US" dirty="0"/>
              <a:t>Transparent regulatory procedures</a:t>
            </a:r>
          </a:p>
          <a:p>
            <a:r>
              <a:rPr lang="en-US" dirty="0"/>
              <a:t>Technological cooperation (Diagnostic Networking, Surveillance, Reporting Systems)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Handshake outline">
            <a:extLst>
              <a:ext uri="{FF2B5EF4-FFF2-40B4-BE49-F238E27FC236}">
                <a16:creationId xmlns:a16="http://schemas.microsoft.com/office/drawing/2014/main" id="{E7B4C0CC-BE65-7644-D9C9-6D3744460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4224" y="197224"/>
            <a:ext cx="5446058" cy="54460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599E7-717E-A9B7-9DC2-835A003BC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532"/>
            <a:ext cx="10515600" cy="3664414"/>
          </a:xfrm>
        </p:spPr>
        <p:txBody>
          <a:bodyPr/>
          <a:lstStyle/>
          <a:p>
            <a:r>
              <a:rPr lang="en-US" dirty="0"/>
              <a:t>A multilateral agreement or agreements means like minded countries ensure seed safety together through collaboration with private entities across borders</a:t>
            </a:r>
          </a:p>
          <a:p>
            <a:r>
              <a:rPr lang="en-US" dirty="0"/>
              <a:t>Pest information is shared and mitigated in a harmonized and equivalent manner</a:t>
            </a:r>
          </a:p>
          <a:p>
            <a:r>
              <a:rPr lang="en-US" dirty="0"/>
              <a:t>Trade is streamlined and can ensure good quality and safe seed is delivered to all</a:t>
            </a:r>
          </a:p>
          <a:p>
            <a:endParaRPr lang="en-US" dirty="0"/>
          </a:p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48B3F-CF4B-92C0-4317-AC694FBA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9F9DC-E4E3-EFC5-D240-7D1A5196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A78-8F3B-4D0F-9F4A-FDB0FBC0905E}" type="slidenum">
              <a:rPr lang="en-ZA" smtClean="0"/>
              <a:t>15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C260A-E4E9-8DCF-E7D8-B01EF29DE1A9}"/>
              </a:ext>
            </a:extLst>
          </p:cNvPr>
          <p:cNvSpPr txBox="1"/>
          <p:nvPr/>
        </p:nvSpPr>
        <p:spPr>
          <a:xfrm>
            <a:off x="390144" y="415435"/>
            <a:ext cx="5973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00" b="1" dirty="0">
                <a:solidFill>
                  <a:srgbClr val="92D050"/>
                </a:solidFill>
              </a:rPr>
              <a:t>Safe trade can be achieved </a:t>
            </a:r>
          </a:p>
        </p:txBody>
      </p:sp>
    </p:spTree>
    <p:extLst>
      <p:ext uri="{BB962C8B-B14F-4D97-AF65-F5344CB8AC3E}">
        <p14:creationId xmlns:p14="http://schemas.microsoft.com/office/powerpoint/2010/main" val="11641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DA37-C843-8C3B-EB18-7C9AFC27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9EAC-C76F-6262-DBD2-95520A12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9DF63-16B6-28CD-7AFE-D2F5FABEFBF8}"/>
              </a:ext>
            </a:extLst>
          </p:cNvPr>
          <p:cNvSpPr txBox="1"/>
          <p:nvPr/>
        </p:nvSpPr>
        <p:spPr>
          <a:xfrm>
            <a:off x="2862072" y="768096"/>
            <a:ext cx="6821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What is in place or in progress?</a:t>
            </a:r>
            <a:endParaRPr lang="en-ZA" sz="4000" b="1" dirty="0">
              <a:solidFill>
                <a:srgbClr val="92D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E571F-06DA-0BA9-85E1-5D4C78D66C5E}"/>
              </a:ext>
            </a:extLst>
          </p:cNvPr>
          <p:cNvSpPr txBox="1"/>
          <p:nvPr/>
        </p:nvSpPr>
        <p:spPr>
          <a:xfrm>
            <a:off x="393192" y="1609344"/>
            <a:ext cx="688605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National South Africa</a:t>
            </a:r>
          </a:p>
          <a:p>
            <a:r>
              <a:rPr lang="en-US" sz="2400" dirty="0"/>
              <a:t>Diagnostic Networking </a:t>
            </a:r>
          </a:p>
          <a:p>
            <a:r>
              <a:rPr lang="en-US" sz="2400" dirty="0"/>
              <a:t>Surveillance systems</a:t>
            </a:r>
          </a:p>
          <a:p>
            <a:r>
              <a:rPr lang="en-US" sz="2400" dirty="0"/>
              <a:t>Emergency Plant Pest Response Plan</a:t>
            </a:r>
          </a:p>
          <a:p>
            <a:r>
              <a:rPr lang="en-US" sz="2400" dirty="0"/>
              <a:t>Plant Health Act – to be proclaimed caters for export, </a:t>
            </a:r>
          </a:p>
          <a:p>
            <a:r>
              <a:rPr lang="en-US" sz="2400" dirty="0"/>
              <a:t>re- export and in-transit movement of consignments</a:t>
            </a:r>
          </a:p>
          <a:p>
            <a:r>
              <a:rPr lang="en-US" sz="2400" dirty="0"/>
              <a:t>E -Phyto</a:t>
            </a:r>
          </a:p>
          <a:p>
            <a:r>
              <a:rPr lang="en-US" sz="2400" dirty="0"/>
              <a:t>E –permitting system </a:t>
            </a:r>
          </a:p>
          <a:p>
            <a:r>
              <a:rPr lang="en-US" sz="2400" dirty="0"/>
              <a:t>Biosecurity Hub </a:t>
            </a:r>
            <a:endParaRPr lang="en-Z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3BAD-ECDF-81A6-8418-2BD0E3A4F09A}"/>
              </a:ext>
            </a:extLst>
          </p:cNvPr>
          <p:cNvSpPr txBox="1"/>
          <p:nvPr/>
        </p:nvSpPr>
        <p:spPr>
          <a:xfrm>
            <a:off x="7476094" y="1700784"/>
            <a:ext cx="47159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International</a:t>
            </a:r>
          </a:p>
          <a:p>
            <a:r>
              <a:rPr lang="en-US" sz="2400" dirty="0"/>
              <a:t>Diagnostic Networking </a:t>
            </a:r>
          </a:p>
          <a:p>
            <a:r>
              <a:rPr lang="en-US" sz="2400" dirty="0"/>
              <a:t>African Phytosanitary Program</a:t>
            </a:r>
          </a:p>
          <a:p>
            <a:r>
              <a:rPr lang="en-US" sz="2400" dirty="0"/>
              <a:t>Pest Outbreak and Response System</a:t>
            </a:r>
          </a:p>
          <a:p>
            <a:r>
              <a:rPr lang="en-US" sz="2400" dirty="0"/>
              <a:t>ISPM’s , Guides and IPPC Campus</a:t>
            </a:r>
          </a:p>
          <a:p>
            <a:r>
              <a:rPr lang="en-US" sz="2400" dirty="0"/>
              <a:t>E Phyto </a:t>
            </a:r>
          </a:p>
          <a:p>
            <a:r>
              <a:rPr lang="en-US" sz="2400" dirty="0"/>
              <a:t>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68826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A2716A97-7458-E1B6-0AB3-EA72A504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41" y="505011"/>
            <a:ext cx="7782560" cy="45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9CA5C38B-8FB0-F56D-0081-7C3C701A51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36721" y="1914966"/>
            <a:ext cx="7384378" cy="1915474"/>
          </a:xfrm>
        </p:spPr>
        <p:txBody>
          <a:bodyPr/>
          <a:lstStyle/>
          <a:p>
            <a:pPr eaLnBrk="1" hangingPunct="1"/>
            <a:r>
              <a:rPr lang="fr-FR" altLang="en-US" sz="3800" b="1" dirty="0" err="1">
                <a:solidFill>
                  <a:srgbClr val="005D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altLang="en-US" sz="3800" b="1" dirty="0">
                <a:solidFill>
                  <a:srgbClr val="005D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br>
              <a:rPr lang="fr-FR" altLang="en-US" sz="3800" b="1" dirty="0">
                <a:solidFill>
                  <a:srgbClr val="005D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en-US" sz="2000" b="1" dirty="0">
                <a:solidFill>
                  <a:srgbClr val="005D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janhendrikv@nda.gov.za</a:t>
            </a:r>
            <a:br>
              <a:rPr lang="fr-FR" altLang="en-US" sz="2000" b="1" dirty="0">
                <a:solidFill>
                  <a:srgbClr val="005D2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b="1" dirty="0">
              <a:solidFill>
                <a:srgbClr val="005D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F00C9-587D-C1FA-424B-C6A62B370DE6}"/>
              </a:ext>
            </a:extLst>
          </p:cNvPr>
          <p:cNvSpPr txBox="1"/>
          <p:nvPr/>
        </p:nvSpPr>
        <p:spPr>
          <a:xfrm>
            <a:off x="3376877" y="2598003"/>
            <a:ext cx="5120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2D050"/>
                </a:solidFill>
              </a:rPr>
              <a:t>I AM A REGULATOR</a:t>
            </a:r>
            <a:endParaRPr lang="en-ZA" sz="4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7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20DFCB-1E9D-BD80-6C9A-F88C000354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582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A488EF-FDC8-9B38-FFD0-386F0B56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51D74-5D2A-7FD1-AEB9-3F15D1137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ZA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B3A15-9554-588D-F47B-370004B8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AF33A-4511-699E-C22F-C46B6F2DEC63}"/>
              </a:ext>
            </a:extLst>
          </p:cNvPr>
          <p:cNvSpPr txBox="1">
            <a:spLocks/>
          </p:cNvSpPr>
          <p:nvPr/>
        </p:nvSpPr>
        <p:spPr>
          <a:xfrm>
            <a:off x="393192" y="762000"/>
            <a:ext cx="11236833" cy="261580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92D050"/>
                </a:solidFill>
              </a:rPr>
              <a:t>International Goals for Sustainable Development:  </a:t>
            </a:r>
          </a:p>
          <a:p>
            <a:r>
              <a:rPr lang="en-US" sz="4000" b="1" dirty="0"/>
              <a:t>No Hunger </a:t>
            </a:r>
            <a:endParaRPr lang="en-US" sz="2800" b="1" dirty="0"/>
          </a:p>
          <a:p>
            <a:r>
              <a:rPr lang="en-US" sz="2800" b="1" dirty="0"/>
              <a:t>             “But the world is still very hungry”</a:t>
            </a:r>
            <a:endParaRPr lang="en-ZA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6F4DE-5756-40C4-9A75-278147C0D136}"/>
              </a:ext>
            </a:extLst>
          </p:cNvPr>
          <p:cNvSpPr txBox="1"/>
          <p:nvPr/>
        </p:nvSpPr>
        <p:spPr>
          <a:xfrm>
            <a:off x="1627632" y="2447656"/>
            <a:ext cx="81092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2025 State of Food Security and Nutrition in the World (SOFI): indicates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673 million people (8.2% of the population) hungry in 2024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 Hunger is rising in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Improvements are noted in Asia and Latin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A0A0A"/>
                </a:solidFill>
                <a:latin typeface="Google Sans"/>
              </a:rPr>
              <a:t>Overall, down from 2023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00642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278C1-881A-FC21-A22D-57581F4C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A78-8F3B-4D0F-9F4A-FDB0FBC0905E}" type="slidenum">
              <a:rPr lang="en-ZA" smtClean="0"/>
              <a:t>4</a:t>
            </a:fld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8BD92-2A0F-B783-7DCB-F076B6ED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66B7B-35F4-C974-1784-08D8159F2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4" y="264539"/>
            <a:ext cx="5999539" cy="550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B4C60B-6B0E-8EDE-633C-4E0B88894067}"/>
              </a:ext>
            </a:extLst>
          </p:cNvPr>
          <p:cNvSpPr txBox="1"/>
          <p:nvPr/>
        </p:nvSpPr>
        <p:spPr>
          <a:xfrm>
            <a:off x="1136142" y="572625"/>
            <a:ext cx="6222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Seed is life</a:t>
            </a:r>
            <a:endParaRPr lang="en-ZA" sz="3600" b="1" dirty="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509FA-C934-BD47-A747-EF2F0A7DBDAA}"/>
              </a:ext>
            </a:extLst>
          </p:cNvPr>
          <p:cNvSpPr txBox="1"/>
          <p:nvPr/>
        </p:nvSpPr>
        <p:spPr>
          <a:xfrm>
            <a:off x="358587" y="1353306"/>
            <a:ext cx="5999539" cy="277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A0A0A"/>
                </a:solidFill>
                <a:effectLst/>
                <a:latin typeface="Google Sans"/>
              </a:rPr>
              <a:t>The Beginning of Life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n-US" sz="24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   A </a:t>
            </a:r>
            <a:r>
              <a:rPr lang="en-US" sz="2400" b="1" i="0" dirty="0">
                <a:solidFill>
                  <a:srgbClr val="0A0A0A"/>
                </a:solidFill>
                <a:effectLst/>
                <a:latin typeface="Google Sans"/>
              </a:rPr>
              <a:t>living embryo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lang="en-US" sz="2400" dirty="0">
              <a:solidFill>
                <a:srgbClr val="0A0A0A"/>
              </a:solidFill>
              <a:latin typeface="Google Sans"/>
            </a:endParaRPr>
          </a:p>
          <a:p>
            <a:pPr marL="285750" indent="-285750"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285750" indent="-285750"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0A0A0A"/>
                </a:solidFill>
                <a:effectLst/>
                <a:latin typeface="Google Sans"/>
              </a:rPr>
              <a:t>Heartbeat of the Food System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: 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n-US" sz="2400" dirty="0">
                <a:solidFill>
                  <a:srgbClr val="0A0A0A"/>
                </a:solidFill>
                <a:latin typeface="Google Sans"/>
              </a:rPr>
              <a:t>    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Seeds are the first link in the food  chain.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n-US" sz="24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marL="285750" indent="-285750" algn="l">
              <a:lnSpc>
                <a:spcPts val="18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sz="2400" b="1" i="0" dirty="0">
                <a:solidFill>
                  <a:srgbClr val="0A0A0A"/>
                </a:solidFill>
                <a:effectLst/>
                <a:latin typeface="Google Sans"/>
              </a:rPr>
              <a:t>Genetic Blueprint for Continuity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: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n-US" sz="2400" dirty="0">
                <a:solidFill>
                  <a:srgbClr val="0A0A0A"/>
                </a:solidFill>
                <a:latin typeface="Google Sans"/>
              </a:rPr>
              <a:t>    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 Every seed carries an unique genetic code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25D5E9-BFD4-7EE0-E922-3C3F47EF8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45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2A88-3D96-25F4-5645-404C4734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6603-8A02-A719-E6D2-580A92A2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918ADE-A3D7-CF5D-BB8A-9BB176153A9A}"/>
              </a:ext>
            </a:extLst>
          </p:cNvPr>
          <p:cNvSpPr txBox="1"/>
          <p:nvPr/>
        </p:nvSpPr>
        <p:spPr>
          <a:xfrm>
            <a:off x="195072" y="326900"/>
            <a:ext cx="4416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Seed  also a carrier of pests</a:t>
            </a:r>
          </a:p>
          <a:p>
            <a:r>
              <a:rPr lang="en-US" sz="3600" dirty="0"/>
              <a:t>Seed borne diseases</a:t>
            </a:r>
          </a:p>
          <a:p>
            <a:r>
              <a:rPr lang="en-US" sz="3600" dirty="0"/>
              <a:t>Seed needs to be safe from pests </a:t>
            </a:r>
          </a:p>
          <a:p>
            <a:r>
              <a:rPr lang="en-US" sz="3600" dirty="0"/>
              <a:t>More seeds more pests</a:t>
            </a:r>
          </a:p>
          <a:p>
            <a:endParaRPr lang="en-ZA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1C3A8-EAEF-6DA5-91FB-9DAE232E250A}"/>
              </a:ext>
            </a:extLst>
          </p:cNvPr>
          <p:cNvSpPr txBox="1"/>
          <p:nvPr/>
        </p:nvSpPr>
        <p:spPr>
          <a:xfrm>
            <a:off x="4892040" y="771436"/>
            <a:ext cx="71048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Seeds are foundational to food security and trade</a:t>
            </a:r>
          </a:p>
          <a:p>
            <a:r>
              <a:rPr lang="en-US" sz="2800" dirty="0"/>
              <a:t>Supports climate-resilient agriculture and improved varieties</a:t>
            </a:r>
          </a:p>
          <a:p>
            <a:r>
              <a:rPr lang="en-US" sz="2800" dirty="0"/>
              <a:t>Balance between  trade facilitation and phytosanitary protection crucial </a:t>
            </a:r>
          </a:p>
          <a:p>
            <a:r>
              <a:rPr lang="en-US" sz="2800" dirty="0"/>
              <a:t>Guided by the Agreement for Sanitary and Phytosanitary Measures of the World Trade </a:t>
            </a:r>
            <a:r>
              <a:rPr lang="en-US" sz="2800" dirty="0" err="1"/>
              <a:t>Organisation</a:t>
            </a:r>
            <a:r>
              <a:rPr lang="en-US" sz="2800" dirty="0"/>
              <a:t> (WTO, SPS) and the International Plant Protection Convention (IPPC)</a:t>
            </a:r>
            <a:endParaRPr lang="en-ZA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4F1A5-800B-0A28-32E3-1AF58994CD75}"/>
              </a:ext>
            </a:extLst>
          </p:cNvPr>
          <p:cNvSpPr txBox="1"/>
          <p:nvPr/>
        </p:nvSpPr>
        <p:spPr>
          <a:xfrm>
            <a:off x="341376" y="4249311"/>
            <a:ext cx="3975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5400" b="1" dirty="0">
                <a:solidFill>
                  <a:srgbClr val="92D050"/>
                </a:solidFill>
              </a:rPr>
              <a:t>BIOSECURITY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05A3E-F154-456D-9D8D-03F6E2EBBD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7926" y="895502"/>
            <a:ext cx="7239001" cy="41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5970-7BBE-06E1-A8B0-6E3E19A7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018F-9127-4D43-B1E6-A6981D16A09C}" type="slidenum">
              <a:rPr lang="en-ZA" smtClean="0"/>
              <a:t>6</a:t>
            </a:fld>
            <a:endParaRPr lang="en-ZA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2FF4FF-49C1-A8DF-79FF-B3F2B6975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0"/>
            <a:ext cx="11878056" cy="591616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520D3B6-C71E-0ABC-B66C-B9C37F32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019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50ADFD-7C39-5E2A-3BEF-14FF17635E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34555" y="1074805"/>
            <a:ext cx="4134451" cy="423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148" y="4120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What are we protecting?</a:t>
            </a:r>
            <a:endParaRPr lang="en-ZA" sz="4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62" y="1450248"/>
            <a:ext cx="4185765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3200" b="1" dirty="0">
                <a:solidFill>
                  <a:srgbClr val="92D050"/>
                </a:solidFill>
              </a:rPr>
              <a:t>“Our food and food for the region (food security) </a:t>
            </a:r>
          </a:p>
          <a:p>
            <a:pPr marL="0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3200" b="1" dirty="0">
                <a:solidFill>
                  <a:srgbClr val="92D050"/>
                </a:solidFill>
              </a:rPr>
              <a:t>Our ability to trade with food (reduce poverty and increase economic growth)”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641F-AE48-4BC6-B744-87ACDA8A92E3}" type="slidenum">
              <a:rPr lang="en-ZA" smtClean="0"/>
              <a:t>7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5AFB4-D6FE-E3B9-E381-8003A7C6C790}"/>
              </a:ext>
            </a:extLst>
          </p:cNvPr>
          <p:cNvSpPr txBox="1"/>
          <p:nvPr/>
        </p:nvSpPr>
        <p:spPr>
          <a:xfrm>
            <a:off x="4909849" y="767674"/>
            <a:ext cx="707419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/>
          </a:p>
          <a:p>
            <a:r>
              <a:rPr lang="en-US" sz="2000" b="1" dirty="0">
                <a:solidFill>
                  <a:srgbClr val="92D050"/>
                </a:solidFill>
              </a:rPr>
              <a:t>Plant pests destroy up to 40 percent of agricultural crops, </a:t>
            </a:r>
            <a:r>
              <a:rPr lang="en-US" sz="2000" dirty="0"/>
              <a:t>including food crops each year, which cost the world approximately USD 220 billion annually in global trade losses.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92D050"/>
                </a:solidFill>
              </a:rPr>
              <a:t>Seed spread Diseases Globally</a:t>
            </a:r>
            <a:r>
              <a:rPr lang="en-US" sz="2000" dirty="0">
                <a:solidFill>
                  <a:srgbClr val="92D050"/>
                </a:solidFill>
              </a:rPr>
              <a:t>: </a:t>
            </a:r>
            <a:r>
              <a:rPr lang="en-US" sz="2000" dirty="0"/>
              <a:t>They allow pathogens to move long distances through international trade, introducing new strains to areas that lack natural resistance, and seed has reduced germination and is of bad quality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02321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99C8-4092-15BE-52C5-B64B8A77D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6"/>
            <a:ext cx="11403106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92D050"/>
                </a:solidFill>
              </a:rPr>
              <a:t> IPPC and International Standards for Phytosanitary Measures (ISPMs) </a:t>
            </a:r>
            <a:endParaRPr lang="en-ZA" sz="40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CE38-A5A2-20BD-3BD9-C9856778A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1283"/>
            <a:ext cx="10889966" cy="366441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rgbClr val="1B1E24"/>
                </a:solidFill>
                <a:effectLst/>
                <a:latin typeface="Arial" panose="020B0604020202020204" pitchFamily="34" charset="0"/>
              </a:rPr>
              <a:t>These international standards: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E24"/>
                </a:solidFill>
                <a:effectLst/>
                <a:latin typeface="Arial" panose="020B0604020202020204" pitchFamily="34" charset="0"/>
              </a:rPr>
              <a:t>Protect sustainable agriculture and enhance global food security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E24"/>
                </a:solidFill>
                <a:effectLst/>
                <a:latin typeface="Arial" panose="020B0604020202020204" pitchFamily="34" charset="0"/>
              </a:rPr>
              <a:t>Protect the environment, forests and biodiversity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E24"/>
                </a:solidFill>
                <a:effectLst/>
                <a:latin typeface="Arial" panose="020B0604020202020204" pitchFamily="34" charset="0"/>
              </a:rPr>
              <a:t>Facilitate economic and trade development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E24"/>
                </a:solidFill>
                <a:latin typeface="Arial" panose="020B0604020202020204" pitchFamily="34" charset="0"/>
              </a:rPr>
              <a:t>New Standards are adopted during the Commission for Phytosanitary Measures (CPM) every year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E24"/>
                </a:solidFill>
                <a:latin typeface="Arial" panose="020B0604020202020204" pitchFamily="34" charset="0"/>
              </a:rPr>
              <a:t>2026 was CPM 20  </a:t>
            </a:r>
            <a:endParaRPr lang="en-US" b="0" i="0" dirty="0">
              <a:solidFill>
                <a:srgbClr val="1B1E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94B55-3D0B-6A5E-BA02-18A567A1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A78-8F3B-4D0F-9F4A-FDB0FBC0905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3728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695E5-17D7-C8B7-732E-BEDE38609A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8918" y="-19583"/>
            <a:ext cx="3792070" cy="562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E8927F-F720-3A30-F502-C112852E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580" y="50409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 How ISPMs can help</a:t>
            </a:r>
            <a:endParaRPr lang="en-ZA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6E143-2D5D-B697-70EB-8FC2788AF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1287511"/>
            <a:ext cx="8153399" cy="43213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ISPM 7- Phytosanitary certification system</a:t>
            </a:r>
          </a:p>
          <a:p>
            <a:r>
              <a:rPr lang="en-US" dirty="0"/>
              <a:t>ISPM 14- The use of integrated measures in a systems approach for pest risk management</a:t>
            </a:r>
          </a:p>
          <a:p>
            <a:r>
              <a:rPr lang="en-US" dirty="0"/>
              <a:t>ISPM 24-Guidelines for the determination and recognition of equivalence of phytosanitary measures</a:t>
            </a:r>
          </a:p>
          <a:p>
            <a:r>
              <a:rPr lang="en-US" b="1" dirty="0">
                <a:solidFill>
                  <a:srgbClr val="92D050"/>
                </a:solidFill>
              </a:rPr>
              <a:t>ISPM 38-International movement of seeds (Annex for Systems Approach ?)</a:t>
            </a:r>
          </a:p>
          <a:p>
            <a:r>
              <a:rPr lang="en-US" dirty="0"/>
              <a:t>ISPM 45-Requirements for national plant protection organizations if authorizing entities to perform phytosanitary actions</a:t>
            </a:r>
          </a:p>
          <a:p>
            <a:r>
              <a:rPr lang="en-US" dirty="0"/>
              <a:t>ISPM 47- Audit in the phytosanitary context</a:t>
            </a:r>
          </a:p>
          <a:p>
            <a:endParaRPr lang="en-US" dirty="0"/>
          </a:p>
          <a:p>
            <a:endParaRPr lang="en-US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F69EC-9323-FEF0-208B-A8FF4108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CA78-8F3B-4D0F-9F4A-FDB0FBC0905E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3197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fef44f-9011-4d56-bba8-ea8261c2bb06">
      <Terms xmlns="http://schemas.microsoft.com/office/infopath/2007/PartnerControls"/>
    </lcf76f155ced4ddcb4097134ff3c332f>
    <TaxCatchAll xmlns="aa7f597e-1e59-4ac5-8dd6-a01c78858777" xsi:nil="true"/>
  </documentManagement>
</p:properties>
</file>

<file path=customXml/itemProps1.xml><?xml version="1.0" encoding="utf-8"?>
<ds:datastoreItem xmlns:ds="http://schemas.openxmlformats.org/officeDocument/2006/customXml" ds:itemID="{E816EE4A-0505-496A-8AC0-C79424D05E12}"/>
</file>

<file path=customXml/itemProps2.xml><?xml version="1.0" encoding="utf-8"?>
<ds:datastoreItem xmlns:ds="http://schemas.openxmlformats.org/officeDocument/2006/customXml" ds:itemID="{077DF72A-92A6-4AC2-8269-F2AEFBC2B9ED}"/>
</file>

<file path=customXml/itemProps3.xml><?xml version="1.0" encoding="utf-8"?>
<ds:datastoreItem xmlns:ds="http://schemas.openxmlformats.org/officeDocument/2006/customXml" ds:itemID="{18E7E2FC-C89D-4932-BD54-8A95CE2746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Widescreen</PresentationFormat>
  <Paragraphs>141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Google Sans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we protecting?</vt:lpstr>
      <vt:lpstr> IPPC and International Standards for Phytosanitary Measures (ISPMs) </vt:lpstr>
      <vt:lpstr> How ISPMs can help</vt:lpstr>
      <vt:lpstr>PowerPoint Presentation</vt:lpstr>
      <vt:lpstr>International movement of seed is complicated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janhendrikv@nda.gov.za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Sibongile Ngcezu</dc:creator>
  <cp:lastModifiedBy>Jan-Hendrik</cp:lastModifiedBy>
  <cp:revision>38</cp:revision>
  <dcterms:created xsi:type="dcterms:W3CDTF">2025-05-05T12:32:31Z</dcterms:created>
  <dcterms:modified xsi:type="dcterms:W3CDTF">2026-03-23T17:01:16Z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0x0101005CAD4FDCD765274E8C613F0834747463</vt:lpwstr>
  </property>
</Properties>
</file>