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Aptos" charset="1" panose="020B0004020202020204"/>
      <p:regular r:id="rId12"/>
    </p:embeddedFont>
    <p:embeddedFont>
      <p:font typeface="Aptos Bold" charset="1" panose="020B0004020202020204"/>
      <p:regular r:id="rId13"/>
    </p:embeddedFont>
    <p:embeddedFont>
      <p:font typeface="Aptos Italics" charset="1" panose="020B0004020202090204"/>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font" Target="fonts/font12.fntdata"/><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presProps" Target="presProps.xml"/><Relationship Id="rId16" Type="http://schemas.openxmlformats.org/officeDocument/2006/relationships/customXml" Target="../customXml/item2.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tableStyles" Target="tableStyles.xml"/><Relationship Id="rId15" Type="http://schemas.openxmlformats.org/officeDocument/2006/relationships/customXml" Target="../customXml/item1.xml"/><Relationship Id="rId10" Type="http://schemas.openxmlformats.org/officeDocument/2006/relationships/slide" Target="slides/slide5.xml"/><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ailto:kennedy@afsta.org"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2286000" y="1683544"/>
            <a:ext cx="13716000" cy="3581400"/>
            <a:chOff x="0" y="0"/>
            <a:chExt cx="18288000" cy="4775200"/>
          </a:xfrm>
        </p:grpSpPr>
        <p:sp>
          <p:nvSpPr>
            <p:cNvPr name="Freeform 4" id="4"/>
            <p:cNvSpPr/>
            <p:nvPr/>
          </p:nvSpPr>
          <p:spPr>
            <a:xfrm flipH="false" flipV="false" rot="0">
              <a:off x="0" y="0"/>
              <a:ext cx="18288000" cy="4775200"/>
            </a:xfrm>
            <a:custGeom>
              <a:avLst/>
              <a:gdLst/>
              <a:ahLst/>
              <a:cxnLst/>
              <a:rect r="r" b="b" t="t" l="l"/>
              <a:pathLst>
                <a:path h="4775200" w="18288000">
                  <a:moveTo>
                    <a:pt x="0" y="0"/>
                  </a:moveTo>
                  <a:lnTo>
                    <a:pt x="18288000" y="0"/>
                  </a:lnTo>
                  <a:lnTo>
                    <a:pt x="18288000" y="4775200"/>
                  </a:lnTo>
                  <a:lnTo>
                    <a:pt x="0" y="4775200"/>
                  </a:lnTo>
                  <a:close/>
                </a:path>
              </a:pathLst>
            </a:custGeom>
            <a:blipFill>
              <a:blip r:embed="rId3">
                <a:alphaModFix amt="0"/>
              </a:blip>
              <a:stretch>
                <a:fillRect l="0" t="-24623" r="0" b="-24623"/>
              </a:stretch>
            </a:blipFill>
          </p:spPr>
        </p:sp>
        <p:sp>
          <p:nvSpPr>
            <p:cNvPr name="TextBox 5" id="5"/>
            <p:cNvSpPr txBox="true"/>
            <p:nvPr/>
          </p:nvSpPr>
          <p:spPr>
            <a:xfrm>
              <a:off x="0" y="95250"/>
              <a:ext cx="18288000" cy="4679950"/>
            </a:xfrm>
            <a:prstGeom prst="rect">
              <a:avLst/>
            </a:prstGeom>
          </p:spPr>
          <p:txBody>
            <a:bodyPr anchor="b" rtlCol="false" tIns="0" lIns="0" bIns="0" rIns="0"/>
            <a:lstStyle/>
            <a:p>
              <a:pPr algn="ctr">
                <a:lnSpc>
                  <a:spcPts val="8748"/>
                </a:lnSpc>
              </a:pPr>
              <a:r>
                <a:rPr lang="en-US" sz="8100">
                  <a:solidFill>
                    <a:srgbClr val="000000"/>
                  </a:solidFill>
                  <a:latin typeface="Aptos"/>
                  <a:ea typeface="Aptos"/>
                  <a:cs typeface="Aptos"/>
                  <a:sym typeface="Aptos"/>
                </a:rPr>
                <a:t>New </a:t>
              </a:r>
            </a:p>
            <a:p>
              <a:pPr algn="ctr">
                <a:lnSpc>
                  <a:spcPts val="8748"/>
                </a:lnSpc>
              </a:pPr>
              <a:r>
                <a:rPr lang="en-US" sz="8100">
                  <a:solidFill>
                    <a:srgbClr val="000000"/>
                  </a:solidFill>
                  <a:latin typeface="Aptos"/>
                  <a:ea typeface="Aptos"/>
                  <a:cs typeface="Aptos"/>
                  <a:sym typeface="Aptos"/>
                </a:rPr>
                <a:t>Phytosanitary Sub-committee</a:t>
              </a:r>
            </a:p>
          </p:txBody>
        </p:sp>
      </p:grpSp>
      <p:sp>
        <p:nvSpPr>
          <p:cNvPr name="Freeform 6" id="6"/>
          <p:cNvSpPr/>
          <p:nvPr/>
        </p:nvSpPr>
        <p:spPr>
          <a:xfrm flipH="false" flipV="false" rot="0">
            <a:off x="-960402" y="8420"/>
            <a:ext cx="6492804" cy="2040559"/>
          </a:xfrm>
          <a:custGeom>
            <a:avLst/>
            <a:gdLst/>
            <a:ahLst/>
            <a:cxnLst/>
            <a:rect r="r" b="b" t="t" l="l"/>
            <a:pathLst>
              <a:path h="2040559" w="6492804">
                <a:moveTo>
                  <a:pt x="0" y="0"/>
                </a:moveTo>
                <a:lnTo>
                  <a:pt x="6492804" y="0"/>
                </a:lnTo>
                <a:lnTo>
                  <a:pt x="6492804" y="2040560"/>
                </a:lnTo>
                <a:lnTo>
                  <a:pt x="0" y="2040560"/>
                </a:lnTo>
                <a:lnTo>
                  <a:pt x="0" y="0"/>
                </a:lnTo>
                <a:close/>
              </a:path>
            </a:pathLst>
          </a:custGeom>
          <a:blipFill>
            <a:blip r:embed="rId4"/>
            <a:stretch>
              <a:fillRect l="0" t="-116883" r="0" b="-101303"/>
            </a:stretch>
          </a:blipFill>
        </p:spPr>
      </p:sp>
      <p:sp>
        <p:nvSpPr>
          <p:cNvPr name="TextBox 7" id="7"/>
          <p:cNvSpPr txBox="true"/>
          <p:nvPr/>
        </p:nvSpPr>
        <p:spPr>
          <a:xfrm rot="0">
            <a:off x="2377440" y="6026344"/>
            <a:ext cx="13533120" cy="2344579"/>
          </a:xfrm>
          <a:prstGeom prst="rect">
            <a:avLst/>
          </a:prstGeom>
        </p:spPr>
        <p:txBody>
          <a:bodyPr anchor="t" rtlCol="false" tIns="0" lIns="0" bIns="0" rIns="0">
            <a:spAutoFit/>
          </a:bodyPr>
          <a:lstStyle/>
          <a:p>
            <a:pPr algn="ctr">
              <a:lnSpc>
                <a:spcPts val="3888"/>
              </a:lnSpc>
            </a:pPr>
            <a:r>
              <a:rPr lang="en-US" sz="3600">
                <a:solidFill>
                  <a:srgbClr val="000000"/>
                </a:solidFill>
                <a:latin typeface="Aptos"/>
                <a:ea typeface="Aptos"/>
                <a:cs typeface="Aptos"/>
                <a:sym typeface="Aptos"/>
              </a:rPr>
              <a:t>Current structure and TOR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3937635" y="464523"/>
            <a:ext cx="13093065" cy="2154673"/>
            <a:chOff x="0" y="0"/>
            <a:chExt cx="17457420" cy="2872897"/>
          </a:xfrm>
        </p:grpSpPr>
        <p:sp>
          <p:nvSpPr>
            <p:cNvPr name="Freeform 4" id="4"/>
            <p:cNvSpPr/>
            <p:nvPr/>
          </p:nvSpPr>
          <p:spPr>
            <a:xfrm flipH="false" flipV="false" rot="0">
              <a:off x="0" y="0"/>
              <a:ext cx="17457421" cy="2872898"/>
            </a:xfrm>
            <a:custGeom>
              <a:avLst/>
              <a:gdLst/>
              <a:ahLst/>
              <a:cxnLst/>
              <a:rect r="r" b="b" t="t" l="l"/>
              <a:pathLst>
                <a:path h="2872898" w="17457421">
                  <a:moveTo>
                    <a:pt x="0" y="0"/>
                  </a:moveTo>
                  <a:lnTo>
                    <a:pt x="17457421" y="0"/>
                  </a:lnTo>
                  <a:lnTo>
                    <a:pt x="17457421" y="2872898"/>
                  </a:lnTo>
                  <a:lnTo>
                    <a:pt x="0" y="2872898"/>
                  </a:lnTo>
                  <a:close/>
                </a:path>
              </a:pathLst>
            </a:custGeom>
            <a:blipFill>
              <a:blip r:embed="rId3">
                <a:alphaModFix amt="0"/>
              </a:blip>
              <a:stretch>
                <a:fillRect l="0" t="-98955" r="-22544" b="-91236"/>
              </a:stretch>
            </a:blipFill>
          </p:spPr>
        </p:sp>
        <p:sp>
          <p:nvSpPr>
            <p:cNvPr name="TextBox 5" id="5"/>
            <p:cNvSpPr txBox="true"/>
            <p:nvPr/>
          </p:nvSpPr>
          <p:spPr>
            <a:xfrm>
              <a:off x="0" y="66675"/>
              <a:ext cx="17457420" cy="2806222"/>
            </a:xfrm>
            <a:prstGeom prst="rect">
              <a:avLst/>
            </a:prstGeom>
          </p:spPr>
          <p:txBody>
            <a:bodyPr anchor="ctr" rtlCol="false" tIns="0" lIns="0" bIns="0" rIns="0"/>
            <a:lstStyle/>
            <a:p>
              <a:pPr algn="l">
                <a:lnSpc>
                  <a:spcPts val="7128"/>
                </a:lnSpc>
              </a:pPr>
              <a:r>
                <a:rPr lang="en-US" sz="6600" b="true">
                  <a:solidFill>
                    <a:srgbClr val="000000"/>
                  </a:solidFill>
                  <a:latin typeface="Aptos Bold"/>
                  <a:ea typeface="Aptos Bold"/>
                  <a:cs typeface="Aptos Bold"/>
                  <a:sym typeface="Aptos Bold"/>
                </a:rPr>
                <a:t>AFSTA - PHYTOSANITARY SUB-COMMITTEE</a:t>
              </a:r>
            </a:p>
          </p:txBody>
        </p:sp>
      </p:grpSp>
      <p:grpSp>
        <p:nvGrpSpPr>
          <p:cNvPr name="Group 6" id="6"/>
          <p:cNvGrpSpPr/>
          <p:nvPr/>
        </p:nvGrpSpPr>
        <p:grpSpPr>
          <a:xfrm rot="0">
            <a:off x="8043862" y="3109141"/>
            <a:ext cx="3143250" cy="834647"/>
            <a:chOff x="0" y="0"/>
            <a:chExt cx="4191000" cy="1112863"/>
          </a:xfrm>
        </p:grpSpPr>
        <p:sp>
          <p:nvSpPr>
            <p:cNvPr name="Freeform 7" id="7"/>
            <p:cNvSpPr/>
            <p:nvPr/>
          </p:nvSpPr>
          <p:spPr>
            <a:xfrm flipH="false" flipV="false" rot="0">
              <a:off x="19050" y="19050"/>
              <a:ext cx="4152900" cy="1074674"/>
            </a:xfrm>
            <a:custGeom>
              <a:avLst/>
              <a:gdLst/>
              <a:ahLst/>
              <a:cxnLst/>
              <a:rect r="r" b="b" t="t" l="l"/>
              <a:pathLst>
                <a:path h="1074674" w="4152900">
                  <a:moveTo>
                    <a:pt x="0" y="179070"/>
                  </a:moveTo>
                  <a:cubicBezTo>
                    <a:pt x="0" y="80137"/>
                    <a:pt x="82296" y="0"/>
                    <a:pt x="183769" y="0"/>
                  </a:cubicBezTo>
                  <a:lnTo>
                    <a:pt x="3969131" y="0"/>
                  </a:lnTo>
                  <a:cubicBezTo>
                    <a:pt x="4070604" y="0"/>
                    <a:pt x="4152900" y="80137"/>
                    <a:pt x="4152900" y="179070"/>
                  </a:cubicBezTo>
                  <a:lnTo>
                    <a:pt x="4152900" y="895604"/>
                  </a:lnTo>
                  <a:cubicBezTo>
                    <a:pt x="4152900" y="994537"/>
                    <a:pt x="4070604" y="1074674"/>
                    <a:pt x="3969131" y="1074674"/>
                  </a:cubicBezTo>
                  <a:lnTo>
                    <a:pt x="183769" y="1074674"/>
                  </a:lnTo>
                  <a:cubicBezTo>
                    <a:pt x="82296" y="1074674"/>
                    <a:pt x="0" y="994537"/>
                    <a:pt x="0" y="895604"/>
                  </a:cubicBezTo>
                  <a:close/>
                </a:path>
              </a:pathLst>
            </a:custGeom>
            <a:solidFill>
              <a:srgbClr val="4E95D9"/>
            </a:solidFill>
          </p:spPr>
        </p:sp>
        <p:sp>
          <p:nvSpPr>
            <p:cNvPr name="Freeform 8" id="8"/>
            <p:cNvSpPr/>
            <p:nvPr/>
          </p:nvSpPr>
          <p:spPr>
            <a:xfrm flipH="false" flipV="false" rot="0">
              <a:off x="0" y="0"/>
              <a:ext cx="4191000" cy="1112774"/>
            </a:xfrm>
            <a:custGeom>
              <a:avLst/>
              <a:gdLst/>
              <a:ahLst/>
              <a:cxnLst/>
              <a:rect r="r" b="b" t="t" l="l"/>
              <a:pathLst>
                <a:path h="1112774" w="4191000">
                  <a:moveTo>
                    <a:pt x="0" y="198120"/>
                  </a:moveTo>
                  <a:cubicBezTo>
                    <a:pt x="0" y="88265"/>
                    <a:pt x="91313" y="0"/>
                    <a:pt x="202819" y="0"/>
                  </a:cubicBezTo>
                  <a:lnTo>
                    <a:pt x="3988181" y="0"/>
                  </a:lnTo>
                  <a:lnTo>
                    <a:pt x="3988181" y="19050"/>
                  </a:lnTo>
                  <a:lnTo>
                    <a:pt x="3988181" y="0"/>
                  </a:lnTo>
                  <a:cubicBezTo>
                    <a:pt x="4099687" y="0"/>
                    <a:pt x="4191000" y="88265"/>
                    <a:pt x="4191000" y="198120"/>
                  </a:cubicBezTo>
                  <a:lnTo>
                    <a:pt x="4171950" y="198120"/>
                  </a:lnTo>
                  <a:lnTo>
                    <a:pt x="4191000" y="198120"/>
                  </a:lnTo>
                  <a:lnTo>
                    <a:pt x="4191000" y="914654"/>
                  </a:lnTo>
                  <a:lnTo>
                    <a:pt x="4171950" y="914654"/>
                  </a:lnTo>
                  <a:lnTo>
                    <a:pt x="4191000" y="914654"/>
                  </a:lnTo>
                  <a:cubicBezTo>
                    <a:pt x="4191000" y="1024509"/>
                    <a:pt x="4099687" y="1112774"/>
                    <a:pt x="3988181" y="1112774"/>
                  </a:cubicBezTo>
                  <a:lnTo>
                    <a:pt x="3988181" y="1093724"/>
                  </a:lnTo>
                  <a:lnTo>
                    <a:pt x="3988181" y="1112774"/>
                  </a:lnTo>
                  <a:lnTo>
                    <a:pt x="202819" y="1112774"/>
                  </a:lnTo>
                  <a:lnTo>
                    <a:pt x="202819" y="1093724"/>
                  </a:lnTo>
                  <a:lnTo>
                    <a:pt x="202819" y="1112774"/>
                  </a:lnTo>
                  <a:cubicBezTo>
                    <a:pt x="91313" y="1112901"/>
                    <a:pt x="0" y="1024636"/>
                    <a:pt x="0" y="914654"/>
                  </a:cubicBezTo>
                  <a:lnTo>
                    <a:pt x="0" y="198120"/>
                  </a:lnTo>
                  <a:lnTo>
                    <a:pt x="19050" y="198120"/>
                  </a:lnTo>
                  <a:lnTo>
                    <a:pt x="0" y="198120"/>
                  </a:lnTo>
                  <a:moveTo>
                    <a:pt x="38100" y="198120"/>
                  </a:moveTo>
                  <a:lnTo>
                    <a:pt x="38100" y="914654"/>
                  </a:lnTo>
                  <a:lnTo>
                    <a:pt x="19050" y="914654"/>
                  </a:lnTo>
                  <a:lnTo>
                    <a:pt x="38100" y="914654"/>
                  </a:lnTo>
                  <a:cubicBezTo>
                    <a:pt x="38100" y="1002665"/>
                    <a:pt x="111379" y="1074674"/>
                    <a:pt x="202819" y="1074674"/>
                  </a:cubicBezTo>
                  <a:lnTo>
                    <a:pt x="3988181" y="1074674"/>
                  </a:lnTo>
                  <a:cubicBezTo>
                    <a:pt x="4079621" y="1074674"/>
                    <a:pt x="4152900" y="1002538"/>
                    <a:pt x="4152900" y="914654"/>
                  </a:cubicBezTo>
                  <a:lnTo>
                    <a:pt x="4152900" y="198120"/>
                  </a:lnTo>
                  <a:cubicBezTo>
                    <a:pt x="4152900" y="110236"/>
                    <a:pt x="4079621" y="38100"/>
                    <a:pt x="3988181" y="38100"/>
                  </a:cubicBezTo>
                  <a:lnTo>
                    <a:pt x="202819" y="38100"/>
                  </a:lnTo>
                  <a:lnTo>
                    <a:pt x="202819" y="19050"/>
                  </a:lnTo>
                  <a:lnTo>
                    <a:pt x="202819" y="38100"/>
                  </a:lnTo>
                  <a:cubicBezTo>
                    <a:pt x="111379" y="38100"/>
                    <a:pt x="38100" y="110236"/>
                    <a:pt x="38100" y="198120"/>
                  </a:cubicBezTo>
                  <a:close/>
                </a:path>
              </a:pathLst>
            </a:custGeom>
            <a:solidFill>
              <a:srgbClr val="042433"/>
            </a:solidFill>
          </p:spPr>
        </p:sp>
        <p:sp>
          <p:nvSpPr>
            <p:cNvPr name="TextBox 9" id="9"/>
            <p:cNvSpPr txBox="true"/>
            <p:nvPr/>
          </p:nvSpPr>
          <p:spPr>
            <a:xfrm>
              <a:off x="0" y="0"/>
              <a:ext cx="4191000" cy="1112863"/>
            </a:xfrm>
            <a:prstGeom prst="rect">
              <a:avLst/>
            </a:prstGeom>
          </p:spPr>
          <p:txBody>
            <a:bodyPr anchor="ctr" rtlCol="false" tIns="50800" lIns="50800" bIns="50800" rIns="50800"/>
            <a:lstStyle/>
            <a:p>
              <a:pPr algn="ctr">
                <a:lnSpc>
                  <a:spcPts val="3240"/>
                </a:lnSpc>
              </a:pPr>
              <a:r>
                <a:rPr lang="en-US" sz="2700">
                  <a:solidFill>
                    <a:srgbClr val="FFFFFF"/>
                  </a:solidFill>
                  <a:latin typeface="Aptos"/>
                  <a:ea typeface="Aptos"/>
                  <a:cs typeface="Aptos"/>
                  <a:sym typeface="Aptos"/>
                </a:rPr>
                <a:t>Secretariat</a:t>
              </a:r>
            </a:p>
          </p:txBody>
        </p:sp>
      </p:grpSp>
      <p:grpSp>
        <p:nvGrpSpPr>
          <p:cNvPr name="Group 10" id="10"/>
          <p:cNvGrpSpPr/>
          <p:nvPr/>
        </p:nvGrpSpPr>
        <p:grpSpPr>
          <a:xfrm rot="0">
            <a:off x="5614988" y="6316237"/>
            <a:ext cx="3143250" cy="1128712"/>
            <a:chOff x="0" y="0"/>
            <a:chExt cx="4191000" cy="1504950"/>
          </a:xfrm>
        </p:grpSpPr>
        <p:sp>
          <p:nvSpPr>
            <p:cNvPr name="Freeform 11" id="11"/>
            <p:cNvSpPr/>
            <p:nvPr/>
          </p:nvSpPr>
          <p:spPr>
            <a:xfrm flipH="false" flipV="false" rot="0">
              <a:off x="19050" y="19050"/>
              <a:ext cx="4152900" cy="1466850"/>
            </a:xfrm>
            <a:custGeom>
              <a:avLst/>
              <a:gdLst/>
              <a:ahLst/>
              <a:cxnLst/>
              <a:rect r="r" b="b" t="t" l="l"/>
              <a:pathLst>
                <a:path h="1466850" w="4152900">
                  <a:moveTo>
                    <a:pt x="0" y="244475"/>
                  </a:moveTo>
                  <a:cubicBezTo>
                    <a:pt x="0" y="109474"/>
                    <a:pt x="111252" y="0"/>
                    <a:pt x="248539" y="0"/>
                  </a:cubicBezTo>
                  <a:lnTo>
                    <a:pt x="3904361" y="0"/>
                  </a:lnTo>
                  <a:cubicBezTo>
                    <a:pt x="4041648" y="0"/>
                    <a:pt x="4152900" y="109474"/>
                    <a:pt x="4152900" y="244475"/>
                  </a:cubicBezTo>
                  <a:lnTo>
                    <a:pt x="4152900" y="1222375"/>
                  </a:lnTo>
                  <a:cubicBezTo>
                    <a:pt x="4152900" y="1357376"/>
                    <a:pt x="4041648" y="1466850"/>
                    <a:pt x="3904361" y="1466850"/>
                  </a:cubicBezTo>
                  <a:lnTo>
                    <a:pt x="248539" y="1466850"/>
                  </a:lnTo>
                  <a:cubicBezTo>
                    <a:pt x="111252" y="1466850"/>
                    <a:pt x="0" y="1357376"/>
                    <a:pt x="0" y="1222375"/>
                  </a:cubicBezTo>
                  <a:close/>
                </a:path>
              </a:pathLst>
            </a:custGeom>
            <a:solidFill>
              <a:srgbClr val="4E95D9"/>
            </a:solidFill>
          </p:spPr>
        </p:sp>
        <p:sp>
          <p:nvSpPr>
            <p:cNvPr name="Freeform 12" id="12"/>
            <p:cNvSpPr/>
            <p:nvPr/>
          </p:nvSpPr>
          <p:spPr>
            <a:xfrm flipH="false" flipV="false" rot="0">
              <a:off x="0" y="0"/>
              <a:ext cx="4191000" cy="1504950"/>
            </a:xfrm>
            <a:custGeom>
              <a:avLst/>
              <a:gdLst/>
              <a:ahLst/>
              <a:cxnLst/>
              <a:rect r="r" b="b" t="t" l="l"/>
              <a:pathLst>
                <a:path h="1504950" w="4191000">
                  <a:moveTo>
                    <a:pt x="0" y="263525"/>
                  </a:moveTo>
                  <a:cubicBezTo>
                    <a:pt x="0" y="117729"/>
                    <a:pt x="120142" y="0"/>
                    <a:pt x="267589" y="0"/>
                  </a:cubicBezTo>
                  <a:lnTo>
                    <a:pt x="3923411" y="0"/>
                  </a:lnTo>
                  <a:lnTo>
                    <a:pt x="3923411" y="19050"/>
                  </a:lnTo>
                  <a:lnTo>
                    <a:pt x="3923411" y="0"/>
                  </a:lnTo>
                  <a:cubicBezTo>
                    <a:pt x="4070858" y="0"/>
                    <a:pt x="4191000" y="117729"/>
                    <a:pt x="4191000" y="263525"/>
                  </a:cubicBezTo>
                  <a:lnTo>
                    <a:pt x="4171950" y="263525"/>
                  </a:lnTo>
                  <a:lnTo>
                    <a:pt x="4191000" y="263525"/>
                  </a:lnTo>
                  <a:lnTo>
                    <a:pt x="4191000" y="1241425"/>
                  </a:lnTo>
                  <a:lnTo>
                    <a:pt x="4171950" y="1241425"/>
                  </a:lnTo>
                  <a:lnTo>
                    <a:pt x="4191000" y="1241425"/>
                  </a:lnTo>
                  <a:cubicBezTo>
                    <a:pt x="4191000" y="1387221"/>
                    <a:pt x="4070858" y="1504950"/>
                    <a:pt x="3923411" y="1504950"/>
                  </a:cubicBezTo>
                  <a:lnTo>
                    <a:pt x="3923411" y="1485900"/>
                  </a:lnTo>
                  <a:lnTo>
                    <a:pt x="3923411" y="1504950"/>
                  </a:lnTo>
                  <a:lnTo>
                    <a:pt x="267589" y="1504950"/>
                  </a:lnTo>
                  <a:lnTo>
                    <a:pt x="267589" y="1485900"/>
                  </a:lnTo>
                  <a:lnTo>
                    <a:pt x="267589" y="1504950"/>
                  </a:lnTo>
                  <a:cubicBezTo>
                    <a:pt x="120142" y="1504950"/>
                    <a:pt x="0" y="1387221"/>
                    <a:pt x="0" y="1241425"/>
                  </a:cubicBezTo>
                  <a:lnTo>
                    <a:pt x="0" y="263525"/>
                  </a:lnTo>
                  <a:lnTo>
                    <a:pt x="19050" y="263525"/>
                  </a:lnTo>
                  <a:lnTo>
                    <a:pt x="0" y="263525"/>
                  </a:lnTo>
                  <a:moveTo>
                    <a:pt x="38100" y="263525"/>
                  </a:moveTo>
                  <a:lnTo>
                    <a:pt x="38100" y="1241425"/>
                  </a:lnTo>
                  <a:lnTo>
                    <a:pt x="19050" y="1241425"/>
                  </a:lnTo>
                  <a:lnTo>
                    <a:pt x="38100" y="1241425"/>
                  </a:lnTo>
                  <a:cubicBezTo>
                    <a:pt x="38100" y="1365631"/>
                    <a:pt x="140589" y="1466850"/>
                    <a:pt x="267589" y="1466850"/>
                  </a:cubicBezTo>
                  <a:lnTo>
                    <a:pt x="3923411" y="1466850"/>
                  </a:lnTo>
                  <a:cubicBezTo>
                    <a:pt x="4050411" y="1466850"/>
                    <a:pt x="4152900" y="1365631"/>
                    <a:pt x="4152900" y="1241425"/>
                  </a:cubicBezTo>
                  <a:lnTo>
                    <a:pt x="4152900" y="263525"/>
                  </a:lnTo>
                  <a:cubicBezTo>
                    <a:pt x="4152900" y="139319"/>
                    <a:pt x="4050411" y="38100"/>
                    <a:pt x="3923411" y="38100"/>
                  </a:cubicBezTo>
                  <a:lnTo>
                    <a:pt x="267589" y="38100"/>
                  </a:lnTo>
                  <a:lnTo>
                    <a:pt x="267589" y="19050"/>
                  </a:lnTo>
                  <a:lnTo>
                    <a:pt x="267589" y="38100"/>
                  </a:lnTo>
                  <a:cubicBezTo>
                    <a:pt x="140589" y="38100"/>
                    <a:pt x="38100" y="139319"/>
                    <a:pt x="38100" y="263525"/>
                  </a:cubicBezTo>
                  <a:close/>
                </a:path>
              </a:pathLst>
            </a:custGeom>
            <a:solidFill>
              <a:srgbClr val="042433"/>
            </a:solidFill>
          </p:spPr>
        </p:sp>
        <p:sp>
          <p:nvSpPr>
            <p:cNvPr name="TextBox 13" id="13"/>
            <p:cNvSpPr txBox="true"/>
            <p:nvPr/>
          </p:nvSpPr>
          <p:spPr>
            <a:xfrm>
              <a:off x="0" y="0"/>
              <a:ext cx="4191000" cy="1504950"/>
            </a:xfrm>
            <a:prstGeom prst="rect">
              <a:avLst/>
            </a:prstGeom>
          </p:spPr>
          <p:txBody>
            <a:bodyPr anchor="ctr" rtlCol="false" tIns="50800" lIns="50800" bIns="50800" rIns="50800"/>
            <a:lstStyle/>
            <a:p>
              <a:pPr algn="ctr">
                <a:lnSpc>
                  <a:spcPts val="3240"/>
                </a:lnSpc>
              </a:pPr>
              <a:r>
                <a:rPr lang="en-US" sz="2700">
                  <a:solidFill>
                    <a:srgbClr val="FFFFFF"/>
                  </a:solidFill>
                  <a:latin typeface="Aptos"/>
                  <a:ea typeface="Aptos"/>
                  <a:cs typeface="Aptos"/>
                  <a:sym typeface="Aptos"/>
                </a:rPr>
                <a:t>Chair</a:t>
              </a:r>
            </a:p>
          </p:txBody>
        </p:sp>
      </p:grpSp>
      <p:grpSp>
        <p:nvGrpSpPr>
          <p:cNvPr name="Group 14" id="14"/>
          <p:cNvGrpSpPr/>
          <p:nvPr/>
        </p:nvGrpSpPr>
        <p:grpSpPr>
          <a:xfrm rot="0">
            <a:off x="10458450" y="6316237"/>
            <a:ext cx="3143250" cy="1128712"/>
            <a:chOff x="0" y="0"/>
            <a:chExt cx="4191000" cy="1504950"/>
          </a:xfrm>
        </p:grpSpPr>
        <p:sp>
          <p:nvSpPr>
            <p:cNvPr name="Freeform 15" id="15"/>
            <p:cNvSpPr/>
            <p:nvPr/>
          </p:nvSpPr>
          <p:spPr>
            <a:xfrm flipH="false" flipV="false" rot="0">
              <a:off x="19050" y="19050"/>
              <a:ext cx="4152900" cy="1466850"/>
            </a:xfrm>
            <a:custGeom>
              <a:avLst/>
              <a:gdLst/>
              <a:ahLst/>
              <a:cxnLst/>
              <a:rect r="r" b="b" t="t" l="l"/>
              <a:pathLst>
                <a:path h="1466850" w="4152900">
                  <a:moveTo>
                    <a:pt x="0" y="244475"/>
                  </a:moveTo>
                  <a:cubicBezTo>
                    <a:pt x="0" y="109474"/>
                    <a:pt x="111252" y="0"/>
                    <a:pt x="248539" y="0"/>
                  </a:cubicBezTo>
                  <a:lnTo>
                    <a:pt x="3904361" y="0"/>
                  </a:lnTo>
                  <a:cubicBezTo>
                    <a:pt x="4041648" y="0"/>
                    <a:pt x="4152900" y="109474"/>
                    <a:pt x="4152900" y="244475"/>
                  </a:cubicBezTo>
                  <a:lnTo>
                    <a:pt x="4152900" y="1222375"/>
                  </a:lnTo>
                  <a:cubicBezTo>
                    <a:pt x="4152900" y="1357376"/>
                    <a:pt x="4041648" y="1466850"/>
                    <a:pt x="3904361" y="1466850"/>
                  </a:cubicBezTo>
                  <a:lnTo>
                    <a:pt x="248539" y="1466850"/>
                  </a:lnTo>
                  <a:cubicBezTo>
                    <a:pt x="111252" y="1466850"/>
                    <a:pt x="0" y="1357376"/>
                    <a:pt x="0" y="1222375"/>
                  </a:cubicBezTo>
                  <a:close/>
                </a:path>
              </a:pathLst>
            </a:custGeom>
            <a:solidFill>
              <a:srgbClr val="4E95D9"/>
            </a:solidFill>
          </p:spPr>
        </p:sp>
        <p:sp>
          <p:nvSpPr>
            <p:cNvPr name="Freeform 16" id="16"/>
            <p:cNvSpPr/>
            <p:nvPr/>
          </p:nvSpPr>
          <p:spPr>
            <a:xfrm flipH="false" flipV="false" rot="0">
              <a:off x="0" y="0"/>
              <a:ext cx="4191000" cy="1504950"/>
            </a:xfrm>
            <a:custGeom>
              <a:avLst/>
              <a:gdLst/>
              <a:ahLst/>
              <a:cxnLst/>
              <a:rect r="r" b="b" t="t" l="l"/>
              <a:pathLst>
                <a:path h="1504950" w="4191000">
                  <a:moveTo>
                    <a:pt x="0" y="263525"/>
                  </a:moveTo>
                  <a:cubicBezTo>
                    <a:pt x="0" y="117729"/>
                    <a:pt x="120142" y="0"/>
                    <a:pt x="267589" y="0"/>
                  </a:cubicBezTo>
                  <a:lnTo>
                    <a:pt x="3923411" y="0"/>
                  </a:lnTo>
                  <a:lnTo>
                    <a:pt x="3923411" y="19050"/>
                  </a:lnTo>
                  <a:lnTo>
                    <a:pt x="3923411" y="0"/>
                  </a:lnTo>
                  <a:cubicBezTo>
                    <a:pt x="4070858" y="0"/>
                    <a:pt x="4191000" y="117729"/>
                    <a:pt x="4191000" y="263525"/>
                  </a:cubicBezTo>
                  <a:lnTo>
                    <a:pt x="4171950" y="263525"/>
                  </a:lnTo>
                  <a:lnTo>
                    <a:pt x="4191000" y="263525"/>
                  </a:lnTo>
                  <a:lnTo>
                    <a:pt x="4191000" y="1241425"/>
                  </a:lnTo>
                  <a:lnTo>
                    <a:pt x="4171950" y="1241425"/>
                  </a:lnTo>
                  <a:lnTo>
                    <a:pt x="4191000" y="1241425"/>
                  </a:lnTo>
                  <a:cubicBezTo>
                    <a:pt x="4191000" y="1387221"/>
                    <a:pt x="4070858" y="1504950"/>
                    <a:pt x="3923411" y="1504950"/>
                  </a:cubicBezTo>
                  <a:lnTo>
                    <a:pt x="3923411" y="1485900"/>
                  </a:lnTo>
                  <a:lnTo>
                    <a:pt x="3923411" y="1504950"/>
                  </a:lnTo>
                  <a:lnTo>
                    <a:pt x="267589" y="1504950"/>
                  </a:lnTo>
                  <a:lnTo>
                    <a:pt x="267589" y="1485900"/>
                  </a:lnTo>
                  <a:lnTo>
                    <a:pt x="267589" y="1504950"/>
                  </a:lnTo>
                  <a:cubicBezTo>
                    <a:pt x="120142" y="1504950"/>
                    <a:pt x="0" y="1387221"/>
                    <a:pt x="0" y="1241425"/>
                  </a:cubicBezTo>
                  <a:lnTo>
                    <a:pt x="0" y="263525"/>
                  </a:lnTo>
                  <a:lnTo>
                    <a:pt x="19050" y="263525"/>
                  </a:lnTo>
                  <a:lnTo>
                    <a:pt x="0" y="263525"/>
                  </a:lnTo>
                  <a:moveTo>
                    <a:pt x="38100" y="263525"/>
                  </a:moveTo>
                  <a:lnTo>
                    <a:pt x="38100" y="1241425"/>
                  </a:lnTo>
                  <a:lnTo>
                    <a:pt x="19050" y="1241425"/>
                  </a:lnTo>
                  <a:lnTo>
                    <a:pt x="38100" y="1241425"/>
                  </a:lnTo>
                  <a:cubicBezTo>
                    <a:pt x="38100" y="1365631"/>
                    <a:pt x="140589" y="1466850"/>
                    <a:pt x="267589" y="1466850"/>
                  </a:cubicBezTo>
                  <a:lnTo>
                    <a:pt x="3923411" y="1466850"/>
                  </a:lnTo>
                  <a:cubicBezTo>
                    <a:pt x="4050411" y="1466850"/>
                    <a:pt x="4152900" y="1365631"/>
                    <a:pt x="4152900" y="1241425"/>
                  </a:cubicBezTo>
                  <a:lnTo>
                    <a:pt x="4152900" y="263525"/>
                  </a:lnTo>
                  <a:cubicBezTo>
                    <a:pt x="4152900" y="139319"/>
                    <a:pt x="4050411" y="38100"/>
                    <a:pt x="3923411" y="38100"/>
                  </a:cubicBezTo>
                  <a:lnTo>
                    <a:pt x="267589" y="38100"/>
                  </a:lnTo>
                  <a:lnTo>
                    <a:pt x="267589" y="19050"/>
                  </a:lnTo>
                  <a:lnTo>
                    <a:pt x="267589" y="38100"/>
                  </a:lnTo>
                  <a:cubicBezTo>
                    <a:pt x="140589" y="38100"/>
                    <a:pt x="38100" y="139319"/>
                    <a:pt x="38100" y="263525"/>
                  </a:cubicBezTo>
                  <a:close/>
                </a:path>
              </a:pathLst>
            </a:custGeom>
            <a:solidFill>
              <a:srgbClr val="042433"/>
            </a:solidFill>
          </p:spPr>
        </p:sp>
        <p:sp>
          <p:nvSpPr>
            <p:cNvPr name="TextBox 17" id="17"/>
            <p:cNvSpPr txBox="true"/>
            <p:nvPr/>
          </p:nvSpPr>
          <p:spPr>
            <a:xfrm>
              <a:off x="0" y="0"/>
              <a:ext cx="4191000" cy="1504950"/>
            </a:xfrm>
            <a:prstGeom prst="rect">
              <a:avLst/>
            </a:prstGeom>
          </p:spPr>
          <p:txBody>
            <a:bodyPr anchor="ctr" rtlCol="false" tIns="50800" lIns="50800" bIns="50800" rIns="50800"/>
            <a:lstStyle/>
            <a:p>
              <a:pPr algn="ctr">
                <a:lnSpc>
                  <a:spcPts val="3240"/>
                </a:lnSpc>
              </a:pPr>
              <a:r>
                <a:rPr lang="en-US" sz="2700">
                  <a:solidFill>
                    <a:srgbClr val="FFFFFF"/>
                  </a:solidFill>
                  <a:latin typeface="Aptos"/>
                  <a:ea typeface="Aptos"/>
                  <a:cs typeface="Aptos"/>
                  <a:sym typeface="Aptos"/>
                </a:rPr>
                <a:t>Co-chair</a:t>
              </a:r>
            </a:p>
          </p:txBody>
        </p:sp>
      </p:grpSp>
      <p:grpSp>
        <p:nvGrpSpPr>
          <p:cNvPr name="Group 18" id="18"/>
          <p:cNvGrpSpPr/>
          <p:nvPr/>
        </p:nvGrpSpPr>
        <p:grpSpPr>
          <a:xfrm rot="0">
            <a:off x="771525" y="4972050"/>
            <a:ext cx="842962" cy="2586038"/>
            <a:chOff x="0" y="0"/>
            <a:chExt cx="1123950" cy="3448050"/>
          </a:xfrm>
        </p:grpSpPr>
        <p:sp>
          <p:nvSpPr>
            <p:cNvPr name="Freeform 19" id="19"/>
            <p:cNvSpPr/>
            <p:nvPr/>
          </p:nvSpPr>
          <p:spPr>
            <a:xfrm flipH="false" flipV="false" rot="0">
              <a:off x="19050" y="19050"/>
              <a:ext cx="1085850" cy="3409950"/>
            </a:xfrm>
            <a:custGeom>
              <a:avLst/>
              <a:gdLst/>
              <a:ahLst/>
              <a:cxnLst/>
              <a:rect r="r" b="b" t="t" l="l"/>
              <a:pathLst>
                <a:path h="3409950" w="1085850">
                  <a:moveTo>
                    <a:pt x="0" y="2854198"/>
                  </a:moveTo>
                  <a:lnTo>
                    <a:pt x="271399" y="2854198"/>
                  </a:lnTo>
                  <a:lnTo>
                    <a:pt x="271399" y="0"/>
                  </a:lnTo>
                  <a:lnTo>
                    <a:pt x="814324" y="0"/>
                  </a:lnTo>
                  <a:lnTo>
                    <a:pt x="814324" y="2854198"/>
                  </a:lnTo>
                  <a:lnTo>
                    <a:pt x="1085850" y="2854198"/>
                  </a:lnTo>
                  <a:lnTo>
                    <a:pt x="542925" y="3409950"/>
                  </a:lnTo>
                  <a:close/>
                </a:path>
              </a:pathLst>
            </a:custGeom>
            <a:solidFill>
              <a:srgbClr val="4E95D9"/>
            </a:solidFill>
          </p:spPr>
        </p:sp>
        <p:sp>
          <p:nvSpPr>
            <p:cNvPr name="Freeform 20" id="20"/>
            <p:cNvSpPr/>
            <p:nvPr/>
          </p:nvSpPr>
          <p:spPr>
            <a:xfrm flipH="false" flipV="false" rot="0">
              <a:off x="61" y="0"/>
              <a:ext cx="1123828" cy="3448050"/>
            </a:xfrm>
            <a:custGeom>
              <a:avLst/>
              <a:gdLst/>
              <a:ahLst/>
              <a:cxnLst/>
              <a:rect r="r" b="b" t="t" l="l"/>
              <a:pathLst>
                <a:path h="3448050" w="1123828">
                  <a:moveTo>
                    <a:pt x="18989" y="2854198"/>
                  </a:moveTo>
                  <a:lnTo>
                    <a:pt x="290388" y="2854198"/>
                  </a:lnTo>
                  <a:lnTo>
                    <a:pt x="290388" y="2873248"/>
                  </a:lnTo>
                  <a:lnTo>
                    <a:pt x="271338" y="2873248"/>
                  </a:lnTo>
                  <a:lnTo>
                    <a:pt x="271338" y="19050"/>
                  </a:lnTo>
                  <a:cubicBezTo>
                    <a:pt x="271338" y="8509"/>
                    <a:pt x="279847" y="0"/>
                    <a:pt x="290388" y="0"/>
                  </a:cubicBezTo>
                  <a:lnTo>
                    <a:pt x="833313" y="0"/>
                  </a:lnTo>
                  <a:cubicBezTo>
                    <a:pt x="843854" y="0"/>
                    <a:pt x="852363" y="8509"/>
                    <a:pt x="852363" y="19050"/>
                  </a:cubicBezTo>
                  <a:lnTo>
                    <a:pt x="852363" y="2873248"/>
                  </a:lnTo>
                  <a:lnTo>
                    <a:pt x="833313" y="2873248"/>
                  </a:lnTo>
                  <a:lnTo>
                    <a:pt x="833313" y="2854198"/>
                  </a:lnTo>
                  <a:lnTo>
                    <a:pt x="1104839" y="2854198"/>
                  </a:lnTo>
                  <a:cubicBezTo>
                    <a:pt x="1112459" y="2854198"/>
                    <a:pt x="1119444" y="2858770"/>
                    <a:pt x="1122365" y="2865882"/>
                  </a:cubicBezTo>
                  <a:cubicBezTo>
                    <a:pt x="1125286" y="2872994"/>
                    <a:pt x="1123762" y="2881122"/>
                    <a:pt x="1118428" y="2886583"/>
                  </a:cubicBezTo>
                  <a:lnTo>
                    <a:pt x="575503" y="3442335"/>
                  </a:lnTo>
                  <a:cubicBezTo>
                    <a:pt x="571947" y="3446018"/>
                    <a:pt x="566994" y="3448050"/>
                    <a:pt x="561914" y="3448050"/>
                  </a:cubicBezTo>
                  <a:cubicBezTo>
                    <a:pt x="556834" y="3448050"/>
                    <a:pt x="551881" y="3446018"/>
                    <a:pt x="548325" y="3442335"/>
                  </a:cubicBezTo>
                  <a:lnTo>
                    <a:pt x="5400" y="2886583"/>
                  </a:lnTo>
                  <a:cubicBezTo>
                    <a:pt x="66" y="2881122"/>
                    <a:pt x="-1458" y="2872994"/>
                    <a:pt x="1463" y="2865882"/>
                  </a:cubicBezTo>
                  <a:cubicBezTo>
                    <a:pt x="4384" y="2858770"/>
                    <a:pt x="11369" y="2854198"/>
                    <a:pt x="18989" y="2854198"/>
                  </a:cubicBezTo>
                  <a:moveTo>
                    <a:pt x="18989" y="2892298"/>
                  </a:moveTo>
                  <a:lnTo>
                    <a:pt x="18989" y="2873248"/>
                  </a:lnTo>
                  <a:lnTo>
                    <a:pt x="32578" y="2859913"/>
                  </a:lnTo>
                  <a:lnTo>
                    <a:pt x="575503" y="3415665"/>
                  </a:lnTo>
                  <a:lnTo>
                    <a:pt x="561914" y="3429000"/>
                  </a:lnTo>
                  <a:lnTo>
                    <a:pt x="548325" y="3415665"/>
                  </a:lnTo>
                  <a:lnTo>
                    <a:pt x="1091250" y="2859913"/>
                  </a:lnTo>
                  <a:lnTo>
                    <a:pt x="1104839" y="2873248"/>
                  </a:lnTo>
                  <a:lnTo>
                    <a:pt x="1104839" y="2892298"/>
                  </a:lnTo>
                  <a:lnTo>
                    <a:pt x="833313" y="2892298"/>
                  </a:lnTo>
                  <a:cubicBezTo>
                    <a:pt x="822772" y="2892298"/>
                    <a:pt x="814263" y="2883789"/>
                    <a:pt x="814263" y="2873248"/>
                  </a:cubicBezTo>
                  <a:lnTo>
                    <a:pt x="814263" y="19050"/>
                  </a:lnTo>
                  <a:lnTo>
                    <a:pt x="833313" y="19050"/>
                  </a:lnTo>
                  <a:lnTo>
                    <a:pt x="833313" y="38100"/>
                  </a:lnTo>
                  <a:lnTo>
                    <a:pt x="290388" y="38100"/>
                  </a:lnTo>
                  <a:lnTo>
                    <a:pt x="290388" y="19050"/>
                  </a:lnTo>
                  <a:lnTo>
                    <a:pt x="309438" y="19050"/>
                  </a:lnTo>
                  <a:lnTo>
                    <a:pt x="309438" y="2873248"/>
                  </a:lnTo>
                  <a:cubicBezTo>
                    <a:pt x="309438" y="2883789"/>
                    <a:pt x="300929" y="2892298"/>
                    <a:pt x="290388" y="2892298"/>
                  </a:cubicBezTo>
                  <a:lnTo>
                    <a:pt x="18989" y="2892298"/>
                  </a:lnTo>
                  <a:close/>
                </a:path>
              </a:pathLst>
            </a:custGeom>
            <a:solidFill>
              <a:srgbClr val="042433"/>
            </a:solidFill>
          </p:spPr>
        </p:sp>
      </p:grpSp>
      <p:grpSp>
        <p:nvGrpSpPr>
          <p:cNvPr name="Group 21" id="21"/>
          <p:cNvGrpSpPr/>
          <p:nvPr/>
        </p:nvGrpSpPr>
        <p:grpSpPr>
          <a:xfrm rot="0">
            <a:off x="971550" y="4500562"/>
            <a:ext cx="442912" cy="314325"/>
            <a:chOff x="0" y="0"/>
            <a:chExt cx="590550" cy="419100"/>
          </a:xfrm>
        </p:grpSpPr>
        <p:sp>
          <p:nvSpPr>
            <p:cNvPr name="Freeform 22" id="22"/>
            <p:cNvSpPr/>
            <p:nvPr/>
          </p:nvSpPr>
          <p:spPr>
            <a:xfrm flipH="false" flipV="false" rot="0">
              <a:off x="19050" y="19050"/>
              <a:ext cx="552450" cy="381000"/>
            </a:xfrm>
            <a:custGeom>
              <a:avLst/>
              <a:gdLst/>
              <a:ahLst/>
              <a:cxnLst/>
              <a:rect r="r" b="b" t="t" l="l"/>
              <a:pathLst>
                <a:path h="381000" w="552450">
                  <a:moveTo>
                    <a:pt x="0" y="0"/>
                  </a:moveTo>
                  <a:lnTo>
                    <a:pt x="552450" y="0"/>
                  </a:lnTo>
                  <a:lnTo>
                    <a:pt x="552450" y="381000"/>
                  </a:lnTo>
                  <a:lnTo>
                    <a:pt x="0" y="381000"/>
                  </a:lnTo>
                  <a:close/>
                </a:path>
              </a:pathLst>
            </a:custGeom>
            <a:solidFill>
              <a:srgbClr val="4E95D9"/>
            </a:solidFill>
          </p:spPr>
        </p:sp>
        <p:sp>
          <p:nvSpPr>
            <p:cNvPr name="Freeform 23" id="23"/>
            <p:cNvSpPr/>
            <p:nvPr/>
          </p:nvSpPr>
          <p:spPr>
            <a:xfrm flipH="false" flipV="false" rot="0">
              <a:off x="0" y="0"/>
              <a:ext cx="590550" cy="419100"/>
            </a:xfrm>
            <a:custGeom>
              <a:avLst/>
              <a:gdLst/>
              <a:ahLst/>
              <a:cxnLst/>
              <a:rect r="r" b="b" t="t" l="l"/>
              <a:pathLst>
                <a:path h="419100" w="590550">
                  <a:moveTo>
                    <a:pt x="19050" y="0"/>
                  </a:moveTo>
                  <a:lnTo>
                    <a:pt x="571500" y="0"/>
                  </a:lnTo>
                  <a:cubicBezTo>
                    <a:pt x="582041" y="0"/>
                    <a:pt x="590550" y="8509"/>
                    <a:pt x="590550" y="19050"/>
                  </a:cubicBezTo>
                  <a:lnTo>
                    <a:pt x="590550" y="400050"/>
                  </a:lnTo>
                  <a:cubicBezTo>
                    <a:pt x="590550" y="410591"/>
                    <a:pt x="582041" y="419100"/>
                    <a:pt x="571500" y="419100"/>
                  </a:cubicBezTo>
                  <a:lnTo>
                    <a:pt x="19050" y="419100"/>
                  </a:lnTo>
                  <a:cubicBezTo>
                    <a:pt x="8509" y="419100"/>
                    <a:pt x="0" y="410591"/>
                    <a:pt x="0" y="400050"/>
                  </a:cubicBezTo>
                  <a:lnTo>
                    <a:pt x="0" y="19050"/>
                  </a:lnTo>
                  <a:cubicBezTo>
                    <a:pt x="0" y="8509"/>
                    <a:pt x="8509" y="0"/>
                    <a:pt x="19050" y="0"/>
                  </a:cubicBezTo>
                  <a:moveTo>
                    <a:pt x="19050" y="38100"/>
                  </a:moveTo>
                  <a:lnTo>
                    <a:pt x="19050" y="19050"/>
                  </a:lnTo>
                  <a:lnTo>
                    <a:pt x="38100" y="19050"/>
                  </a:lnTo>
                  <a:lnTo>
                    <a:pt x="38100" y="400050"/>
                  </a:lnTo>
                  <a:lnTo>
                    <a:pt x="19050" y="400050"/>
                  </a:lnTo>
                  <a:lnTo>
                    <a:pt x="19050" y="381000"/>
                  </a:lnTo>
                  <a:lnTo>
                    <a:pt x="571500" y="381000"/>
                  </a:lnTo>
                  <a:lnTo>
                    <a:pt x="571500" y="400050"/>
                  </a:lnTo>
                  <a:lnTo>
                    <a:pt x="552450" y="400050"/>
                  </a:lnTo>
                  <a:lnTo>
                    <a:pt x="552450" y="19050"/>
                  </a:lnTo>
                  <a:lnTo>
                    <a:pt x="571500" y="19050"/>
                  </a:lnTo>
                  <a:lnTo>
                    <a:pt x="571500" y="38100"/>
                  </a:lnTo>
                  <a:lnTo>
                    <a:pt x="19050" y="38100"/>
                  </a:lnTo>
                  <a:close/>
                </a:path>
              </a:pathLst>
            </a:custGeom>
            <a:solidFill>
              <a:srgbClr val="042433"/>
            </a:solidFill>
          </p:spPr>
        </p:sp>
      </p:grpSp>
      <p:grpSp>
        <p:nvGrpSpPr>
          <p:cNvPr name="Group 24" id="24"/>
          <p:cNvGrpSpPr/>
          <p:nvPr/>
        </p:nvGrpSpPr>
        <p:grpSpPr>
          <a:xfrm rot="0">
            <a:off x="971550" y="4171950"/>
            <a:ext cx="442912" cy="185738"/>
            <a:chOff x="0" y="0"/>
            <a:chExt cx="590550" cy="247650"/>
          </a:xfrm>
        </p:grpSpPr>
        <p:sp>
          <p:nvSpPr>
            <p:cNvPr name="Freeform 25" id="25"/>
            <p:cNvSpPr/>
            <p:nvPr/>
          </p:nvSpPr>
          <p:spPr>
            <a:xfrm flipH="false" flipV="false" rot="0">
              <a:off x="19050" y="19050"/>
              <a:ext cx="552450" cy="209550"/>
            </a:xfrm>
            <a:custGeom>
              <a:avLst/>
              <a:gdLst/>
              <a:ahLst/>
              <a:cxnLst/>
              <a:rect r="r" b="b" t="t" l="l"/>
              <a:pathLst>
                <a:path h="209550" w="552450">
                  <a:moveTo>
                    <a:pt x="0" y="0"/>
                  </a:moveTo>
                  <a:lnTo>
                    <a:pt x="552450" y="0"/>
                  </a:lnTo>
                  <a:lnTo>
                    <a:pt x="552450" y="209550"/>
                  </a:lnTo>
                  <a:lnTo>
                    <a:pt x="0" y="209550"/>
                  </a:lnTo>
                  <a:close/>
                </a:path>
              </a:pathLst>
            </a:custGeom>
            <a:solidFill>
              <a:srgbClr val="4E95D9"/>
            </a:solidFill>
          </p:spPr>
        </p:sp>
        <p:sp>
          <p:nvSpPr>
            <p:cNvPr name="Freeform 26" id="26"/>
            <p:cNvSpPr/>
            <p:nvPr/>
          </p:nvSpPr>
          <p:spPr>
            <a:xfrm flipH="false" flipV="false" rot="0">
              <a:off x="0" y="0"/>
              <a:ext cx="590550" cy="247650"/>
            </a:xfrm>
            <a:custGeom>
              <a:avLst/>
              <a:gdLst/>
              <a:ahLst/>
              <a:cxnLst/>
              <a:rect r="r" b="b" t="t" l="l"/>
              <a:pathLst>
                <a:path h="247650" w="590550">
                  <a:moveTo>
                    <a:pt x="19050" y="0"/>
                  </a:moveTo>
                  <a:lnTo>
                    <a:pt x="571500" y="0"/>
                  </a:lnTo>
                  <a:cubicBezTo>
                    <a:pt x="582041" y="0"/>
                    <a:pt x="590550" y="8509"/>
                    <a:pt x="590550" y="19050"/>
                  </a:cubicBezTo>
                  <a:lnTo>
                    <a:pt x="590550" y="228600"/>
                  </a:lnTo>
                  <a:cubicBezTo>
                    <a:pt x="590550" y="239141"/>
                    <a:pt x="582041" y="247650"/>
                    <a:pt x="571500" y="247650"/>
                  </a:cubicBezTo>
                  <a:lnTo>
                    <a:pt x="19050" y="247650"/>
                  </a:lnTo>
                  <a:cubicBezTo>
                    <a:pt x="8509" y="247650"/>
                    <a:pt x="0" y="239141"/>
                    <a:pt x="0" y="228600"/>
                  </a:cubicBezTo>
                  <a:lnTo>
                    <a:pt x="0" y="19050"/>
                  </a:lnTo>
                  <a:cubicBezTo>
                    <a:pt x="0" y="8509"/>
                    <a:pt x="8509" y="0"/>
                    <a:pt x="19050" y="0"/>
                  </a:cubicBezTo>
                  <a:moveTo>
                    <a:pt x="19050" y="38100"/>
                  </a:moveTo>
                  <a:lnTo>
                    <a:pt x="19050" y="19050"/>
                  </a:lnTo>
                  <a:lnTo>
                    <a:pt x="38100" y="19050"/>
                  </a:lnTo>
                  <a:lnTo>
                    <a:pt x="38100" y="228600"/>
                  </a:lnTo>
                  <a:lnTo>
                    <a:pt x="19050" y="228600"/>
                  </a:lnTo>
                  <a:lnTo>
                    <a:pt x="19050" y="209550"/>
                  </a:lnTo>
                  <a:lnTo>
                    <a:pt x="571500" y="209550"/>
                  </a:lnTo>
                  <a:lnTo>
                    <a:pt x="571500" y="228600"/>
                  </a:lnTo>
                  <a:lnTo>
                    <a:pt x="552450" y="228600"/>
                  </a:lnTo>
                  <a:lnTo>
                    <a:pt x="552450" y="19050"/>
                  </a:lnTo>
                  <a:lnTo>
                    <a:pt x="571500" y="19050"/>
                  </a:lnTo>
                  <a:lnTo>
                    <a:pt x="571500" y="38100"/>
                  </a:lnTo>
                  <a:lnTo>
                    <a:pt x="19050" y="38100"/>
                  </a:lnTo>
                  <a:close/>
                </a:path>
              </a:pathLst>
            </a:custGeom>
            <a:solidFill>
              <a:srgbClr val="042433"/>
            </a:solidFill>
          </p:spPr>
        </p:sp>
      </p:grpSp>
      <p:grpSp>
        <p:nvGrpSpPr>
          <p:cNvPr name="Group 27" id="27"/>
          <p:cNvGrpSpPr/>
          <p:nvPr/>
        </p:nvGrpSpPr>
        <p:grpSpPr>
          <a:xfrm rot="0">
            <a:off x="971550" y="3843338"/>
            <a:ext cx="442912" cy="185738"/>
            <a:chOff x="0" y="0"/>
            <a:chExt cx="590550" cy="247650"/>
          </a:xfrm>
        </p:grpSpPr>
        <p:sp>
          <p:nvSpPr>
            <p:cNvPr name="Freeform 28" id="28"/>
            <p:cNvSpPr/>
            <p:nvPr/>
          </p:nvSpPr>
          <p:spPr>
            <a:xfrm flipH="false" flipV="false" rot="0">
              <a:off x="19050" y="19050"/>
              <a:ext cx="552450" cy="209550"/>
            </a:xfrm>
            <a:custGeom>
              <a:avLst/>
              <a:gdLst/>
              <a:ahLst/>
              <a:cxnLst/>
              <a:rect r="r" b="b" t="t" l="l"/>
              <a:pathLst>
                <a:path h="209550" w="552450">
                  <a:moveTo>
                    <a:pt x="0" y="0"/>
                  </a:moveTo>
                  <a:lnTo>
                    <a:pt x="552450" y="0"/>
                  </a:lnTo>
                  <a:lnTo>
                    <a:pt x="552450" y="209550"/>
                  </a:lnTo>
                  <a:lnTo>
                    <a:pt x="0" y="209550"/>
                  </a:lnTo>
                  <a:close/>
                </a:path>
              </a:pathLst>
            </a:custGeom>
            <a:solidFill>
              <a:srgbClr val="4E95D9"/>
            </a:solidFill>
          </p:spPr>
        </p:sp>
        <p:sp>
          <p:nvSpPr>
            <p:cNvPr name="Freeform 29" id="29"/>
            <p:cNvSpPr/>
            <p:nvPr/>
          </p:nvSpPr>
          <p:spPr>
            <a:xfrm flipH="false" flipV="false" rot="0">
              <a:off x="0" y="0"/>
              <a:ext cx="590550" cy="247650"/>
            </a:xfrm>
            <a:custGeom>
              <a:avLst/>
              <a:gdLst/>
              <a:ahLst/>
              <a:cxnLst/>
              <a:rect r="r" b="b" t="t" l="l"/>
              <a:pathLst>
                <a:path h="247650" w="590550">
                  <a:moveTo>
                    <a:pt x="19050" y="0"/>
                  </a:moveTo>
                  <a:lnTo>
                    <a:pt x="571500" y="0"/>
                  </a:lnTo>
                  <a:cubicBezTo>
                    <a:pt x="582041" y="0"/>
                    <a:pt x="590550" y="8509"/>
                    <a:pt x="590550" y="19050"/>
                  </a:cubicBezTo>
                  <a:lnTo>
                    <a:pt x="590550" y="228600"/>
                  </a:lnTo>
                  <a:cubicBezTo>
                    <a:pt x="590550" y="239141"/>
                    <a:pt x="582041" y="247650"/>
                    <a:pt x="571500" y="247650"/>
                  </a:cubicBezTo>
                  <a:lnTo>
                    <a:pt x="19050" y="247650"/>
                  </a:lnTo>
                  <a:cubicBezTo>
                    <a:pt x="8509" y="247650"/>
                    <a:pt x="0" y="239141"/>
                    <a:pt x="0" y="228600"/>
                  </a:cubicBezTo>
                  <a:lnTo>
                    <a:pt x="0" y="19050"/>
                  </a:lnTo>
                  <a:cubicBezTo>
                    <a:pt x="0" y="8509"/>
                    <a:pt x="8509" y="0"/>
                    <a:pt x="19050" y="0"/>
                  </a:cubicBezTo>
                  <a:moveTo>
                    <a:pt x="19050" y="38100"/>
                  </a:moveTo>
                  <a:lnTo>
                    <a:pt x="19050" y="19050"/>
                  </a:lnTo>
                  <a:lnTo>
                    <a:pt x="38100" y="19050"/>
                  </a:lnTo>
                  <a:lnTo>
                    <a:pt x="38100" y="228600"/>
                  </a:lnTo>
                  <a:lnTo>
                    <a:pt x="19050" y="228600"/>
                  </a:lnTo>
                  <a:lnTo>
                    <a:pt x="19050" y="209550"/>
                  </a:lnTo>
                  <a:lnTo>
                    <a:pt x="571500" y="209550"/>
                  </a:lnTo>
                  <a:lnTo>
                    <a:pt x="571500" y="228600"/>
                  </a:lnTo>
                  <a:lnTo>
                    <a:pt x="552450" y="228600"/>
                  </a:lnTo>
                  <a:lnTo>
                    <a:pt x="552450" y="19050"/>
                  </a:lnTo>
                  <a:lnTo>
                    <a:pt x="571500" y="19050"/>
                  </a:lnTo>
                  <a:lnTo>
                    <a:pt x="571500" y="38100"/>
                  </a:lnTo>
                  <a:lnTo>
                    <a:pt x="19050" y="38100"/>
                  </a:lnTo>
                  <a:close/>
                </a:path>
              </a:pathLst>
            </a:custGeom>
            <a:solidFill>
              <a:srgbClr val="042433"/>
            </a:solidFill>
          </p:spPr>
        </p:sp>
      </p:grpSp>
      <p:grpSp>
        <p:nvGrpSpPr>
          <p:cNvPr name="Group 30" id="30"/>
          <p:cNvGrpSpPr/>
          <p:nvPr/>
        </p:nvGrpSpPr>
        <p:grpSpPr>
          <a:xfrm rot="0">
            <a:off x="971550" y="3514725"/>
            <a:ext cx="442912" cy="185738"/>
            <a:chOff x="0" y="0"/>
            <a:chExt cx="590550" cy="247650"/>
          </a:xfrm>
        </p:grpSpPr>
        <p:sp>
          <p:nvSpPr>
            <p:cNvPr name="Freeform 31" id="31"/>
            <p:cNvSpPr/>
            <p:nvPr/>
          </p:nvSpPr>
          <p:spPr>
            <a:xfrm flipH="false" flipV="false" rot="0">
              <a:off x="19050" y="19050"/>
              <a:ext cx="552450" cy="209550"/>
            </a:xfrm>
            <a:custGeom>
              <a:avLst/>
              <a:gdLst/>
              <a:ahLst/>
              <a:cxnLst/>
              <a:rect r="r" b="b" t="t" l="l"/>
              <a:pathLst>
                <a:path h="209550" w="552450">
                  <a:moveTo>
                    <a:pt x="0" y="0"/>
                  </a:moveTo>
                  <a:lnTo>
                    <a:pt x="552450" y="0"/>
                  </a:lnTo>
                  <a:lnTo>
                    <a:pt x="552450" y="209550"/>
                  </a:lnTo>
                  <a:lnTo>
                    <a:pt x="0" y="209550"/>
                  </a:lnTo>
                  <a:close/>
                </a:path>
              </a:pathLst>
            </a:custGeom>
            <a:solidFill>
              <a:srgbClr val="4E95D9"/>
            </a:solidFill>
          </p:spPr>
        </p:sp>
        <p:sp>
          <p:nvSpPr>
            <p:cNvPr name="Freeform 32" id="32"/>
            <p:cNvSpPr/>
            <p:nvPr/>
          </p:nvSpPr>
          <p:spPr>
            <a:xfrm flipH="false" flipV="false" rot="0">
              <a:off x="0" y="0"/>
              <a:ext cx="590550" cy="247650"/>
            </a:xfrm>
            <a:custGeom>
              <a:avLst/>
              <a:gdLst/>
              <a:ahLst/>
              <a:cxnLst/>
              <a:rect r="r" b="b" t="t" l="l"/>
              <a:pathLst>
                <a:path h="247650" w="590550">
                  <a:moveTo>
                    <a:pt x="19050" y="0"/>
                  </a:moveTo>
                  <a:lnTo>
                    <a:pt x="571500" y="0"/>
                  </a:lnTo>
                  <a:cubicBezTo>
                    <a:pt x="582041" y="0"/>
                    <a:pt x="590550" y="8509"/>
                    <a:pt x="590550" y="19050"/>
                  </a:cubicBezTo>
                  <a:lnTo>
                    <a:pt x="590550" y="228600"/>
                  </a:lnTo>
                  <a:cubicBezTo>
                    <a:pt x="590550" y="239141"/>
                    <a:pt x="582041" y="247650"/>
                    <a:pt x="571500" y="247650"/>
                  </a:cubicBezTo>
                  <a:lnTo>
                    <a:pt x="19050" y="247650"/>
                  </a:lnTo>
                  <a:cubicBezTo>
                    <a:pt x="8509" y="247650"/>
                    <a:pt x="0" y="239141"/>
                    <a:pt x="0" y="228600"/>
                  </a:cubicBezTo>
                  <a:lnTo>
                    <a:pt x="0" y="19050"/>
                  </a:lnTo>
                  <a:cubicBezTo>
                    <a:pt x="0" y="8509"/>
                    <a:pt x="8509" y="0"/>
                    <a:pt x="19050" y="0"/>
                  </a:cubicBezTo>
                  <a:moveTo>
                    <a:pt x="19050" y="38100"/>
                  </a:moveTo>
                  <a:lnTo>
                    <a:pt x="19050" y="19050"/>
                  </a:lnTo>
                  <a:lnTo>
                    <a:pt x="38100" y="19050"/>
                  </a:lnTo>
                  <a:lnTo>
                    <a:pt x="38100" y="228600"/>
                  </a:lnTo>
                  <a:lnTo>
                    <a:pt x="19050" y="228600"/>
                  </a:lnTo>
                  <a:lnTo>
                    <a:pt x="19050" y="209550"/>
                  </a:lnTo>
                  <a:lnTo>
                    <a:pt x="571500" y="209550"/>
                  </a:lnTo>
                  <a:lnTo>
                    <a:pt x="571500" y="228600"/>
                  </a:lnTo>
                  <a:lnTo>
                    <a:pt x="552450" y="228600"/>
                  </a:lnTo>
                  <a:lnTo>
                    <a:pt x="552450" y="19050"/>
                  </a:lnTo>
                  <a:lnTo>
                    <a:pt x="571500" y="19050"/>
                  </a:lnTo>
                  <a:lnTo>
                    <a:pt x="571500" y="38100"/>
                  </a:lnTo>
                  <a:lnTo>
                    <a:pt x="19050" y="38100"/>
                  </a:lnTo>
                  <a:close/>
                </a:path>
              </a:pathLst>
            </a:custGeom>
            <a:solidFill>
              <a:srgbClr val="042433"/>
            </a:solidFill>
          </p:spPr>
        </p:sp>
      </p:grpSp>
      <p:sp>
        <p:nvSpPr>
          <p:cNvPr name="AutoShape 33" id="33"/>
          <p:cNvSpPr/>
          <p:nvPr/>
        </p:nvSpPr>
        <p:spPr>
          <a:xfrm rot="7995840">
            <a:off x="7314533" y="5762406"/>
            <a:ext cx="844286" cy="0"/>
          </a:xfrm>
          <a:prstGeom prst="line">
            <a:avLst/>
          </a:prstGeom>
          <a:ln cap="rnd" w="19050">
            <a:solidFill>
              <a:srgbClr val="156082"/>
            </a:solidFill>
            <a:prstDash val="solid"/>
            <a:headEnd type="triangle" len="med" w="lg"/>
            <a:tailEnd type="triangle" len="med" w="lg"/>
          </a:ln>
        </p:spPr>
      </p:sp>
      <p:sp>
        <p:nvSpPr>
          <p:cNvPr name="AutoShape 34" id="34"/>
          <p:cNvSpPr/>
          <p:nvPr/>
        </p:nvSpPr>
        <p:spPr>
          <a:xfrm rot="10696260">
            <a:off x="9054484" y="7027069"/>
            <a:ext cx="946976" cy="0"/>
          </a:xfrm>
          <a:prstGeom prst="line">
            <a:avLst/>
          </a:prstGeom>
          <a:ln cap="rnd" w="19050">
            <a:solidFill>
              <a:srgbClr val="156082"/>
            </a:solidFill>
            <a:prstDash val="solid"/>
            <a:headEnd type="triangle" len="med" w="lg"/>
            <a:tailEnd type="triangle" len="med" w="lg"/>
          </a:ln>
        </p:spPr>
      </p:sp>
      <p:sp>
        <p:nvSpPr>
          <p:cNvPr name="AutoShape 35" id="35"/>
          <p:cNvSpPr/>
          <p:nvPr/>
        </p:nvSpPr>
        <p:spPr>
          <a:xfrm rot="2798160">
            <a:off x="11010195" y="5785495"/>
            <a:ext cx="946766" cy="0"/>
          </a:xfrm>
          <a:prstGeom prst="line">
            <a:avLst/>
          </a:prstGeom>
          <a:ln cap="rnd" w="19050">
            <a:solidFill>
              <a:srgbClr val="156082"/>
            </a:solidFill>
            <a:prstDash val="solid"/>
            <a:headEnd type="triangle" len="med" w="lg"/>
            <a:tailEnd type="triangle" len="med" w="lg"/>
          </a:ln>
        </p:spPr>
      </p:sp>
      <p:sp>
        <p:nvSpPr>
          <p:cNvPr name="Freeform 36" id="36"/>
          <p:cNvSpPr/>
          <p:nvPr/>
        </p:nvSpPr>
        <p:spPr>
          <a:xfrm flipH="false" flipV="false" rot="0">
            <a:off x="-504895" y="-1519682"/>
            <a:ext cx="4442530" cy="4442530"/>
          </a:xfrm>
          <a:custGeom>
            <a:avLst/>
            <a:gdLst/>
            <a:ahLst/>
            <a:cxnLst/>
            <a:rect r="r" b="b" t="t" l="l"/>
            <a:pathLst>
              <a:path h="4442530" w="4442530">
                <a:moveTo>
                  <a:pt x="0" y="0"/>
                </a:moveTo>
                <a:lnTo>
                  <a:pt x="4442530" y="0"/>
                </a:lnTo>
                <a:lnTo>
                  <a:pt x="4442530" y="4442530"/>
                </a:lnTo>
                <a:lnTo>
                  <a:pt x="0" y="4442530"/>
                </a:lnTo>
                <a:lnTo>
                  <a:pt x="0" y="0"/>
                </a:lnTo>
                <a:close/>
              </a:path>
            </a:pathLst>
          </a:custGeom>
          <a:blipFill>
            <a:blip r:embed="rId4"/>
            <a:stretch>
              <a:fillRect l="0" t="0" r="0" b="0"/>
            </a:stretch>
          </a:blipFill>
        </p:spPr>
      </p:sp>
      <p:sp>
        <p:nvSpPr>
          <p:cNvPr name="TextBox 37" id="37"/>
          <p:cNvSpPr txBox="true"/>
          <p:nvPr/>
        </p:nvSpPr>
        <p:spPr>
          <a:xfrm rot="0">
            <a:off x="7113746" y="4010949"/>
            <a:ext cx="5003482" cy="1293552"/>
          </a:xfrm>
          <a:prstGeom prst="rect">
            <a:avLst/>
          </a:prstGeom>
        </p:spPr>
        <p:txBody>
          <a:bodyPr anchor="t" rtlCol="false" tIns="0" lIns="0" bIns="0" rIns="0">
            <a:spAutoFit/>
          </a:bodyPr>
          <a:lstStyle/>
          <a:p>
            <a:pPr algn="ctr">
              <a:lnSpc>
                <a:spcPts val="3240"/>
              </a:lnSpc>
            </a:pPr>
            <a:r>
              <a:rPr lang="en-US" sz="2700" b="true">
                <a:solidFill>
                  <a:srgbClr val="000000"/>
                </a:solidFill>
                <a:latin typeface="Aptos Bold"/>
                <a:ea typeface="Aptos Bold"/>
                <a:cs typeface="Aptos Bold"/>
                <a:sym typeface="Aptos Bold"/>
              </a:rPr>
              <a:t>Kennedy Mangwana</a:t>
            </a:r>
          </a:p>
          <a:p>
            <a:pPr algn="ctr">
              <a:lnSpc>
                <a:spcPts val="3240"/>
              </a:lnSpc>
            </a:pPr>
            <a:r>
              <a:rPr lang="en-US" sz="2700">
                <a:solidFill>
                  <a:srgbClr val="000000"/>
                </a:solidFill>
                <a:latin typeface="Aptos"/>
                <a:ea typeface="Aptos"/>
                <a:cs typeface="Aptos"/>
                <a:sym typeface="Aptos"/>
              </a:rPr>
              <a:t>Technical Manager –AFTSA</a:t>
            </a:r>
          </a:p>
          <a:p>
            <a:pPr algn="ctr">
              <a:lnSpc>
                <a:spcPts val="3240"/>
              </a:lnSpc>
            </a:pPr>
            <a:r>
              <a:rPr lang="en-US" sz="2700">
                <a:solidFill>
                  <a:srgbClr val="000000"/>
                </a:solidFill>
                <a:latin typeface="Aptos"/>
                <a:ea typeface="Aptos"/>
                <a:cs typeface="Aptos"/>
                <a:sym typeface="Aptos"/>
              </a:rPr>
              <a:t>Kenya</a:t>
            </a:r>
          </a:p>
        </p:txBody>
      </p:sp>
      <p:sp>
        <p:nvSpPr>
          <p:cNvPr name="TextBox 38" id="38"/>
          <p:cNvSpPr txBox="true"/>
          <p:nvPr/>
        </p:nvSpPr>
        <p:spPr>
          <a:xfrm rot="0">
            <a:off x="5477828" y="7604979"/>
            <a:ext cx="3417570" cy="1293552"/>
          </a:xfrm>
          <a:prstGeom prst="rect">
            <a:avLst/>
          </a:prstGeom>
        </p:spPr>
        <p:txBody>
          <a:bodyPr anchor="t" rtlCol="false" tIns="0" lIns="0" bIns="0" rIns="0">
            <a:spAutoFit/>
          </a:bodyPr>
          <a:lstStyle/>
          <a:p>
            <a:pPr algn="ctr">
              <a:lnSpc>
                <a:spcPts val="3240"/>
              </a:lnSpc>
            </a:pPr>
            <a:r>
              <a:rPr lang="en-US" sz="2700" b="true">
                <a:solidFill>
                  <a:srgbClr val="000000"/>
                </a:solidFill>
                <a:latin typeface="Aptos Bold"/>
                <a:ea typeface="Aptos Bold"/>
                <a:cs typeface="Aptos Bold"/>
                <a:sym typeface="Aptos Bold"/>
              </a:rPr>
              <a:t>Ines Espasandin</a:t>
            </a:r>
          </a:p>
          <a:p>
            <a:pPr algn="ctr">
              <a:lnSpc>
                <a:spcPts val="3240"/>
              </a:lnSpc>
            </a:pPr>
            <a:r>
              <a:rPr lang="en-US" sz="2700">
                <a:solidFill>
                  <a:srgbClr val="000000"/>
                </a:solidFill>
                <a:latin typeface="Aptos"/>
                <a:ea typeface="Aptos"/>
                <a:cs typeface="Aptos"/>
                <a:sym typeface="Aptos"/>
              </a:rPr>
              <a:t>Syngenta Seeds Netherlands</a:t>
            </a:r>
          </a:p>
        </p:txBody>
      </p:sp>
      <p:sp>
        <p:nvSpPr>
          <p:cNvPr name="TextBox 39" id="39"/>
          <p:cNvSpPr txBox="true"/>
          <p:nvPr/>
        </p:nvSpPr>
        <p:spPr>
          <a:xfrm rot="0">
            <a:off x="10307002" y="7604979"/>
            <a:ext cx="3746183" cy="1293552"/>
          </a:xfrm>
          <a:prstGeom prst="rect">
            <a:avLst/>
          </a:prstGeom>
        </p:spPr>
        <p:txBody>
          <a:bodyPr anchor="t" rtlCol="false" tIns="0" lIns="0" bIns="0" rIns="0">
            <a:spAutoFit/>
          </a:bodyPr>
          <a:lstStyle/>
          <a:p>
            <a:pPr algn="ctr">
              <a:lnSpc>
                <a:spcPts val="3240"/>
              </a:lnSpc>
            </a:pPr>
            <a:r>
              <a:rPr lang="en-US" sz="2700" b="true">
                <a:solidFill>
                  <a:srgbClr val="000000"/>
                </a:solidFill>
                <a:latin typeface="Aptos Bold"/>
                <a:ea typeface="Aptos Bold"/>
                <a:cs typeface="Aptos Bold"/>
                <a:sym typeface="Aptos Bold"/>
              </a:rPr>
              <a:t>Lily Mtei</a:t>
            </a:r>
          </a:p>
          <a:p>
            <a:pPr algn="ctr">
              <a:lnSpc>
                <a:spcPts val="3240"/>
              </a:lnSpc>
            </a:pPr>
            <a:r>
              <a:rPr lang="en-US" sz="2700">
                <a:solidFill>
                  <a:srgbClr val="000000"/>
                </a:solidFill>
                <a:latin typeface="Aptos"/>
                <a:ea typeface="Aptos"/>
                <a:cs typeface="Aptos"/>
                <a:sym typeface="Aptos"/>
              </a:rPr>
              <a:t>East-West Seed Tanzania</a:t>
            </a:r>
          </a:p>
        </p:txBody>
      </p:sp>
      <p:sp>
        <p:nvSpPr>
          <p:cNvPr name="TextBox 40" id="40"/>
          <p:cNvSpPr txBox="true"/>
          <p:nvPr/>
        </p:nvSpPr>
        <p:spPr>
          <a:xfrm rot="0">
            <a:off x="1891665" y="3376308"/>
            <a:ext cx="1888808" cy="462563"/>
          </a:xfrm>
          <a:prstGeom prst="rect">
            <a:avLst/>
          </a:prstGeom>
        </p:spPr>
        <p:txBody>
          <a:bodyPr anchor="t" rtlCol="false" tIns="0" lIns="0" bIns="0" rIns="0">
            <a:spAutoFit/>
          </a:bodyPr>
          <a:lstStyle/>
          <a:p>
            <a:pPr algn="l">
              <a:lnSpc>
                <a:spcPts val="3240"/>
              </a:lnSpc>
            </a:pPr>
            <a:r>
              <a:rPr lang="en-US" sz="2700" b="true">
                <a:solidFill>
                  <a:srgbClr val="196B24"/>
                </a:solidFill>
                <a:latin typeface="Aptos Bold"/>
                <a:ea typeface="Aptos Bold"/>
                <a:cs typeface="Aptos Bold"/>
                <a:sym typeface="Aptos Bold"/>
              </a:rPr>
              <a:t>Dec</a:t>
            </a:r>
            <a:r>
              <a:rPr lang="en-US" sz="2700">
                <a:solidFill>
                  <a:srgbClr val="196B24"/>
                </a:solidFill>
                <a:latin typeface="Aptos"/>
                <a:ea typeface="Aptos"/>
                <a:cs typeface="Aptos"/>
                <a:sym typeface="Aptos"/>
              </a:rPr>
              <a:t> </a:t>
            </a:r>
            <a:r>
              <a:rPr lang="en-US" sz="2700" b="true">
                <a:solidFill>
                  <a:srgbClr val="196B24"/>
                </a:solidFill>
                <a:latin typeface="Aptos Bold"/>
                <a:ea typeface="Aptos Bold"/>
                <a:cs typeface="Aptos Bold"/>
                <a:sym typeface="Aptos Bold"/>
              </a:rPr>
              <a:t>2025</a:t>
            </a:r>
          </a:p>
        </p:txBody>
      </p:sp>
      <p:sp>
        <p:nvSpPr>
          <p:cNvPr name="TextBox 41" id="41"/>
          <p:cNvSpPr txBox="true"/>
          <p:nvPr/>
        </p:nvSpPr>
        <p:spPr>
          <a:xfrm rot="0">
            <a:off x="1891665" y="7133930"/>
            <a:ext cx="2045970" cy="462563"/>
          </a:xfrm>
          <a:prstGeom prst="rect">
            <a:avLst/>
          </a:prstGeom>
        </p:spPr>
        <p:txBody>
          <a:bodyPr anchor="t" rtlCol="false" tIns="0" lIns="0" bIns="0" rIns="0">
            <a:spAutoFit/>
          </a:bodyPr>
          <a:lstStyle/>
          <a:p>
            <a:pPr algn="l">
              <a:lnSpc>
                <a:spcPts val="3240"/>
              </a:lnSpc>
            </a:pPr>
            <a:r>
              <a:rPr lang="en-US" sz="2700" b="true">
                <a:solidFill>
                  <a:srgbClr val="196B24"/>
                </a:solidFill>
                <a:latin typeface="Aptos Bold"/>
                <a:ea typeface="Aptos Bold"/>
                <a:cs typeface="Aptos Bold"/>
                <a:sym typeface="Aptos Bold"/>
              </a:rPr>
              <a:t>Mar 2026</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grpSp>
        <p:nvGrpSpPr>
          <p:cNvPr name="Group 3" id="3"/>
          <p:cNvGrpSpPr/>
          <p:nvPr/>
        </p:nvGrpSpPr>
        <p:grpSpPr>
          <a:xfrm rot="0">
            <a:off x="5507630" y="424490"/>
            <a:ext cx="7642335" cy="1895946"/>
            <a:chOff x="0" y="0"/>
            <a:chExt cx="10189779" cy="2527928"/>
          </a:xfrm>
        </p:grpSpPr>
        <p:sp>
          <p:nvSpPr>
            <p:cNvPr name="Freeform 4" id="4"/>
            <p:cNvSpPr/>
            <p:nvPr/>
          </p:nvSpPr>
          <p:spPr>
            <a:xfrm flipH="false" flipV="false" rot="0">
              <a:off x="0" y="0"/>
              <a:ext cx="10189780" cy="2527929"/>
            </a:xfrm>
            <a:custGeom>
              <a:avLst/>
              <a:gdLst/>
              <a:ahLst/>
              <a:cxnLst/>
              <a:rect r="r" b="b" t="t" l="l"/>
              <a:pathLst>
                <a:path h="2527929" w="10189780">
                  <a:moveTo>
                    <a:pt x="0" y="0"/>
                  </a:moveTo>
                  <a:lnTo>
                    <a:pt x="10189780" y="0"/>
                  </a:lnTo>
                  <a:lnTo>
                    <a:pt x="10189780" y="2527929"/>
                  </a:lnTo>
                  <a:lnTo>
                    <a:pt x="0" y="2527929"/>
                  </a:lnTo>
                  <a:close/>
                </a:path>
              </a:pathLst>
            </a:custGeom>
            <a:blipFill>
              <a:blip r:embed="rId3">
                <a:alphaModFix amt="0"/>
              </a:blip>
              <a:stretch>
                <a:fillRect l="0" t="-109669" r="-106395" b="-114543"/>
              </a:stretch>
            </a:blipFill>
          </p:spPr>
        </p:sp>
        <p:sp>
          <p:nvSpPr>
            <p:cNvPr name="TextBox 5" id="5"/>
            <p:cNvSpPr txBox="true"/>
            <p:nvPr/>
          </p:nvSpPr>
          <p:spPr>
            <a:xfrm>
              <a:off x="0" y="66675"/>
              <a:ext cx="10189779" cy="2461253"/>
            </a:xfrm>
            <a:prstGeom prst="rect">
              <a:avLst/>
            </a:prstGeom>
          </p:spPr>
          <p:txBody>
            <a:bodyPr anchor="ctr" rtlCol="false" tIns="0" lIns="0" bIns="0" rIns="0"/>
            <a:lstStyle/>
            <a:p>
              <a:pPr algn="l">
                <a:lnSpc>
                  <a:spcPts val="7128"/>
                </a:lnSpc>
              </a:pPr>
              <a:r>
                <a:rPr lang="en-US" sz="6600">
                  <a:solidFill>
                    <a:srgbClr val="000000"/>
                  </a:solidFill>
                  <a:latin typeface="Aptos"/>
                  <a:ea typeface="Aptos"/>
                  <a:cs typeface="Aptos"/>
                  <a:sym typeface="Aptos"/>
                </a:rPr>
                <a:t> </a:t>
              </a:r>
              <a:r>
                <a:rPr lang="en-US" sz="6600" b="true">
                  <a:solidFill>
                    <a:srgbClr val="000000"/>
                  </a:solidFill>
                  <a:latin typeface="Aptos Bold"/>
                  <a:ea typeface="Aptos Bold"/>
                  <a:cs typeface="Aptos Bold"/>
                  <a:sym typeface="Aptos Bold"/>
                </a:rPr>
                <a:t>CORE FUNCTIONS</a:t>
              </a:r>
            </a:p>
          </p:txBody>
        </p:sp>
      </p:grpSp>
      <p:grpSp>
        <p:nvGrpSpPr>
          <p:cNvPr name="Group 6" id="6"/>
          <p:cNvGrpSpPr/>
          <p:nvPr/>
        </p:nvGrpSpPr>
        <p:grpSpPr>
          <a:xfrm rot="0">
            <a:off x="964406" y="3671888"/>
            <a:ext cx="16359188" cy="5955478"/>
            <a:chOff x="0" y="0"/>
            <a:chExt cx="21812250" cy="7940637"/>
          </a:xfrm>
        </p:grpSpPr>
        <p:sp>
          <p:nvSpPr>
            <p:cNvPr name="Freeform 7" id="7"/>
            <p:cNvSpPr/>
            <p:nvPr/>
          </p:nvSpPr>
          <p:spPr>
            <a:xfrm flipH="false" flipV="false" rot="0">
              <a:off x="-1524" y="-1524"/>
              <a:ext cx="21815298" cy="7943723"/>
            </a:xfrm>
            <a:custGeom>
              <a:avLst/>
              <a:gdLst/>
              <a:ahLst/>
              <a:cxnLst/>
              <a:rect r="r" b="b" t="t" l="l"/>
              <a:pathLst>
                <a:path h="7943723" w="21815298">
                  <a:moveTo>
                    <a:pt x="1524" y="0"/>
                  </a:moveTo>
                  <a:lnTo>
                    <a:pt x="21813774" y="0"/>
                  </a:lnTo>
                  <a:cubicBezTo>
                    <a:pt x="21814664" y="0"/>
                    <a:pt x="21815298" y="762"/>
                    <a:pt x="21815298" y="1524"/>
                  </a:cubicBezTo>
                  <a:lnTo>
                    <a:pt x="21815298" y="7942199"/>
                  </a:lnTo>
                  <a:cubicBezTo>
                    <a:pt x="21815298" y="7943088"/>
                    <a:pt x="21814537" y="7943723"/>
                    <a:pt x="21813774" y="7943723"/>
                  </a:cubicBezTo>
                  <a:lnTo>
                    <a:pt x="1524" y="7943723"/>
                  </a:lnTo>
                  <a:cubicBezTo>
                    <a:pt x="635" y="7943723"/>
                    <a:pt x="0" y="7942961"/>
                    <a:pt x="0" y="7942199"/>
                  </a:cubicBezTo>
                  <a:lnTo>
                    <a:pt x="0" y="1524"/>
                  </a:lnTo>
                  <a:cubicBezTo>
                    <a:pt x="0" y="635"/>
                    <a:pt x="762" y="0"/>
                    <a:pt x="1524" y="0"/>
                  </a:cubicBezTo>
                  <a:moveTo>
                    <a:pt x="1524" y="3048"/>
                  </a:moveTo>
                  <a:lnTo>
                    <a:pt x="1524" y="1524"/>
                  </a:lnTo>
                  <a:lnTo>
                    <a:pt x="3048" y="1524"/>
                  </a:lnTo>
                  <a:lnTo>
                    <a:pt x="3048" y="7942199"/>
                  </a:lnTo>
                  <a:lnTo>
                    <a:pt x="1524" y="7942199"/>
                  </a:lnTo>
                  <a:lnTo>
                    <a:pt x="1524" y="7940675"/>
                  </a:lnTo>
                  <a:lnTo>
                    <a:pt x="21813774" y="7940675"/>
                  </a:lnTo>
                  <a:lnTo>
                    <a:pt x="21813774" y="7942199"/>
                  </a:lnTo>
                  <a:lnTo>
                    <a:pt x="21812250" y="7942199"/>
                  </a:lnTo>
                  <a:lnTo>
                    <a:pt x="21812250" y="1524"/>
                  </a:lnTo>
                  <a:lnTo>
                    <a:pt x="21813774" y="1524"/>
                  </a:lnTo>
                  <a:lnTo>
                    <a:pt x="21813774" y="3048"/>
                  </a:lnTo>
                  <a:lnTo>
                    <a:pt x="1524" y="3048"/>
                  </a:lnTo>
                  <a:close/>
                </a:path>
              </a:pathLst>
            </a:custGeom>
            <a:solidFill>
              <a:srgbClr val="163E64"/>
            </a:solidFill>
          </p:spPr>
        </p:sp>
        <p:sp>
          <p:nvSpPr>
            <p:cNvPr name="TextBox 8" id="8"/>
            <p:cNvSpPr txBox="true"/>
            <p:nvPr/>
          </p:nvSpPr>
          <p:spPr>
            <a:xfrm>
              <a:off x="0" y="0"/>
              <a:ext cx="21812250" cy="7940637"/>
            </a:xfrm>
            <a:prstGeom prst="rect">
              <a:avLst/>
            </a:prstGeom>
          </p:spPr>
          <p:txBody>
            <a:bodyPr anchor="t" rtlCol="false" tIns="50800" lIns="50800" bIns="50800" rIns="50800"/>
            <a:lstStyle/>
            <a:p>
              <a:pPr algn="l">
                <a:lnSpc>
                  <a:spcPts val="3240"/>
                </a:lnSpc>
              </a:pPr>
            </a:p>
            <a:p>
              <a:pPr algn="l" marL="488632" indent="-244316" lvl="1">
                <a:lnSpc>
                  <a:spcPts val="3240"/>
                </a:lnSpc>
                <a:buAutoNum type="arabicPeriod" startAt="1"/>
              </a:pPr>
              <a:r>
                <a:rPr lang="en-US" sz="2700">
                  <a:solidFill>
                    <a:srgbClr val="000000"/>
                  </a:solidFill>
                  <a:latin typeface="Aptos"/>
                  <a:ea typeface="Aptos"/>
                  <a:cs typeface="Aptos"/>
                  <a:sym typeface="Aptos"/>
                </a:rPr>
                <a:t>A convening point for African seed trade association members on all seed trade challenges arising from Plant Health regulations.</a:t>
              </a:r>
            </a:p>
            <a:p>
              <a:pPr algn="l" marL="488632" indent="-244316" lvl="1">
                <a:lnSpc>
                  <a:spcPts val="3240"/>
                </a:lnSpc>
              </a:pPr>
            </a:p>
            <a:p>
              <a:pPr algn="l" marL="488632" indent="-244316" lvl="1">
                <a:lnSpc>
                  <a:spcPts val="3240"/>
                </a:lnSpc>
                <a:buAutoNum type="arabicPeriod" startAt="1"/>
              </a:pPr>
              <a:r>
                <a:rPr lang="en-US" sz="2700">
                  <a:solidFill>
                    <a:srgbClr val="000000"/>
                  </a:solidFill>
                  <a:latin typeface="Aptos"/>
                  <a:ea typeface="Aptos"/>
                  <a:cs typeface="Aptos"/>
                  <a:sym typeface="Aptos"/>
                </a:rPr>
                <a:t>A hub for communication and the sharing of good practices in the management of phytosanitary risks associated with seed movement. </a:t>
              </a:r>
            </a:p>
            <a:p>
              <a:pPr algn="l" marL="488632" indent="-244316" lvl="1">
                <a:lnSpc>
                  <a:spcPts val="3240"/>
                </a:lnSpc>
              </a:pPr>
            </a:p>
            <a:p>
              <a:pPr algn="l" marL="488632" indent="-244316" lvl="1">
                <a:lnSpc>
                  <a:spcPts val="3240"/>
                </a:lnSpc>
                <a:buAutoNum type="arabicPeriod" startAt="1"/>
              </a:pPr>
              <a:r>
                <a:rPr lang="en-US" sz="2700">
                  <a:solidFill>
                    <a:srgbClr val="000000"/>
                  </a:solidFill>
                  <a:latin typeface="Aptos"/>
                  <a:ea typeface="Aptos"/>
                  <a:cs typeface="Aptos"/>
                  <a:sym typeface="Aptos"/>
                </a:rPr>
                <a:t>A framework for coordination and support to build trust between the seed industry, and NPPOs. </a:t>
              </a:r>
            </a:p>
            <a:p>
              <a:pPr algn="l" marL="488632" indent="-244316" lvl="1">
                <a:lnSpc>
                  <a:spcPts val="3240"/>
                </a:lnSpc>
              </a:pPr>
            </a:p>
            <a:p>
              <a:pPr algn="l" marL="488632" indent="-244316" lvl="1">
                <a:lnSpc>
                  <a:spcPts val="3240"/>
                </a:lnSpc>
                <a:buAutoNum type="arabicPeriod" startAt="1"/>
              </a:pPr>
              <a:r>
                <a:rPr lang="en-US" sz="2700">
                  <a:solidFill>
                    <a:srgbClr val="000000"/>
                  </a:solidFill>
                  <a:latin typeface="Aptos"/>
                  <a:ea typeface="Aptos"/>
                  <a:cs typeface="Aptos"/>
                  <a:sym typeface="Aptos"/>
                </a:rPr>
                <a:t>Regional seed market access facilitation</a:t>
              </a:r>
            </a:p>
            <a:p>
              <a:pPr algn="l" marL="488632" indent="-244316" lvl="1">
                <a:lnSpc>
                  <a:spcPts val="3240"/>
                </a:lnSpc>
              </a:pPr>
            </a:p>
            <a:p>
              <a:pPr algn="l" marL="488632" indent="-244316" lvl="1">
                <a:lnSpc>
                  <a:spcPts val="3240"/>
                </a:lnSpc>
                <a:buAutoNum type="arabicPeriod" startAt="1"/>
              </a:pPr>
              <a:r>
                <a:rPr lang="en-US" sz="2700">
                  <a:solidFill>
                    <a:srgbClr val="000000"/>
                  </a:solidFill>
                  <a:latin typeface="Aptos"/>
                  <a:ea typeface="Aptos"/>
                  <a:cs typeface="Aptos"/>
                  <a:sym typeface="Aptos"/>
                </a:rPr>
                <a:t>A tool for policy advocacy with governments in Africa in collaboration with NSAs to accelerate the harmonization of policies and the alignment with ISPMs. </a:t>
              </a:r>
            </a:p>
            <a:p>
              <a:pPr algn="l" marL="488632" indent="-244316" lvl="1">
                <a:lnSpc>
                  <a:spcPts val="3240"/>
                </a:lnSpc>
              </a:pPr>
            </a:p>
          </p:txBody>
        </p:sp>
      </p:grpSp>
      <p:sp>
        <p:nvSpPr>
          <p:cNvPr name="Freeform 9" id="9"/>
          <p:cNvSpPr/>
          <p:nvPr/>
        </p:nvSpPr>
        <p:spPr>
          <a:xfrm flipH="false" flipV="false" rot="0">
            <a:off x="-651734" y="-1739250"/>
            <a:ext cx="5050582" cy="4483031"/>
          </a:xfrm>
          <a:custGeom>
            <a:avLst/>
            <a:gdLst/>
            <a:ahLst/>
            <a:cxnLst/>
            <a:rect r="r" b="b" t="t" l="l"/>
            <a:pathLst>
              <a:path h="4483031" w="5050582">
                <a:moveTo>
                  <a:pt x="0" y="0"/>
                </a:moveTo>
                <a:lnTo>
                  <a:pt x="5050582" y="0"/>
                </a:lnTo>
                <a:lnTo>
                  <a:pt x="5050582" y="4483031"/>
                </a:lnTo>
                <a:lnTo>
                  <a:pt x="0" y="4483031"/>
                </a:lnTo>
                <a:lnTo>
                  <a:pt x="0" y="0"/>
                </a:lnTo>
                <a:close/>
              </a:path>
            </a:pathLst>
          </a:custGeom>
          <a:blipFill>
            <a:blip r:embed="rId4"/>
            <a:stretch>
              <a:fillRect l="0" t="0" r="0" b="-12659"/>
            </a:stretch>
          </a:blipFill>
        </p:spPr>
      </p:sp>
      <p:sp>
        <p:nvSpPr>
          <p:cNvPr name="TextBox 10" id="10"/>
          <p:cNvSpPr txBox="true"/>
          <p:nvPr/>
        </p:nvSpPr>
        <p:spPr>
          <a:xfrm rot="0">
            <a:off x="1477327" y="2097005"/>
            <a:ext cx="14690407" cy="1293552"/>
          </a:xfrm>
          <a:prstGeom prst="rect">
            <a:avLst/>
          </a:prstGeom>
        </p:spPr>
        <p:txBody>
          <a:bodyPr anchor="t" rtlCol="false" tIns="0" lIns="0" bIns="0" rIns="0">
            <a:spAutoFit/>
          </a:bodyPr>
          <a:lstStyle/>
          <a:p>
            <a:pPr algn="l">
              <a:lnSpc>
                <a:spcPts val="3240"/>
              </a:lnSpc>
            </a:pPr>
            <a:r>
              <a:rPr lang="en-US" sz="2700" i="true">
                <a:solidFill>
                  <a:srgbClr val="000000"/>
                </a:solidFill>
                <a:latin typeface="Aptos Italics"/>
                <a:ea typeface="Aptos Italics"/>
                <a:cs typeface="Aptos Italics"/>
                <a:sym typeface="Aptos Italics"/>
              </a:rPr>
              <a:t>Create an efficient, and inclusive platform that facilitates consultation and dialogue among participants, promotes expanded cooperation between public and private stakeholders, and fosters collaborative learning in phytosanitary measures pertaining to seeds in Africa.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444" r="0" b="-13444"/>
            </a:stretch>
          </a:blipFill>
        </p:spPr>
      </p:sp>
      <p:grpSp>
        <p:nvGrpSpPr>
          <p:cNvPr name="Group 3" id="3"/>
          <p:cNvGrpSpPr/>
          <p:nvPr/>
        </p:nvGrpSpPr>
        <p:grpSpPr>
          <a:xfrm rot="0">
            <a:off x="4891640" y="362891"/>
            <a:ext cx="15773400" cy="1988344"/>
            <a:chOff x="0" y="0"/>
            <a:chExt cx="21031200" cy="2651125"/>
          </a:xfrm>
        </p:grpSpPr>
        <p:sp>
          <p:nvSpPr>
            <p:cNvPr name="Freeform 4" id="4"/>
            <p:cNvSpPr/>
            <p:nvPr/>
          </p:nvSpPr>
          <p:spPr>
            <a:xfrm flipH="false" flipV="false" rot="0">
              <a:off x="0" y="0"/>
              <a:ext cx="21031200" cy="2651126"/>
            </a:xfrm>
            <a:custGeom>
              <a:avLst/>
              <a:gdLst/>
              <a:ahLst/>
              <a:cxnLst/>
              <a:rect r="r" b="b" t="t" l="l"/>
              <a:pathLst>
                <a:path h="2651126" w="21031200">
                  <a:moveTo>
                    <a:pt x="0" y="0"/>
                  </a:moveTo>
                  <a:lnTo>
                    <a:pt x="21031200" y="0"/>
                  </a:lnTo>
                  <a:lnTo>
                    <a:pt x="21031200" y="2651126"/>
                  </a:lnTo>
                  <a:lnTo>
                    <a:pt x="0" y="2651126"/>
                  </a:lnTo>
                  <a:close/>
                </a:path>
              </a:pathLst>
            </a:custGeom>
            <a:blipFill>
              <a:blip r:embed="rId3">
                <a:alphaModFix amt="0"/>
              </a:blip>
              <a:stretch>
                <a:fillRect l="0" t="-104573" r="0" b="-104573"/>
              </a:stretch>
            </a:blipFill>
          </p:spPr>
        </p:sp>
        <p:sp>
          <p:nvSpPr>
            <p:cNvPr name="TextBox 5" id="5"/>
            <p:cNvSpPr txBox="true"/>
            <p:nvPr/>
          </p:nvSpPr>
          <p:spPr>
            <a:xfrm>
              <a:off x="0" y="66675"/>
              <a:ext cx="21031200" cy="2584450"/>
            </a:xfrm>
            <a:prstGeom prst="rect">
              <a:avLst/>
            </a:prstGeom>
          </p:spPr>
          <p:txBody>
            <a:bodyPr anchor="ctr" rtlCol="false" tIns="0" lIns="0" bIns="0" rIns="0"/>
            <a:lstStyle/>
            <a:p>
              <a:pPr algn="l">
                <a:lnSpc>
                  <a:spcPts val="7128"/>
                </a:lnSpc>
              </a:pPr>
              <a:r>
                <a:rPr lang="en-US" sz="6600">
                  <a:solidFill>
                    <a:srgbClr val="000000"/>
                  </a:solidFill>
                  <a:latin typeface="Aptos"/>
                  <a:ea typeface="Aptos"/>
                  <a:cs typeface="Aptos"/>
                  <a:sym typeface="Aptos"/>
                </a:rPr>
                <a:t> </a:t>
              </a:r>
              <a:r>
                <a:rPr lang="en-US" sz="6600" b="true">
                  <a:solidFill>
                    <a:srgbClr val="000000"/>
                  </a:solidFill>
                  <a:latin typeface="Aptos Bold"/>
                  <a:ea typeface="Aptos Bold"/>
                  <a:cs typeface="Aptos Bold"/>
                  <a:sym typeface="Aptos Bold"/>
                </a:rPr>
                <a:t>WORK IN SCOPE</a:t>
              </a:r>
            </a:p>
          </p:txBody>
        </p:sp>
      </p:grpSp>
      <p:grpSp>
        <p:nvGrpSpPr>
          <p:cNvPr name="Group 6" id="6"/>
          <p:cNvGrpSpPr/>
          <p:nvPr/>
        </p:nvGrpSpPr>
        <p:grpSpPr>
          <a:xfrm rot="0">
            <a:off x="671512" y="3457575"/>
            <a:ext cx="16359188" cy="4708979"/>
            <a:chOff x="0" y="0"/>
            <a:chExt cx="21812250" cy="6278639"/>
          </a:xfrm>
        </p:grpSpPr>
        <p:sp>
          <p:nvSpPr>
            <p:cNvPr name="Freeform 7" id="7"/>
            <p:cNvSpPr/>
            <p:nvPr/>
          </p:nvSpPr>
          <p:spPr>
            <a:xfrm flipH="false" flipV="false" rot="0">
              <a:off x="-1524" y="-1524"/>
              <a:ext cx="21815298" cy="6281674"/>
            </a:xfrm>
            <a:custGeom>
              <a:avLst/>
              <a:gdLst/>
              <a:ahLst/>
              <a:cxnLst/>
              <a:rect r="r" b="b" t="t" l="l"/>
              <a:pathLst>
                <a:path h="6281674" w="21815298">
                  <a:moveTo>
                    <a:pt x="1524" y="0"/>
                  </a:moveTo>
                  <a:lnTo>
                    <a:pt x="21813774" y="0"/>
                  </a:lnTo>
                  <a:cubicBezTo>
                    <a:pt x="21814664" y="0"/>
                    <a:pt x="21815298" y="762"/>
                    <a:pt x="21815298" y="1524"/>
                  </a:cubicBezTo>
                  <a:lnTo>
                    <a:pt x="21815298" y="6280150"/>
                  </a:lnTo>
                  <a:cubicBezTo>
                    <a:pt x="21815298" y="6281039"/>
                    <a:pt x="21814537" y="6281674"/>
                    <a:pt x="21813774" y="6281674"/>
                  </a:cubicBezTo>
                  <a:lnTo>
                    <a:pt x="1524" y="6281674"/>
                  </a:lnTo>
                  <a:cubicBezTo>
                    <a:pt x="635" y="6281674"/>
                    <a:pt x="0" y="6280912"/>
                    <a:pt x="0" y="6280150"/>
                  </a:cubicBezTo>
                  <a:lnTo>
                    <a:pt x="0" y="1524"/>
                  </a:lnTo>
                  <a:cubicBezTo>
                    <a:pt x="0" y="635"/>
                    <a:pt x="762" y="0"/>
                    <a:pt x="1524" y="0"/>
                  </a:cubicBezTo>
                  <a:moveTo>
                    <a:pt x="1524" y="3048"/>
                  </a:moveTo>
                  <a:lnTo>
                    <a:pt x="1524" y="1524"/>
                  </a:lnTo>
                  <a:lnTo>
                    <a:pt x="3048" y="1524"/>
                  </a:lnTo>
                  <a:lnTo>
                    <a:pt x="3048" y="6280150"/>
                  </a:lnTo>
                  <a:lnTo>
                    <a:pt x="1524" y="6280150"/>
                  </a:lnTo>
                  <a:lnTo>
                    <a:pt x="1524" y="6278626"/>
                  </a:lnTo>
                  <a:lnTo>
                    <a:pt x="21813774" y="6278626"/>
                  </a:lnTo>
                  <a:lnTo>
                    <a:pt x="21813774" y="6280150"/>
                  </a:lnTo>
                  <a:lnTo>
                    <a:pt x="21812250" y="6280150"/>
                  </a:lnTo>
                  <a:lnTo>
                    <a:pt x="21812250" y="1524"/>
                  </a:lnTo>
                  <a:lnTo>
                    <a:pt x="21813774" y="1524"/>
                  </a:lnTo>
                  <a:lnTo>
                    <a:pt x="21813774" y="3048"/>
                  </a:lnTo>
                  <a:lnTo>
                    <a:pt x="1524" y="3048"/>
                  </a:lnTo>
                  <a:close/>
                </a:path>
              </a:pathLst>
            </a:custGeom>
            <a:solidFill>
              <a:srgbClr val="163E64"/>
            </a:solidFill>
          </p:spPr>
        </p:sp>
        <p:sp>
          <p:nvSpPr>
            <p:cNvPr name="TextBox 8" id="8"/>
            <p:cNvSpPr txBox="true"/>
            <p:nvPr/>
          </p:nvSpPr>
          <p:spPr>
            <a:xfrm>
              <a:off x="0" y="0"/>
              <a:ext cx="21812250" cy="6278639"/>
            </a:xfrm>
            <a:prstGeom prst="rect">
              <a:avLst/>
            </a:prstGeom>
          </p:spPr>
          <p:txBody>
            <a:bodyPr anchor="t" rtlCol="false" tIns="50800" lIns="50800" bIns="50800" rIns="50800"/>
            <a:lstStyle/>
            <a:p>
              <a:pPr algn="l">
                <a:lnSpc>
                  <a:spcPts val="3240"/>
                </a:lnSpc>
              </a:pPr>
            </a:p>
            <a:p>
              <a:pPr algn="l" marL="488632" indent="-244316" lvl="1">
                <a:lnSpc>
                  <a:spcPts val="3240"/>
                </a:lnSpc>
                <a:buAutoNum type="arabicPeriod" startAt="1"/>
              </a:pPr>
              <a:r>
                <a:rPr lang="en-US" sz="2700">
                  <a:solidFill>
                    <a:srgbClr val="000000"/>
                  </a:solidFill>
                  <a:latin typeface="Aptos"/>
                  <a:ea typeface="Aptos"/>
                  <a:cs typeface="Aptos"/>
                  <a:sym typeface="Aptos"/>
                </a:rPr>
                <a:t>Forums for discussion and consultation on phytosanitary or seed trade matters between seed industry and NPPOs.</a:t>
              </a:r>
            </a:p>
            <a:p>
              <a:pPr algn="l" marL="488632" indent="-244316" lvl="1">
                <a:lnSpc>
                  <a:spcPts val="3240"/>
                </a:lnSpc>
                <a:buAutoNum type="arabicPeriod" startAt="1"/>
              </a:pPr>
              <a:r>
                <a:rPr lang="en-US" sz="2700">
                  <a:solidFill>
                    <a:srgbClr val="000000"/>
                  </a:solidFill>
                  <a:latin typeface="Aptos"/>
                  <a:ea typeface="Aptos"/>
                  <a:cs typeface="Aptos"/>
                  <a:sym typeface="Aptos"/>
                </a:rPr>
                <a:t>Facilitate technical cooperation and capacity building among member states in phytosanitary and plant protection activities</a:t>
              </a:r>
            </a:p>
            <a:p>
              <a:pPr algn="l" marL="488632" indent="-244316" lvl="1">
                <a:lnSpc>
                  <a:spcPts val="3240"/>
                </a:lnSpc>
                <a:buAutoNum type="arabicPeriod" startAt="1"/>
              </a:pPr>
              <a:r>
                <a:rPr lang="en-US" sz="2700">
                  <a:solidFill>
                    <a:srgbClr val="000000"/>
                  </a:solidFill>
                  <a:latin typeface="Aptos"/>
                  <a:ea typeface="Aptos"/>
                  <a:cs typeface="Aptos"/>
                  <a:sym typeface="Aptos"/>
                </a:rPr>
                <a:t>Webinars and technical meetings with industry and NPPOs on PRA, Phytosanitary Certification, inspections, etc.</a:t>
              </a:r>
            </a:p>
            <a:p>
              <a:pPr algn="l" marL="488632" indent="-244316" lvl="1">
                <a:lnSpc>
                  <a:spcPts val="3240"/>
                </a:lnSpc>
                <a:buAutoNum type="arabicPeriod" startAt="1"/>
              </a:pPr>
              <a:r>
                <a:rPr lang="en-US" sz="2700">
                  <a:solidFill>
                    <a:srgbClr val="000000"/>
                  </a:solidFill>
                  <a:latin typeface="Aptos"/>
                  <a:ea typeface="Aptos"/>
                  <a:cs typeface="Aptos"/>
                  <a:sym typeface="Aptos"/>
                </a:rPr>
                <a:t>Advocate for harmonization and alignment of national phytosanitary policies and regulations in line with ISPMs.</a:t>
              </a:r>
            </a:p>
            <a:p>
              <a:pPr algn="l" marL="488632" indent="-244316" lvl="1">
                <a:lnSpc>
                  <a:spcPts val="3240"/>
                </a:lnSpc>
                <a:buAutoNum type="arabicPeriod" startAt="1"/>
              </a:pPr>
              <a:r>
                <a:rPr lang="en-US" sz="2700">
                  <a:solidFill>
                    <a:srgbClr val="000000"/>
                  </a:solidFill>
                  <a:latin typeface="Aptos"/>
                  <a:ea typeface="Aptos"/>
                  <a:cs typeface="Aptos"/>
                  <a:sym typeface="Aptos"/>
                </a:rPr>
                <a:t>Consult on phytosanitary issues, develop position papers.</a:t>
              </a:r>
            </a:p>
            <a:p>
              <a:pPr algn="l" marL="488632" indent="-244316" lvl="1">
                <a:lnSpc>
                  <a:spcPts val="3240"/>
                </a:lnSpc>
              </a:pPr>
            </a:p>
          </p:txBody>
        </p:sp>
      </p:grpSp>
      <p:sp>
        <p:nvSpPr>
          <p:cNvPr name="Freeform 9" id="9"/>
          <p:cNvSpPr/>
          <p:nvPr/>
        </p:nvSpPr>
        <p:spPr>
          <a:xfrm flipH="false" flipV="false" rot="0">
            <a:off x="-438343" y="-1616344"/>
            <a:ext cx="5073919" cy="5073919"/>
          </a:xfrm>
          <a:custGeom>
            <a:avLst/>
            <a:gdLst/>
            <a:ahLst/>
            <a:cxnLst/>
            <a:rect r="r" b="b" t="t" l="l"/>
            <a:pathLst>
              <a:path h="5073919" w="5073919">
                <a:moveTo>
                  <a:pt x="0" y="0"/>
                </a:moveTo>
                <a:lnTo>
                  <a:pt x="5073919" y="0"/>
                </a:lnTo>
                <a:lnTo>
                  <a:pt x="5073919" y="5073919"/>
                </a:lnTo>
                <a:lnTo>
                  <a:pt x="0" y="5073919"/>
                </a:lnTo>
                <a:lnTo>
                  <a:pt x="0" y="0"/>
                </a:lnTo>
                <a:close/>
              </a:path>
            </a:pathLst>
          </a:custGeom>
          <a:blipFill>
            <a:blip r:embed="rId4"/>
            <a:stretch>
              <a:fillRect l="0" t="0" r="0" b="0"/>
            </a:stretch>
          </a:blipFill>
        </p:spPr>
      </p:sp>
      <p:sp>
        <p:nvSpPr>
          <p:cNvPr name="TextBox 10" id="10"/>
          <p:cNvSpPr txBox="true"/>
          <p:nvPr/>
        </p:nvSpPr>
        <p:spPr>
          <a:xfrm rot="0">
            <a:off x="1477327" y="2097005"/>
            <a:ext cx="14690407" cy="878053"/>
          </a:xfrm>
          <a:prstGeom prst="rect">
            <a:avLst/>
          </a:prstGeom>
        </p:spPr>
        <p:txBody>
          <a:bodyPr anchor="t" rtlCol="false" tIns="0" lIns="0" bIns="0" rIns="0">
            <a:spAutoFit/>
          </a:bodyPr>
          <a:lstStyle/>
          <a:p>
            <a:pPr algn="l">
              <a:lnSpc>
                <a:spcPts val="3240"/>
              </a:lnSpc>
            </a:pPr>
            <a:r>
              <a:rPr lang="en-US" sz="2700" i="true">
                <a:solidFill>
                  <a:srgbClr val="000000"/>
                </a:solidFill>
                <a:latin typeface="Aptos Italics"/>
                <a:ea typeface="Aptos Italics"/>
                <a:cs typeface="Aptos Italics"/>
                <a:sym typeface="Aptos Italics"/>
              </a:rPr>
              <a:t>Broad and multifaceted, aiming to prevent the introduction and spread of plant pests while minimizing unnecessary trade barriers.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2888" r="0" b="-2888"/>
            </a:stretch>
          </a:blipFill>
        </p:spPr>
      </p:sp>
      <p:grpSp>
        <p:nvGrpSpPr>
          <p:cNvPr name="Group 3" id="3"/>
          <p:cNvGrpSpPr/>
          <p:nvPr/>
        </p:nvGrpSpPr>
        <p:grpSpPr>
          <a:xfrm rot="0">
            <a:off x="6000421" y="121443"/>
            <a:ext cx="7579519" cy="1988345"/>
            <a:chOff x="0" y="0"/>
            <a:chExt cx="10106025" cy="2651126"/>
          </a:xfrm>
        </p:grpSpPr>
        <p:sp>
          <p:nvSpPr>
            <p:cNvPr name="Freeform 4" id="4"/>
            <p:cNvSpPr/>
            <p:nvPr/>
          </p:nvSpPr>
          <p:spPr>
            <a:xfrm flipH="false" flipV="false" rot="0">
              <a:off x="0" y="0"/>
              <a:ext cx="10106025" cy="2651127"/>
            </a:xfrm>
            <a:custGeom>
              <a:avLst/>
              <a:gdLst/>
              <a:ahLst/>
              <a:cxnLst/>
              <a:rect r="r" b="b" t="t" l="l"/>
              <a:pathLst>
                <a:path h="2651127" w="10106025">
                  <a:moveTo>
                    <a:pt x="0" y="0"/>
                  </a:moveTo>
                  <a:lnTo>
                    <a:pt x="10106025" y="0"/>
                  </a:lnTo>
                  <a:lnTo>
                    <a:pt x="10106025" y="2651127"/>
                  </a:lnTo>
                  <a:lnTo>
                    <a:pt x="0" y="2651127"/>
                  </a:lnTo>
                  <a:close/>
                </a:path>
              </a:pathLst>
            </a:custGeom>
            <a:blipFill>
              <a:blip r:embed="rId3">
                <a:alphaModFix amt="0"/>
              </a:blip>
              <a:stretch>
                <a:fillRect l="0" t="-104573" r="-108105" b="-104573"/>
              </a:stretch>
            </a:blipFill>
          </p:spPr>
        </p:sp>
        <p:sp>
          <p:nvSpPr>
            <p:cNvPr name="TextBox 5" id="5"/>
            <p:cNvSpPr txBox="true"/>
            <p:nvPr/>
          </p:nvSpPr>
          <p:spPr>
            <a:xfrm>
              <a:off x="0" y="66675"/>
              <a:ext cx="10106025" cy="2584451"/>
            </a:xfrm>
            <a:prstGeom prst="rect">
              <a:avLst/>
            </a:prstGeom>
          </p:spPr>
          <p:txBody>
            <a:bodyPr anchor="ctr" rtlCol="false" tIns="0" lIns="0" bIns="0" rIns="0"/>
            <a:lstStyle/>
            <a:p>
              <a:pPr algn="l">
                <a:lnSpc>
                  <a:spcPts val="7128"/>
                </a:lnSpc>
              </a:pPr>
              <a:r>
                <a:rPr lang="en-US" sz="6600">
                  <a:solidFill>
                    <a:srgbClr val="000000"/>
                  </a:solidFill>
                  <a:latin typeface="Aptos"/>
                  <a:ea typeface="Aptos"/>
                  <a:cs typeface="Aptos"/>
                  <a:sym typeface="Aptos"/>
                </a:rPr>
                <a:t> </a:t>
              </a:r>
              <a:r>
                <a:rPr lang="en-US" sz="6600" b="true">
                  <a:solidFill>
                    <a:srgbClr val="000000"/>
                  </a:solidFill>
                  <a:latin typeface="Aptos Bold"/>
                  <a:ea typeface="Aptos Bold"/>
                  <a:cs typeface="Aptos Bold"/>
                  <a:sym typeface="Aptos Bold"/>
                </a:rPr>
                <a:t>COMPOSITION</a:t>
              </a:r>
            </a:p>
          </p:txBody>
        </p:sp>
      </p:grpSp>
      <p:grpSp>
        <p:nvGrpSpPr>
          <p:cNvPr name="Group 6" id="6"/>
          <p:cNvGrpSpPr/>
          <p:nvPr/>
        </p:nvGrpSpPr>
        <p:grpSpPr>
          <a:xfrm rot="0">
            <a:off x="657225" y="3071812"/>
            <a:ext cx="16359188" cy="4293479"/>
            <a:chOff x="0" y="0"/>
            <a:chExt cx="21812250" cy="5724639"/>
          </a:xfrm>
        </p:grpSpPr>
        <p:sp>
          <p:nvSpPr>
            <p:cNvPr name="Freeform 7" id="7"/>
            <p:cNvSpPr/>
            <p:nvPr/>
          </p:nvSpPr>
          <p:spPr>
            <a:xfrm flipH="false" flipV="false" rot="0">
              <a:off x="-1524" y="-1524"/>
              <a:ext cx="21815298" cy="5727700"/>
            </a:xfrm>
            <a:custGeom>
              <a:avLst/>
              <a:gdLst/>
              <a:ahLst/>
              <a:cxnLst/>
              <a:rect r="r" b="b" t="t" l="l"/>
              <a:pathLst>
                <a:path h="5727700" w="21815298">
                  <a:moveTo>
                    <a:pt x="1524" y="0"/>
                  </a:moveTo>
                  <a:lnTo>
                    <a:pt x="21813774" y="0"/>
                  </a:lnTo>
                  <a:cubicBezTo>
                    <a:pt x="21814664" y="0"/>
                    <a:pt x="21815298" y="762"/>
                    <a:pt x="21815298" y="1524"/>
                  </a:cubicBezTo>
                  <a:lnTo>
                    <a:pt x="21815298" y="5726176"/>
                  </a:lnTo>
                  <a:cubicBezTo>
                    <a:pt x="21815298" y="5727065"/>
                    <a:pt x="21814537" y="5727700"/>
                    <a:pt x="21813774" y="5727700"/>
                  </a:cubicBezTo>
                  <a:lnTo>
                    <a:pt x="1524" y="5727700"/>
                  </a:lnTo>
                  <a:cubicBezTo>
                    <a:pt x="635" y="5727700"/>
                    <a:pt x="0" y="5726938"/>
                    <a:pt x="0" y="5726176"/>
                  </a:cubicBezTo>
                  <a:lnTo>
                    <a:pt x="0" y="1524"/>
                  </a:lnTo>
                  <a:cubicBezTo>
                    <a:pt x="0" y="635"/>
                    <a:pt x="762" y="0"/>
                    <a:pt x="1524" y="0"/>
                  </a:cubicBezTo>
                  <a:moveTo>
                    <a:pt x="1524" y="3048"/>
                  </a:moveTo>
                  <a:lnTo>
                    <a:pt x="1524" y="1524"/>
                  </a:lnTo>
                  <a:lnTo>
                    <a:pt x="3048" y="1524"/>
                  </a:lnTo>
                  <a:lnTo>
                    <a:pt x="3048" y="5726176"/>
                  </a:lnTo>
                  <a:lnTo>
                    <a:pt x="1524" y="5726176"/>
                  </a:lnTo>
                  <a:lnTo>
                    <a:pt x="1524" y="5724652"/>
                  </a:lnTo>
                  <a:lnTo>
                    <a:pt x="21813774" y="5724652"/>
                  </a:lnTo>
                  <a:lnTo>
                    <a:pt x="21813774" y="5726176"/>
                  </a:lnTo>
                  <a:lnTo>
                    <a:pt x="21812250" y="5726176"/>
                  </a:lnTo>
                  <a:lnTo>
                    <a:pt x="21812250" y="1524"/>
                  </a:lnTo>
                  <a:lnTo>
                    <a:pt x="21813774" y="1524"/>
                  </a:lnTo>
                  <a:lnTo>
                    <a:pt x="21813774" y="3048"/>
                  </a:lnTo>
                  <a:lnTo>
                    <a:pt x="1524" y="3048"/>
                  </a:lnTo>
                  <a:close/>
                </a:path>
              </a:pathLst>
            </a:custGeom>
            <a:solidFill>
              <a:srgbClr val="163E64"/>
            </a:solidFill>
          </p:spPr>
        </p:sp>
        <p:sp>
          <p:nvSpPr>
            <p:cNvPr name="TextBox 8" id="8"/>
            <p:cNvSpPr txBox="true"/>
            <p:nvPr/>
          </p:nvSpPr>
          <p:spPr>
            <a:xfrm>
              <a:off x="0" y="0"/>
              <a:ext cx="21812250" cy="5724639"/>
            </a:xfrm>
            <a:prstGeom prst="rect">
              <a:avLst/>
            </a:prstGeom>
          </p:spPr>
          <p:txBody>
            <a:bodyPr anchor="t" rtlCol="false" tIns="50800" lIns="50800" bIns="50800" rIns="50800"/>
            <a:lstStyle/>
            <a:p>
              <a:pPr algn="l">
                <a:lnSpc>
                  <a:spcPts val="3240"/>
                </a:lnSpc>
              </a:pPr>
              <a:r>
                <a:rPr lang="en-US" sz="2700">
                  <a:solidFill>
                    <a:srgbClr val="000000"/>
                  </a:solidFill>
                  <a:latin typeface="Aptos"/>
                  <a:ea typeface="Aptos"/>
                  <a:cs typeface="Aptos"/>
                  <a:sym typeface="Aptos"/>
                </a:rPr>
                <a:t>Representatives from the seed industry:</a:t>
              </a:r>
            </a:p>
            <a:p>
              <a:pPr algn="l" marL="1174432" indent="-391478" lvl="2">
                <a:lnSpc>
                  <a:spcPts val="3240"/>
                </a:lnSpc>
                <a:buFont typeface="Arial"/>
                <a:buChar char="⚬"/>
              </a:pPr>
              <a:r>
                <a:rPr lang="en-US" sz="2700">
                  <a:solidFill>
                    <a:srgbClr val="000000"/>
                  </a:solidFill>
                  <a:latin typeface="Aptos"/>
                  <a:ea typeface="Aptos"/>
                  <a:cs typeface="Aptos"/>
                  <a:sym typeface="Aptos"/>
                </a:rPr>
                <a:t>AFTSA-listed seed companies</a:t>
              </a:r>
            </a:p>
            <a:p>
              <a:pPr algn="l" marL="1174432" indent="-391478" lvl="2">
                <a:lnSpc>
                  <a:spcPts val="3240"/>
                </a:lnSpc>
                <a:buFont typeface="Arial"/>
                <a:buChar char="⚬"/>
              </a:pPr>
              <a:r>
                <a:rPr lang="en-US" sz="2700">
                  <a:solidFill>
                    <a:srgbClr val="000000"/>
                  </a:solidFill>
                  <a:latin typeface="Aptos"/>
                  <a:ea typeface="Aptos"/>
                  <a:cs typeface="Aptos"/>
                  <a:sym typeface="Aptos"/>
                </a:rPr>
                <a:t>National Seed Associations</a:t>
              </a:r>
            </a:p>
            <a:p>
              <a:pPr algn="l" marL="1174432" indent="-391478" lvl="2">
                <a:lnSpc>
                  <a:spcPts val="3240"/>
                </a:lnSpc>
                <a:buFont typeface="Arial"/>
                <a:buChar char="⚬"/>
              </a:pPr>
              <a:r>
                <a:rPr lang="en-US" sz="2700">
                  <a:solidFill>
                    <a:srgbClr val="000000"/>
                  </a:solidFill>
                  <a:latin typeface="Aptos"/>
                  <a:ea typeface="Aptos"/>
                  <a:cs typeface="Aptos"/>
                  <a:sym typeface="Aptos"/>
                </a:rPr>
                <a:t>Regional and International Seed Associations</a:t>
              </a:r>
            </a:p>
            <a:p>
              <a:pPr algn="l" marL="1174432" indent="-391478" lvl="2">
                <a:lnSpc>
                  <a:spcPts val="3240"/>
                </a:lnSpc>
              </a:pPr>
            </a:p>
            <a:p>
              <a:pPr algn="l" marL="1174432" indent="-391478" lvl="2">
                <a:lnSpc>
                  <a:spcPts val="3240"/>
                </a:lnSpc>
              </a:pPr>
              <a:r>
                <a:rPr lang="en-US" sz="2700">
                  <a:solidFill>
                    <a:srgbClr val="000000"/>
                  </a:solidFill>
                  <a:latin typeface="Aptos"/>
                  <a:ea typeface="Aptos"/>
                  <a:cs typeface="Aptos"/>
                  <a:sym typeface="Aptos"/>
                </a:rPr>
                <a:t>Specific organizations and experts </a:t>
              </a:r>
              <a:r>
                <a:rPr lang="en-US" sz="2700" u="sng">
                  <a:solidFill>
                    <a:srgbClr val="000000"/>
                  </a:solidFill>
                  <a:latin typeface="Aptos"/>
                  <a:ea typeface="Aptos"/>
                  <a:cs typeface="Aptos"/>
                  <a:sym typeface="Aptos"/>
                </a:rPr>
                <a:t>as needed</a:t>
              </a:r>
              <a:r>
                <a:rPr lang="en-US" sz="2700">
                  <a:solidFill>
                    <a:srgbClr val="000000"/>
                  </a:solidFill>
                  <a:latin typeface="Aptos"/>
                  <a:ea typeface="Aptos"/>
                  <a:cs typeface="Aptos"/>
                  <a:sym typeface="Aptos"/>
                </a:rPr>
                <a:t>:</a:t>
              </a:r>
            </a:p>
            <a:p>
              <a:pPr algn="l" marL="1174432" indent="-391478" lvl="2">
                <a:lnSpc>
                  <a:spcPts val="3240"/>
                </a:lnSpc>
                <a:buFont typeface="Arial"/>
                <a:buChar char="⚬"/>
              </a:pPr>
              <a:r>
                <a:rPr lang="en-US" sz="2700">
                  <a:solidFill>
                    <a:srgbClr val="000000"/>
                  </a:solidFill>
                  <a:latin typeface="Aptos"/>
                  <a:ea typeface="Aptos"/>
                  <a:cs typeface="Aptos"/>
                  <a:sym typeface="Aptos"/>
                </a:rPr>
                <a:t>Government officials</a:t>
              </a:r>
            </a:p>
            <a:p>
              <a:pPr algn="l" marL="1174432" indent="-391478" lvl="2">
                <a:lnSpc>
                  <a:spcPts val="3240"/>
                </a:lnSpc>
                <a:buFont typeface="Arial"/>
                <a:buChar char="⚬"/>
              </a:pPr>
              <a:r>
                <a:rPr lang="en-US" sz="2700">
                  <a:solidFill>
                    <a:srgbClr val="000000"/>
                  </a:solidFill>
                  <a:latin typeface="Aptos"/>
                  <a:ea typeface="Aptos"/>
                  <a:cs typeface="Aptos"/>
                  <a:sym typeface="Aptos"/>
                </a:rPr>
                <a:t>Custom agencies</a:t>
              </a:r>
            </a:p>
            <a:p>
              <a:pPr algn="l" marL="1174432" indent="-391478" lvl="2">
                <a:lnSpc>
                  <a:spcPts val="3240"/>
                </a:lnSpc>
                <a:buFont typeface="Arial"/>
                <a:buChar char="⚬"/>
              </a:pPr>
              <a:r>
                <a:rPr lang="en-US" sz="2700">
                  <a:solidFill>
                    <a:srgbClr val="000000"/>
                  </a:solidFill>
                  <a:latin typeface="Aptos"/>
                  <a:ea typeface="Aptos"/>
                  <a:cs typeface="Aptos"/>
                  <a:sym typeface="Aptos"/>
                </a:rPr>
                <a:t>Scientist and technical specialists from research and academic institutions</a:t>
              </a:r>
            </a:p>
            <a:p>
              <a:pPr algn="l" marL="1174432" indent="-391478" lvl="2">
                <a:lnSpc>
                  <a:spcPts val="3240"/>
                </a:lnSpc>
              </a:pPr>
              <a:r>
                <a:rPr lang="en-US" sz="2700">
                  <a:solidFill>
                    <a:srgbClr val="000000"/>
                  </a:solidFill>
                  <a:latin typeface="Aptos"/>
                  <a:ea typeface="Aptos"/>
                  <a:cs typeface="Aptos"/>
                  <a:sym typeface="Aptos"/>
                </a:rPr>
                <a:t> </a:t>
              </a:r>
            </a:p>
          </p:txBody>
        </p:sp>
      </p:grpSp>
      <p:sp>
        <p:nvSpPr>
          <p:cNvPr name="Freeform 9" id="9"/>
          <p:cNvSpPr/>
          <p:nvPr/>
        </p:nvSpPr>
        <p:spPr>
          <a:xfrm flipH="false" flipV="false" rot="0">
            <a:off x="-668051" y="-1740311"/>
            <a:ext cx="5135518" cy="5135518"/>
          </a:xfrm>
          <a:custGeom>
            <a:avLst/>
            <a:gdLst/>
            <a:ahLst/>
            <a:cxnLst/>
            <a:rect r="r" b="b" t="t" l="l"/>
            <a:pathLst>
              <a:path h="5135518" w="5135518">
                <a:moveTo>
                  <a:pt x="0" y="0"/>
                </a:moveTo>
                <a:lnTo>
                  <a:pt x="5135518" y="0"/>
                </a:lnTo>
                <a:lnTo>
                  <a:pt x="5135518" y="5135518"/>
                </a:lnTo>
                <a:lnTo>
                  <a:pt x="0" y="5135518"/>
                </a:lnTo>
                <a:lnTo>
                  <a:pt x="0" y="0"/>
                </a:lnTo>
                <a:close/>
              </a:path>
            </a:pathLst>
          </a:custGeom>
          <a:blipFill>
            <a:blip r:embed="rId4"/>
            <a:stretch>
              <a:fillRect l="0" t="0" r="0" b="0"/>
            </a:stretch>
          </a:blipFill>
        </p:spPr>
      </p:sp>
      <p:sp>
        <p:nvSpPr>
          <p:cNvPr name="TextBox 10" id="10"/>
          <p:cNvSpPr txBox="true"/>
          <p:nvPr/>
        </p:nvSpPr>
        <p:spPr>
          <a:xfrm rot="0">
            <a:off x="1491615" y="8326355"/>
            <a:ext cx="14690407" cy="878053"/>
          </a:xfrm>
          <a:prstGeom prst="rect">
            <a:avLst/>
          </a:prstGeom>
        </p:spPr>
        <p:txBody>
          <a:bodyPr anchor="t" rtlCol="false" tIns="0" lIns="0" bIns="0" rIns="0">
            <a:spAutoFit/>
          </a:bodyPr>
          <a:lstStyle/>
          <a:p>
            <a:pPr algn="l">
              <a:lnSpc>
                <a:spcPts val="3240"/>
              </a:lnSpc>
            </a:pPr>
            <a:r>
              <a:rPr lang="en-US" sz="2700" i="true">
                <a:solidFill>
                  <a:srgbClr val="000000"/>
                </a:solidFill>
                <a:latin typeface="Aptos Italics"/>
                <a:ea typeface="Aptos Italics"/>
                <a:cs typeface="Aptos Italics"/>
                <a:sym typeface="Aptos Italics"/>
              </a:rPr>
              <a:t>Does your organization have members with leadership capabilities, expertise in the phytosanitary matters? And willing to join us? Email us: </a:t>
            </a:r>
            <a:r>
              <a:rPr lang="en-US" sz="2700" u="sng">
                <a:solidFill>
                  <a:srgbClr val="467886"/>
                </a:solidFill>
                <a:latin typeface="Aptos"/>
                <a:ea typeface="Aptos"/>
                <a:cs typeface="Aptos"/>
                <a:sym typeface="Aptos"/>
                <a:hlinkClick r:id="rId5" tooltip="mailto:kennedy@afsta.org"/>
              </a:rPr>
              <a:t>kennedy@afsta.org</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2286000" y="1683544"/>
            <a:ext cx="13716000" cy="3581400"/>
            <a:chOff x="0" y="0"/>
            <a:chExt cx="18288000" cy="4775200"/>
          </a:xfrm>
        </p:grpSpPr>
        <p:sp>
          <p:nvSpPr>
            <p:cNvPr name="Freeform 4" id="4"/>
            <p:cNvSpPr/>
            <p:nvPr/>
          </p:nvSpPr>
          <p:spPr>
            <a:xfrm flipH="false" flipV="false" rot="0">
              <a:off x="0" y="0"/>
              <a:ext cx="18288000" cy="4775200"/>
            </a:xfrm>
            <a:custGeom>
              <a:avLst/>
              <a:gdLst/>
              <a:ahLst/>
              <a:cxnLst/>
              <a:rect r="r" b="b" t="t" l="l"/>
              <a:pathLst>
                <a:path h="4775200" w="18288000">
                  <a:moveTo>
                    <a:pt x="0" y="0"/>
                  </a:moveTo>
                  <a:lnTo>
                    <a:pt x="18288000" y="0"/>
                  </a:lnTo>
                  <a:lnTo>
                    <a:pt x="18288000" y="4775200"/>
                  </a:lnTo>
                  <a:lnTo>
                    <a:pt x="0" y="4775200"/>
                  </a:lnTo>
                  <a:close/>
                </a:path>
              </a:pathLst>
            </a:custGeom>
            <a:blipFill>
              <a:blip r:embed="rId3">
                <a:alphaModFix amt="0"/>
              </a:blip>
              <a:stretch>
                <a:fillRect l="0" t="-24623" r="0" b="-24623"/>
              </a:stretch>
            </a:blipFill>
          </p:spPr>
        </p:sp>
        <p:sp>
          <p:nvSpPr>
            <p:cNvPr name="TextBox 5" id="5"/>
            <p:cNvSpPr txBox="true"/>
            <p:nvPr/>
          </p:nvSpPr>
          <p:spPr>
            <a:xfrm>
              <a:off x="0" y="104775"/>
              <a:ext cx="18288000" cy="4670425"/>
            </a:xfrm>
            <a:prstGeom prst="rect">
              <a:avLst/>
            </a:prstGeom>
          </p:spPr>
          <p:txBody>
            <a:bodyPr anchor="b" rtlCol="false" tIns="0" lIns="0" bIns="0" rIns="0"/>
            <a:lstStyle/>
            <a:p>
              <a:pPr algn="ctr">
                <a:lnSpc>
                  <a:spcPts val="9720"/>
                </a:lnSpc>
              </a:pPr>
              <a:r>
                <a:rPr lang="en-US" sz="9000">
                  <a:solidFill>
                    <a:srgbClr val="000000"/>
                  </a:solidFill>
                  <a:latin typeface="Aptos"/>
                  <a:ea typeface="Aptos"/>
                  <a:cs typeface="Aptos"/>
                  <a:sym typeface="Aptos"/>
                </a:rPr>
                <a:t>Thank you!</a:t>
              </a:r>
            </a:p>
          </p:txBody>
        </p:sp>
      </p:grpSp>
      <p:sp>
        <p:nvSpPr>
          <p:cNvPr name="Freeform 6" id="6"/>
          <p:cNvSpPr/>
          <p:nvPr/>
        </p:nvSpPr>
        <p:spPr>
          <a:xfrm flipH="false" flipV="false" rot="0">
            <a:off x="-469142" y="-1420493"/>
            <a:ext cx="4442530" cy="4442530"/>
          </a:xfrm>
          <a:custGeom>
            <a:avLst/>
            <a:gdLst/>
            <a:ahLst/>
            <a:cxnLst/>
            <a:rect r="r" b="b" t="t" l="l"/>
            <a:pathLst>
              <a:path h="4442530" w="4442530">
                <a:moveTo>
                  <a:pt x="0" y="0"/>
                </a:moveTo>
                <a:lnTo>
                  <a:pt x="4442529" y="0"/>
                </a:lnTo>
                <a:lnTo>
                  <a:pt x="4442529" y="4442530"/>
                </a:lnTo>
                <a:lnTo>
                  <a:pt x="0" y="4442530"/>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AD4FDCD765274E8C613F0834747463" ma:contentTypeVersion="16" ma:contentTypeDescription="Create a new document." ma:contentTypeScope="" ma:versionID="2eed611a67aee0bcf1c9ed1af8f53127">
  <xsd:schema xmlns:xsd="http://www.w3.org/2001/XMLSchema" xmlns:xs="http://www.w3.org/2001/XMLSchema" xmlns:p="http://schemas.microsoft.com/office/2006/metadata/properties" xmlns:ns2="aa7f597e-1e59-4ac5-8dd6-a01c78858777" xmlns:ns3="3ffef44f-9011-4d56-bba8-ea8261c2bb06" targetNamespace="http://schemas.microsoft.com/office/2006/metadata/properties" ma:root="true" ma:fieldsID="1a4122ab00b77ad180bb15615383e9b6" ns2:_="" ns3:_="">
    <xsd:import namespace="aa7f597e-1e59-4ac5-8dd6-a01c78858777"/>
    <xsd:import namespace="3ffef44f-9011-4d56-bba8-ea8261c2bb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f597e-1e59-4ac5-8dd6-a01c788587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4a9df30-e24c-4580-ab79-bf1a193a60bf}" ma:internalName="TaxCatchAll" ma:showField="CatchAllData" ma:web="aa7f597e-1e59-4ac5-8dd6-a01c788587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fef44f-9011-4d56-bba8-ea8261c2bb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66bb07c-de0c-4032-82b8-df315638f0a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fef44f-9011-4d56-bba8-ea8261c2bb06">
      <Terms xmlns="http://schemas.microsoft.com/office/infopath/2007/PartnerControls"/>
    </lcf76f155ced4ddcb4097134ff3c332f>
    <TaxCatchAll xmlns="aa7f597e-1e59-4ac5-8dd6-a01c78858777" xsi:nil="true"/>
  </documentManagement>
</p:properties>
</file>

<file path=customXml/itemProps1.xml><?xml version="1.0" encoding="utf-8"?>
<ds:datastoreItem xmlns:ds="http://schemas.openxmlformats.org/officeDocument/2006/customXml" ds:itemID="{23CDF3B6-FA64-4D76-8677-B18FB4D27E93}"/>
</file>

<file path=customXml/itemProps2.xml><?xml version="1.0" encoding="utf-8"?>
<ds:datastoreItem xmlns:ds="http://schemas.openxmlformats.org/officeDocument/2006/customXml" ds:itemID="{2BBE1545-8D42-4F56-AA10-C5C9C845B6E8}"/>
</file>

<file path=customXml/itemProps3.xml><?xml version="1.0" encoding="utf-8"?>
<ds:datastoreItem xmlns:ds="http://schemas.openxmlformats.org/officeDocument/2006/customXml" ds:itemID="{DD372C8A-096D-45FA-B766-A2BE5BDA15CB}"/>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FUNCTIONS</dc:title>
  <cp:revision>1</cp:revision>
  <dcterms:created xsi:type="dcterms:W3CDTF">2006-08-16T00:00:00Z</dcterms:created>
  <dcterms:modified xsi:type="dcterms:W3CDTF">2011-08-01T06:04:30Z</dcterms:modified>
  <dc:identifier>DAHE2isvPvE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0x0101005CAD4FDCD765274E8C613F0834747463</vt:lpwstr>
  </property>
</Properties>
</file>