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712" r:id="rId5"/>
    <p:sldMasterId id="2147483715" r:id="rId6"/>
    <p:sldMasterId id="2147483729" r:id="rId7"/>
    <p:sldMasterId id="2147483747" r:id="rId8"/>
    <p:sldMasterId id="2147483759" r:id="rId9"/>
    <p:sldMasterId id="2147483774" r:id="rId10"/>
  </p:sldMasterIdLst>
  <p:notesMasterIdLst>
    <p:notesMasterId r:id="rId28"/>
  </p:notesMasterIdLst>
  <p:sldIdLst>
    <p:sldId id="256" r:id="rId11"/>
    <p:sldId id="337" r:id="rId12"/>
    <p:sldId id="1771" r:id="rId13"/>
    <p:sldId id="1794" r:id="rId14"/>
    <p:sldId id="1790" r:id="rId15"/>
    <p:sldId id="1785" r:id="rId16"/>
    <p:sldId id="1793" r:id="rId17"/>
    <p:sldId id="1767" r:id="rId18"/>
    <p:sldId id="1788" r:id="rId19"/>
    <p:sldId id="1779" r:id="rId20"/>
    <p:sldId id="1786" r:id="rId21"/>
    <p:sldId id="1787" r:id="rId22"/>
    <p:sldId id="1791" r:id="rId23"/>
    <p:sldId id="1774" r:id="rId24"/>
    <p:sldId id="1783" r:id="rId25"/>
    <p:sldId id="1792" r:id="rId26"/>
    <p:sldId id="334" r:id="rId27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ls Louwaars" initials="N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D54"/>
    <a:srgbClr val="00A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E4CED-AAE3-4AD2-9AC9-8D564C853280}" v="3" dt="2026-03-22T12:57:30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533" autoAdjust="0"/>
  </p:normalViewPr>
  <p:slideViewPr>
    <p:cSldViewPr snapToGrid="0">
      <p:cViewPr varScale="1">
        <p:scale>
          <a:sx n="90" d="100"/>
          <a:sy n="90" d="100"/>
        </p:scale>
        <p:origin x="13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3264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 Gariboldi" userId="f68b97b0-8365-4c60-9b29-295a834a77dc" providerId="ADAL" clId="{F42441DE-3C68-4B98-83C6-2B574B997B2F}"/>
    <pc:docChg chg="custSel addSld modSld">
      <pc:chgData name="Ivo Gariboldi" userId="f68b97b0-8365-4c60-9b29-295a834a77dc" providerId="ADAL" clId="{F42441DE-3C68-4B98-83C6-2B574B997B2F}" dt="2026-03-22T12:57:52" v="12" actId="20577"/>
      <pc:docMkLst>
        <pc:docMk/>
      </pc:docMkLst>
      <pc:sldChg chg="modSp mod">
        <pc:chgData name="Ivo Gariboldi" userId="f68b97b0-8365-4c60-9b29-295a834a77dc" providerId="ADAL" clId="{F42441DE-3C68-4B98-83C6-2B574B997B2F}" dt="2026-03-22T12:57:47.596" v="8" actId="20577"/>
        <pc:sldMkLst>
          <pc:docMk/>
          <pc:sldMk cId="887091417" sldId="1767"/>
        </pc:sldMkLst>
        <pc:spChg chg="mod">
          <ac:chgData name="Ivo Gariboldi" userId="f68b97b0-8365-4c60-9b29-295a834a77dc" providerId="ADAL" clId="{F42441DE-3C68-4B98-83C6-2B574B997B2F}" dt="2026-03-22T12:57:47.596" v="8" actId="20577"/>
          <ac:spMkLst>
            <pc:docMk/>
            <pc:sldMk cId="887091417" sldId="1767"/>
            <ac:spMk id="2" creationId="{832C003C-2D4F-A2AF-E653-EA7C20D8AC09}"/>
          </ac:spMkLst>
        </pc:spChg>
      </pc:sldChg>
      <pc:sldChg chg="addSp delSp modSp mod">
        <pc:chgData name="Ivo Gariboldi" userId="f68b97b0-8365-4c60-9b29-295a834a77dc" providerId="ADAL" clId="{F42441DE-3C68-4B98-83C6-2B574B997B2F}" dt="2026-03-22T12:57:21.514" v="3" actId="478"/>
        <pc:sldMkLst>
          <pc:docMk/>
          <pc:sldMk cId="2972173297" sldId="1771"/>
        </pc:sldMkLst>
        <pc:picChg chg="add del mod">
          <ac:chgData name="Ivo Gariboldi" userId="f68b97b0-8365-4c60-9b29-295a834a77dc" providerId="ADAL" clId="{F42441DE-3C68-4B98-83C6-2B574B997B2F}" dt="2026-03-22T12:57:21.514" v="3" actId="478"/>
          <ac:picMkLst>
            <pc:docMk/>
            <pc:sldMk cId="2972173297" sldId="1771"/>
            <ac:picMk id="7" creationId="{85E1FF95-698E-CE89-157E-1A57CCEB27D8}"/>
          </ac:picMkLst>
        </pc:picChg>
      </pc:sldChg>
      <pc:sldChg chg="modSp mod">
        <pc:chgData name="Ivo Gariboldi" userId="f68b97b0-8365-4c60-9b29-295a834a77dc" providerId="ADAL" clId="{F42441DE-3C68-4B98-83C6-2B574B997B2F}" dt="2026-03-22T12:57:52" v="12" actId="20577"/>
        <pc:sldMkLst>
          <pc:docMk/>
          <pc:sldMk cId="4239031233" sldId="1788"/>
        </pc:sldMkLst>
        <pc:spChg chg="mod">
          <ac:chgData name="Ivo Gariboldi" userId="f68b97b0-8365-4c60-9b29-295a834a77dc" providerId="ADAL" clId="{F42441DE-3C68-4B98-83C6-2B574B997B2F}" dt="2026-03-22T12:57:52" v="12" actId="20577"/>
          <ac:spMkLst>
            <pc:docMk/>
            <pc:sldMk cId="4239031233" sldId="1788"/>
            <ac:spMk id="2" creationId="{E31B237E-9AD9-022B-C31B-265A0B285BBF}"/>
          </ac:spMkLst>
        </pc:spChg>
      </pc:sldChg>
      <pc:sldChg chg="addSp delSp modSp mod">
        <pc:chgData name="Ivo Gariboldi" userId="f68b97b0-8365-4c60-9b29-295a834a77dc" providerId="ADAL" clId="{F42441DE-3C68-4B98-83C6-2B574B997B2F}" dt="2026-03-22T12:57:30.792" v="4"/>
        <pc:sldMkLst>
          <pc:docMk/>
          <pc:sldMk cId="954303512" sldId="1790"/>
        </pc:sldMkLst>
        <pc:picChg chg="add mod">
          <ac:chgData name="Ivo Gariboldi" userId="f68b97b0-8365-4c60-9b29-295a834a77dc" providerId="ADAL" clId="{F42441DE-3C68-4B98-83C6-2B574B997B2F}" dt="2026-03-22T12:57:30.792" v="4"/>
          <ac:picMkLst>
            <pc:docMk/>
            <pc:sldMk cId="954303512" sldId="1790"/>
            <ac:picMk id="2" creationId="{B171D57A-C9B8-45AA-6F6C-A578C34726CB}"/>
          </ac:picMkLst>
        </pc:picChg>
        <pc:picChg chg="del">
          <ac:chgData name="Ivo Gariboldi" userId="f68b97b0-8365-4c60-9b29-295a834a77dc" providerId="ADAL" clId="{F42441DE-3C68-4B98-83C6-2B574B997B2F}" dt="2026-03-22T12:57:03.650" v="0" actId="21"/>
          <ac:picMkLst>
            <pc:docMk/>
            <pc:sldMk cId="954303512" sldId="1790"/>
            <ac:picMk id="6" creationId="{85E1FF95-698E-CE89-157E-1A57CCEB27D8}"/>
          </ac:picMkLst>
        </pc:picChg>
      </pc:sldChg>
      <pc:sldChg chg="add">
        <pc:chgData name="Ivo Gariboldi" userId="f68b97b0-8365-4c60-9b29-295a834a77dc" providerId="ADAL" clId="{F42441DE-3C68-4B98-83C6-2B574B997B2F}" dt="2026-03-22T12:57:19.227" v="2"/>
        <pc:sldMkLst>
          <pc:docMk/>
          <pc:sldMk cId="528797189" sldId="17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67-4CEB-80DF-2CD83D68C43F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67-4CEB-80DF-2CD83D68C43F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67-4CEB-80DF-2CD83D68C43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67-4CEB-80DF-2CD83D68C43F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67-4CEB-80DF-2CD83D68C43F}"/>
              </c:ext>
            </c:extLst>
          </c:dPt>
          <c:dLbls>
            <c:dLbl>
              <c:idx val="0"/>
              <c:layout>
                <c:manualLayout>
                  <c:x val="-0.20826212480983713"/>
                  <c:y val="0.142509828990452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Ornamentals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867-4CEB-80DF-2CD83D68C43F}"/>
                </c:ext>
              </c:extLst>
            </c:dLbl>
            <c:dLbl>
              <c:idx val="1"/>
              <c:layout>
                <c:manualLayout>
                  <c:x val="-0.12027332915926696"/>
                  <c:y val="-0.227566617776836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Field Crops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867-4CEB-80DF-2CD83D68C43F}"/>
                </c:ext>
              </c:extLst>
            </c:dLbl>
            <c:dLbl>
              <c:idx val="2"/>
              <c:layout>
                <c:manualLayout>
                  <c:x val="0.1777604295875681"/>
                  <c:y val="-0.167678729216438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Vegetables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867-4CEB-80DF-2CD83D68C43F}"/>
                </c:ext>
              </c:extLst>
            </c:dLbl>
            <c:dLbl>
              <c:idx val="3"/>
              <c:layout>
                <c:manualLayout>
                  <c:x val="0.18186131861121718"/>
                  <c:y val="0.174229423438919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Propagation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867-4CEB-80DF-2CD83D68C4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67-4CEB-80DF-2CD83D68C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5"/>
                <c:pt idx="0">
                  <c:v>Ornamentals</c:v>
                </c:pt>
                <c:pt idx="1">
                  <c:v>Field Crops</c:v>
                </c:pt>
                <c:pt idx="2">
                  <c:v>Vegetables</c:v>
                </c:pt>
                <c:pt idx="3">
                  <c:v>Young Plants</c:v>
                </c:pt>
                <c:pt idx="4">
                  <c:v>Others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126</c:v>
                </c:pt>
                <c:pt idx="1">
                  <c:v>81</c:v>
                </c:pt>
                <c:pt idx="2">
                  <c:v>80</c:v>
                </c:pt>
                <c:pt idx="3">
                  <c:v>74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67-4CEB-80DF-2CD83D68C4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DE-4E0F-8D8F-178EE5260534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DE-4E0F-8D8F-178EE5260534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DE-4E0F-8D8F-178EE526053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DE-4E0F-8D8F-178EE5260534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DE-4E0F-8D8F-178EE5260534}"/>
              </c:ext>
            </c:extLst>
          </c:dPt>
          <c:dLbls>
            <c:dLbl>
              <c:idx val="0"/>
              <c:layout>
                <c:manualLayout>
                  <c:x val="-0.12907955928158804"/>
                  <c:y val="0.156777944863281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Ornamentals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5DE-4E0F-8D8F-178EE5260534}"/>
                </c:ext>
              </c:extLst>
            </c:dLbl>
            <c:dLbl>
              <c:idx val="1"/>
              <c:layout>
                <c:manualLayout>
                  <c:x val="-0.15569710847453622"/>
                  <c:y val="6.49297576161685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Field Crops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5DE-4E0F-8D8F-178EE5260534}"/>
                </c:ext>
              </c:extLst>
            </c:dLbl>
            <c:dLbl>
              <c:idx val="2"/>
              <c:layout>
                <c:manualLayout>
                  <c:x val="0.10482911923260174"/>
                  <c:y val="-0.2461533665170012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Vegetables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5DE-4E0F-8D8F-178EE5260534}"/>
                </c:ext>
              </c:extLst>
            </c:dLbl>
            <c:dLbl>
              <c:idx val="3"/>
              <c:layout>
                <c:manualLayout>
                  <c:x val="0.12768377377609932"/>
                  <c:y val="0.170662394470711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Propagation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5DE-4E0F-8D8F-178EE52605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DE-4E0F-8D8F-178EE5260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5"/>
                <c:pt idx="0">
                  <c:v>Ornamentals</c:v>
                </c:pt>
                <c:pt idx="1">
                  <c:v>Field Crops</c:v>
                </c:pt>
                <c:pt idx="2">
                  <c:v>Vegetables</c:v>
                </c:pt>
                <c:pt idx="3">
                  <c:v>Young Plants</c:v>
                </c:pt>
                <c:pt idx="4">
                  <c:v>Others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0.68</c:v>
                </c:pt>
                <c:pt idx="1">
                  <c:v>0.25</c:v>
                </c:pt>
                <c:pt idx="2">
                  <c:v>2.5499999999999998</c:v>
                </c:pt>
                <c:pt idx="3">
                  <c:v>0.64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DE-4E0F-8D8F-178EE526053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67-4CEB-80DF-2CD83D68C43F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67-4CEB-80DF-2CD83D68C43F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67-4CEB-80DF-2CD83D68C43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67-4CEB-80DF-2CD83D68C43F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67-4CEB-80DF-2CD83D68C43F}"/>
              </c:ext>
            </c:extLst>
          </c:dPt>
          <c:dLbls>
            <c:dLbl>
              <c:idx val="0"/>
              <c:layout>
                <c:manualLayout>
                  <c:x val="-0.20826212480983713"/>
                  <c:y val="0.142509828990452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Ornamentals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867-4CEB-80DF-2CD83D68C43F}"/>
                </c:ext>
              </c:extLst>
            </c:dLbl>
            <c:dLbl>
              <c:idx val="1"/>
              <c:layout>
                <c:manualLayout>
                  <c:x val="-0.12027332915926696"/>
                  <c:y val="-0.227566617776836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Field Crops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867-4CEB-80DF-2CD83D68C43F}"/>
                </c:ext>
              </c:extLst>
            </c:dLbl>
            <c:dLbl>
              <c:idx val="2"/>
              <c:layout>
                <c:manualLayout>
                  <c:x val="0.1777604295875681"/>
                  <c:y val="-0.167678729216438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Vegetables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867-4CEB-80DF-2CD83D68C43F}"/>
                </c:ext>
              </c:extLst>
            </c:dLbl>
            <c:dLbl>
              <c:idx val="3"/>
              <c:layout>
                <c:manualLayout>
                  <c:x val="0.18186131861121718"/>
                  <c:y val="0.174229423438919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Propagation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867-4CEB-80DF-2CD83D68C4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67-4CEB-80DF-2CD83D68C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5"/>
                <c:pt idx="0">
                  <c:v>Ornamentals</c:v>
                </c:pt>
                <c:pt idx="1">
                  <c:v>Field Crops</c:v>
                </c:pt>
                <c:pt idx="2">
                  <c:v>Vegetables</c:v>
                </c:pt>
                <c:pt idx="3">
                  <c:v>Young Plants</c:v>
                </c:pt>
                <c:pt idx="4">
                  <c:v>Others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126</c:v>
                </c:pt>
                <c:pt idx="1">
                  <c:v>81</c:v>
                </c:pt>
                <c:pt idx="2">
                  <c:v>80</c:v>
                </c:pt>
                <c:pt idx="3">
                  <c:v>74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67-4CEB-80DF-2CD83D68C4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DE-4E0F-8D8F-178EE5260534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DE-4E0F-8D8F-178EE5260534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DE-4E0F-8D8F-178EE526053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DE-4E0F-8D8F-178EE5260534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DE-4E0F-8D8F-178EE5260534}"/>
              </c:ext>
            </c:extLst>
          </c:dPt>
          <c:dLbls>
            <c:dLbl>
              <c:idx val="0"/>
              <c:layout>
                <c:manualLayout>
                  <c:x val="-0.12907955928158804"/>
                  <c:y val="0.156777944863281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Ornamentals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5DE-4E0F-8D8F-178EE5260534}"/>
                </c:ext>
              </c:extLst>
            </c:dLbl>
            <c:dLbl>
              <c:idx val="1"/>
              <c:layout>
                <c:manualLayout>
                  <c:x val="-0.15569710847453622"/>
                  <c:y val="6.49297576161685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Field Crops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5DE-4E0F-8D8F-178EE5260534}"/>
                </c:ext>
              </c:extLst>
            </c:dLbl>
            <c:dLbl>
              <c:idx val="2"/>
              <c:layout>
                <c:manualLayout>
                  <c:x val="0.10482911923260174"/>
                  <c:y val="-0.2461533665170012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Vegetables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5DE-4E0F-8D8F-178EE5260534}"/>
                </c:ext>
              </c:extLst>
            </c:dLbl>
            <c:dLbl>
              <c:idx val="3"/>
              <c:layout>
                <c:manualLayout>
                  <c:x val="0.12768377377609932"/>
                  <c:y val="0.170662394470711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Propagation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5DE-4E0F-8D8F-178EE52605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DE-4E0F-8D8F-178EE5260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5"/>
                <c:pt idx="0">
                  <c:v>Ornamentals</c:v>
                </c:pt>
                <c:pt idx="1">
                  <c:v>Field Crops</c:v>
                </c:pt>
                <c:pt idx="2">
                  <c:v>Vegetables</c:v>
                </c:pt>
                <c:pt idx="3">
                  <c:v>Young Plants</c:v>
                </c:pt>
                <c:pt idx="4">
                  <c:v>Others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0.68</c:v>
                </c:pt>
                <c:pt idx="1">
                  <c:v>0.25</c:v>
                </c:pt>
                <c:pt idx="2">
                  <c:v>2.5499999999999998</c:v>
                </c:pt>
                <c:pt idx="3">
                  <c:v>0.64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DE-4E0F-8D8F-178EE526053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225E7-38A9-4839-89D5-721D3AA48056}" type="datetimeFigureOut">
              <a:rPr lang="nl-NL" smtClean="0"/>
              <a:t>22-3-2026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934F4-347A-43E7-A1AF-7E91AEE679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25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21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0C979-5BBE-4E60-B1EB-EC305B7F5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EA5A649-BD49-BBB6-3E8C-8FD475F2A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6E45213-E119-CEA5-0B7D-4E6167E84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5963" lvl="1" indent="-358775"/>
            <a:endParaRPr lang="en-GB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C7A31A-3B56-4A79-4A20-EC5B0FDE5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663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33533-BA3C-E8A4-05CF-570A0DD66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CD052B9-2038-9BC6-43BC-86951DDF5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C8B6006-4347-D5D0-930F-94D49B822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5963" lvl="1" indent="-358775"/>
            <a:endParaRPr lang="en-GB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0BB841-C0CD-E444-A374-373364E49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70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427E7-DE97-B402-6E8D-CFEA960F7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FE48EEE-238E-E58E-43CA-1244AAB0C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2AC0A8F-21A6-9E96-854F-C7EDCEAAD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5963" lvl="1" indent="-358775"/>
            <a:endParaRPr lang="en-GB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64F93F-504A-9F91-D95D-40ED378A6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436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CD89B-9911-EDFE-107B-7B18AAFA3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D9B071-3426-1C7D-220C-A86CE018E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4E92E5D-01C2-863A-C4DA-B5BCD9625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5963" lvl="1" indent="-358775"/>
            <a:endParaRPr lang="en-GB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C4FE8B-982A-0F1B-7617-0C0EE7D02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49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583CC-48BF-5B7E-F841-B6D8E8E13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B04CD2A-3CBE-DFFB-AE46-B93841504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5CB9EC0-084A-DCAF-8683-7074AA589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5963" lvl="1" indent="-358775"/>
            <a:endParaRPr lang="en-GB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E328F0-0607-2313-FF35-45EB60937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138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335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8188E-D64E-FF83-251E-FE594BA43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68E407-A612-F5E4-2252-59E000783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DB99181-9247-3E4C-4D91-15BB6CA9E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262234-8458-0199-E36D-8A50BAAF4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646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4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28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F9AAF-3D1E-D1F1-77D2-EDCAD24B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2CA9461-ED44-BEA9-AC8F-9CE3FB461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5DC8090-B1E2-EC1A-C6E9-76459C1E3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5147C6-536F-3723-7EF6-6723C50BF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4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0F3BD-E993-89A8-9BD8-DA6004524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D14133D-137B-D604-C754-FF5916BBF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31CCD73-04D9-F547-FCF9-3088FF390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2A4325-BCAC-DF00-87EC-11A2EA006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92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5F7ED-EBAF-52F3-53D1-54EB83D7F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B906967-DE68-12B2-F0EF-2A88578D9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B6890B9-4AFD-29FB-FF8A-DF4D928F7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1B5C34-4098-67BD-7799-7FD286669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69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8919E-F720-927D-7E05-4A3A277DA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05D32EC-F0DD-2118-55EB-AC72CCCC5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E3D8FBA-644B-15C4-C26E-FD28220BA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D8855C-59A3-6A0B-4CF1-E49C3867C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54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2FD3E-F91D-4F69-C30D-A08F57E8F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D8E6CF2-7B9F-567C-DB84-F2DC1BCA6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01FF288-D23E-D5DF-378A-95910221F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0E19F8-CF70-910B-F037-246F183B0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46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E18A0-8508-F0D9-6D3A-6C4E44882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596A09-AE61-5324-3015-6AC394DFB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014423D-EE7C-CF2B-E224-B4D6E811B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5963" lvl="1" indent="-358775"/>
            <a:endParaRPr lang="en-GB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257212-0411-D731-0E9F-ADCE01959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83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493E0-00A0-0B5A-629E-483F7C81F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58DBB8A-3A75-4C1D-87BA-27CB0259F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091727A-436C-2ACE-6C71-FD1A2DF82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5963" lvl="1" indent="-358775"/>
            <a:endParaRPr lang="en-GB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29B15C-9E48-9A0E-55A5-D125D4FBE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934F4-347A-43E7-A1AF-7E91AEE6799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22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nder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159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Titel fotoL tek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1A5E909-DE09-C04F-AF5B-60390231AB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8000" y="2448000"/>
            <a:ext cx="6804025" cy="3996000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1" y="1476000"/>
            <a:ext cx="3672000" cy="5400000"/>
          </a:xfrm>
          <a:noFill/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8000" y="1476000"/>
            <a:ext cx="6804025" cy="93600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6555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Titel tekstL fo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1A5E909-DE09-C04F-AF5B-60390231AB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2448000"/>
            <a:ext cx="6804025" cy="3996000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8520000" y="1476000"/>
            <a:ext cx="3672000" cy="5400000"/>
          </a:xfrm>
          <a:noFill/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476000"/>
            <a:ext cx="6804025" cy="93600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4151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fotos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828000" y="1296000"/>
            <a:ext cx="2988000" cy="4572000"/>
          </a:xfrm>
          <a:noFill/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12221B-C57E-C84B-A67B-0C69A2243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674" y="5940000"/>
            <a:ext cx="2988000" cy="57600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nl-NL"/>
              <a:t>Bijschrift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D096D1C2-DF10-914B-BE1E-CD3850C7F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324" y="5940000"/>
            <a:ext cx="2988000" cy="57600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nl-NL"/>
              <a:t>Bijschrift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892DB718-7EE4-D041-A9B0-2BF8FEFA4D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2324" y="5940000"/>
            <a:ext cx="2988000" cy="57600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nl-NL"/>
              <a:t>Bijschrift</a:t>
            </a:r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190B21C9-7D34-E340-B2B9-7AFBF1F8AD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1295979"/>
            <a:ext cx="2988000" cy="4572000"/>
          </a:xfrm>
          <a:noFill/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E313C1D8-B861-6F41-8B30-B9B2467B4F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52000" y="1296000"/>
            <a:ext cx="2988000" cy="4572000"/>
          </a:xfrm>
          <a:noFill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87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E617807-2EE5-524D-AD60-B3CC1C95D0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295400"/>
            <a:ext cx="12192000" cy="5562600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</p:spTree>
    <p:extLst>
      <p:ext uri="{BB962C8B-B14F-4D97-AF65-F5344CB8AC3E}">
        <p14:creationId xmlns:p14="http://schemas.microsoft.com/office/powerpoint/2010/main" val="4078619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E617807-2EE5-524D-AD60-B3CC1C95D0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295400"/>
            <a:ext cx="5760000" cy="5562600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DCE19B3-6C0A-B84F-8EF3-A254F9ACF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3200" y="1296988"/>
            <a:ext cx="5760000" cy="556101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84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167" y="1549400"/>
            <a:ext cx="7069667" cy="680509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1167" y="2590800"/>
            <a:ext cx="7069667" cy="1591733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D208D9B9-B1FC-352A-1ECD-164CEDDC7114}"/>
              </a:ext>
            </a:extLst>
          </p:cNvPr>
          <p:cNvSpPr/>
          <p:nvPr userDrawn="1"/>
        </p:nvSpPr>
        <p:spPr>
          <a:xfrm>
            <a:off x="1" y="1"/>
            <a:ext cx="12191999" cy="595487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F9C542"/>
          </a:solidFill>
        </p:spPr>
        <p:txBody>
          <a:bodyPr/>
          <a:lstStyle/>
          <a:p>
            <a:endParaRPr lang="en-CA" sz="12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9A19A1-915B-118D-C421-EF74BD9D411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595487"/>
          </a:xfrm>
          <a:prstGeom prst="rect">
            <a:avLst/>
          </a:prstGeom>
          <a:solidFill>
            <a:srgbClr val="F9C542"/>
          </a:solidFill>
        </p:spPr>
        <p:txBody>
          <a:bodyPr vert="horz" lIns="60960" tIns="30480" rIns="60960" bIns="3048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933"/>
          </a:p>
        </p:txBody>
      </p:sp>
    </p:spTree>
    <p:extLst>
      <p:ext uri="{BB962C8B-B14F-4D97-AF65-F5344CB8AC3E}">
        <p14:creationId xmlns:p14="http://schemas.microsoft.com/office/powerpoint/2010/main" val="229029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CC2E23DB-41F4-682E-D7AF-20D889FC7507}"/>
              </a:ext>
            </a:extLst>
          </p:cNvPr>
          <p:cNvSpPr/>
          <p:nvPr userDrawn="1"/>
        </p:nvSpPr>
        <p:spPr>
          <a:xfrm>
            <a:off x="1" y="1"/>
            <a:ext cx="12191999" cy="595487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53AE94"/>
          </a:solidFill>
        </p:spPr>
        <p:txBody>
          <a:bodyPr/>
          <a:lstStyle/>
          <a:p>
            <a:endParaRPr lang="en-CA" sz="12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algn="just">
              <a:defRPr sz="4400">
                <a:solidFill>
                  <a:schemeClr val="bg1"/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defRPr>
            </a:lvl1pPr>
          </a:lstStyle>
          <a:p>
            <a:r>
              <a:rPr lang="en-US"/>
              <a:t>  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9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EA5EFE5D-8444-243D-CADA-F9C44EE6C9B0}"/>
              </a:ext>
            </a:extLst>
          </p:cNvPr>
          <p:cNvSpPr/>
          <p:nvPr userDrawn="1"/>
        </p:nvSpPr>
        <p:spPr>
          <a:xfrm>
            <a:off x="0" y="-19562"/>
            <a:ext cx="12192000" cy="615049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E08476"/>
          </a:solidFill>
        </p:spPr>
        <p:txBody>
          <a:bodyPr/>
          <a:lstStyle/>
          <a:p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334" y="922386"/>
            <a:ext cx="5543266" cy="595487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00" y="922386"/>
            <a:ext cx="5543266" cy="595487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1679938"/>
            <a:ext cx="5543266" cy="41232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C2702C-836F-9701-BFDE-6A58EFE5D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334" y="1679938"/>
            <a:ext cx="5543266" cy="41232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6467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EA5EFE5D-8444-243D-CADA-F9C44EE6C9B0}"/>
              </a:ext>
            </a:extLst>
          </p:cNvPr>
          <p:cNvSpPr/>
          <p:nvPr userDrawn="1"/>
        </p:nvSpPr>
        <p:spPr>
          <a:xfrm>
            <a:off x="0" y="-19562"/>
            <a:ext cx="12192000" cy="615049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2993B5"/>
          </a:solidFill>
        </p:spPr>
        <p:txBody>
          <a:bodyPr/>
          <a:lstStyle/>
          <a:p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548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334" y="922386"/>
            <a:ext cx="3464300" cy="595487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2053" y="922386"/>
            <a:ext cx="7659613" cy="595487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2053" y="1679938"/>
            <a:ext cx="7659613" cy="41232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C2702C-836F-9701-BFDE-6A58EFE5D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334" y="1679938"/>
            <a:ext cx="3464300" cy="41232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714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EA5EFE5D-8444-243D-CADA-F9C44EE6C9B0}"/>
              </a:ext>
            </a:extLst>
          </p:cNvPr>
          <p:cNvSpPr/>
          <p:nvPr userDrawn="1"/>
        </p:nvSpPr>
        <p:spPr>
          <a:xfrm>
            <a:off x="0" y="-19562"/>
            <a:ext cx="12192000" cy="615049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AB716F"/>
          </a:solidFill>
        </p:spPr>
        <p:txBody>
          <a:bodyPr/>
          <a:lstStyle/>
          <a:p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548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334" y="922386"/>
            <a:ext cx="5543266" cy="595487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00" y="922386"/>
            <a:ext cx="5543266" cy="595487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1679938"/>
            <a:ext cx="5543266" cy="41232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C2702C-836F-9701-BFDE-6A58EFE5D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334" y="1679938"/>
            <a:ext cx="5543266" cy="41232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59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1kolom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16000" y="359252"/>
            <a:ext cx="7306892" cy="526985"/>
          </a:xfrm>
        </p:spPr>
        <p:txBody>
          <a:bodyPr/>
          <a:lstStyle/>
          <a:p>
            <a:r>
              <a:rPr lang="nl-NL"/>
              <a:t>TITEL / ONDERWERP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 hasCustomPrompt="1"/>
          </p:nvPr>
        </p:nvSpPr>
        <p:spPr>
          <a:xfrm>
            <a:off x="360000" y="1296000"/>
            <a:ext cx="10800000" cy="5040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NL"/>
              <a:t>Klik voor opsomming 1-koloms</a:t>
            </a:r>
          </a:p>
          <a:p>
            <a:pPr lvl="0"/>
            <a:r>
              <a:rPr lang="nl-NL"/>
              <a:t>Tweede niveau</a:t>
            </a:r>
          </a:p>
          <a:p>
            <a:pPr lvl="0"/>
            <a:r>
              <a:rPr lang="nl-NL"/>
              <a:t>Derde niveau</a:t>
            </a:r>
          </a:p>
          <a:p>
            <a:pPr lvl="0"/>
            <a:r>
              <a:rPr lang="nl-NL"/>
              <a:t>Vierde niveau</a:t>
            </a:r>
          </a:p>
          <a:p>
            <a:pPr lv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15854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AB285B6E-D73C-271E-4FC4-686F5F9ACC64}"/>
              </a:ext>
            </a:extLst>
          </p:cNvPr>
          <p:cNvSpPr/>
          <p:nvPr userDrawn="1"/>
        </p:nvSpPr>
        <p:spPr>
          <a:xfrm>
            <a:off x="0" y="1"/>
            <a:ext cx="12192000" cy="595487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034966"/>
          </a:solidFill>
        </p:spPr>
        <p:txBody>
          <a:bodyPr/>
          <a:lstStyle/>
          <a:p>
            <a:endParaRPr lang="en-CA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345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B5B8711-13B4-E577-354C-375A0030C4BA}"/>
              </a:ext>
            </a:extLst>
          </p:cNvPr>
          <p:cNvSpPr/>
          <p:nvPr userDrawn="1"/>
        </p:nvSpPr>
        <p:spPr>
          <a:xfrm>
            <a:off x="0" y="1"/>
            <a:ext cx="12192000" cy="595487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28B8CC"/>
          </a:solidFill>
        </p:spPr>
        <p:txBody>
          <a:bodyPr/>
          <a:lstStyle/>
          <a:p>
            <a:endParaRPr lang="en-CA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0BB0F-A6CA-DB2B-DE19-7006D1B3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486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51794300-67DC-CC9F-0468-23A796F8877D}"/>
              </a:ext>
            </a:extLst>
          </p:cNvPr>
          <p:cNvSpPr/>
          <p:nvPr userDrawn="1"/>
        </p:nvSpPr>
        <p:spPr>
          <a:xfrm>
            <a:off x="0" y="1"/>
            <a:ext cx="12192000" cy="595487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F69B02"/>
          </a:solidFill>
        </p:spPr>
        <p:txBody>
          <a:bodyPr/>
          <a:lstStyle/>
          <a:p>
            <a:endParaRPr lang="en-CA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6F36E-54B3-2C59-219A-01C68BE9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655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4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6A8D1879-01FA-12A7-BCB3-6DEFF9094491}"/>
              </a:ext>
            </a:extLst>
          </p:cNvPr>
          <p:cNvSpPr/>
          <p:nvPr userDrawn="1"/>
        </p:nvSpPr>
        <p:spPr>
          <a:xfrm>
            <a:off x="1" y="1"/>
            <a:ext cx="12191999" cy="595487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863B1A"/>
          </a:solidFill>
        </p:spPr>
        <p:txBody>
          <a:bodyPr anchor="ctr"/>
          <a:lstStyle/>
          <a:p>
            <a:endParaRPr lang="en-CA" sz="1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F974C-6516-D124-4C57-5777CDD47482}"/>
              </a:ext>
            </a:extLst>
          </p:cNvPr>
          <p:cNvSpPr txBox="1"/>
          <p:nvPr userDrawn="1"/>
        </p:nvSpPr>
        <p:spPr>
          <a:xfrm>
            <a:off x="3048000" y="3165236"/>
            <a:ext cx="6096000" cy="579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1200">
                <a:solidFill>
                  <a:srgbClr val="EFEDED"/>
                </a:solidFill>
                <a:latin typeface="Giorgio Sans 1 Heavy"/>
              </a:rPr>
              <a:t>Kunming Ministerial Declaration, 2021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044A93-2F5D-AF0C-8E97-3297EC2B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662277" cy="532237"/>
          </a:xfrm>
        </p:spPr>
        <p:txBody>
          <a:bodyPr anchor="ctr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7004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>
            <a:extLst>
              <a:ext uri="{FF2B5EF4-FFF2-40B4-BE49-F238E27FC236}">
                <a16:creationId xmlns:a16="http://schemas.microsoft.com/office/drawing/2014/main" id="{92952EEF-A69B-2D96-1FD7-B0E79F669054}"/>
              </a:ext>
            </a:extLst>
          </p:cNvPr>
          <p:cNvSpPr/>
          <p:nvPr userDrawn="1"/>
        </p:nvSpPr>
        <p:spPr>
          <a:xfrm>
            <a:off x="0" y="1"/>
            <a:ext cx="12192000" cy="595487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256B2B"/>
          </a:solidFill>
        </p:spPr>
        <p:txBody>
          <a:bodyPr/>
          <a:lstStyle/>
          <a:p>
            <a:endParaRPr lang="en-CA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50"/>
            <a:ext cx="5714036" cy="532237"/>
          </a:xfrm>
        </p:spPr>
        <p:txBody>
          <a:bodyPr anchor="b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3800" y="919162"/>
            <a:ext cx="5156201" cy="475355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999" y="1603853"/>
            <a:ext cx="5156201" cy="406886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82849F1-0C93-64AD-C2A1-07CA7F5E7E0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595487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933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D6DD8-D6DB-AF9D-2251-31D387E3BD4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61999" y="919162"/>
            <a:ext cx="5156201" cy="43269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226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5534" y="1006740"/>
            <a:ext cx="9160933" cy="4038600"/>
          </a:xfrm>
          <a:ln w="7620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5534" y="5181817"/>
            <a:ext cx="9160933" cy="5365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B97BB711-4CB2-3F24-C5E3-A692A558FFBA}"/>
              </a:ext>
            </a:extLst>
          </p:cNvPr>
          <p:cNvSpPr/>
          <p:nvPr userDrawn="1"/>
        </p:nvSpPr>
        <p:spPr>
          <a:xfrm>
            <a:off x="0" y="1"/>
            <a:ext cx="12192000" cy="595487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ED3506"/>
          </a:solidFill>
        </p:spPr>
        <p:txBody>
          <a:bodyPr/>
          <a:lstStyle/>
          <a:p>
            <a:endParaRPr lang="en-CA" sz="120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F8E86FF-5360-F40B-51F5-D8B0D0D5FF39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595487"/>
          </a:xfrm>
          <a:prstGeom prst="rect">
            <a:avLst/>
          </a:prstGeom>
          <a:solidFill>
            <a:srgbClr val="ED3506"/>
          </a:solidFill>
        </p:spPr>
        <p:txBody>
          <a:bodyPr vert="horz" lIns="60960" tIns="30480" rIns="60960" bIns="3048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933">
              <a:solidFill>
                <a:schemeClr val="bg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77F7B25-0814-74AF-342F-54F7D2B6B9EF}"/>
              </a:ext>
            </a:extLst>
          </p:cNvPr>
          <p:cNvSpPr txBox="1">
            <a:spLocks/>
          </p:cNvSpPr>
          <p:nvPr userDrawn="1"/>
        </p:nvSpPr>
        <p:spPr>
          <a:xfrm>
            <a:off x="0" y="-1"/>
            <a:ext cx="12192000" cy="595487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933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A15015D-CF35-8E82-5A97-87602AD0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595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714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2844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561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3BA3-5A17-847C-EAC1-C87DCBEFA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E8D22-3E48-0C14-B46B-03481AACE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E6512-A5F2-78E5-1622-FE208146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98A23-A3E4-485C-8FCE-D36225B3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6588C-A94A-5FAB-8795-AF1BFEA9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988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34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2kolom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 hasCustomPrompt="1"/>
          </p:nvPr>
        </p:nvSpPr>
        <p:spPr>
          <a:xfrm>
            <a:off x="360000" y="1296000"/>
            <a:ext cx="10800000" cy="5040000"/>
          </a:xfrm>
        </p:spPr>
        <p:txBody>
          <a:bodyPr numCol="2"/>
          <a:lstStyle>
            <a:lvl1pPr>
              <a:defRPr b="0"/>
            </a:lvl1pPr>
          </a:lstStyle>
          <a:p>
            <a:pPr lvl="0"/>
            <a:r>
              <a:rPr lang="nl-NL"/>
              <a:t>Klik voor opsomming 2-koloms</a:t>
            </a:r>
          </a:p>
          <a:p>
            <a:pPr lvl="0"/>
            <a:r>
              <a:rPr lang="nl-NL"/>
              <a:t>Tweede niveau</a:t>
            </a:r>
          </a:p>
          <a:p>
            <a:pPr lvl="0"/>
            <a:r>
              <a:rPr lang="nl-NL"/>
              <a:t>Derde niveau</a:t>
            </a:r>
          </a:p>
          <a:p>
            <a:pPr lvl="0"/>
            <a:r>
              <a:rPr lang="nl-NL"/>
              <a:t>Vierde niveau</a:t>
            </a:r>
          </a:p>
          <a:p>
            <a:pPr lv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4320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015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44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29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36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949195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445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98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74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484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ndertitel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A588B81-D75F-7941-B238-C87BBE7879A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68000" y="4104000"/>
            <a:ext cx="9720000" cy="2412000"/>
          </a:xfr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/>
              <a:t>Klik en typ voor Tekst, symbool voor Tabel / grafiek / video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22DB0E8-7857-D34F-A9DB-F2F091F29F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2736000"/>
            <a:ext cx="7561262" cy="100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53003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408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417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091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079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70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59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80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454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578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731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ndertitel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1523863-5669-A040-803B-B1CB3BFE39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68000" y="4104000"/>
            <a:ext cx="9720000" cy="2412000"/>
          </a:xfrm>
        </p:spPr>
        <p:txBody>
          <a:bodyPr anchor="t" anchorCtr="0"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C07A107-E338-EB45-8FF4-D018120422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36000"/>
            <a:ext cx="7560000" cy="100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54561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809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28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500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679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05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422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365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83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843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2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 hasCustomPrompt="1"/>
          </p:nvPr>
        </p:nvSpPr>
        <p:spPr>
          <a:xfrm>
            <a:off x="360000" y="1296000"/>
            <a:ext cx="10800000" cy="5040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l-NL"/>
              <a:t>Klik en typ voor Tekst, symbool voor Tabel / grafiek / video</a:t>
            </a:r>
          </a:p>
        </p:txBody>
      </p:sp>
    </p:spTree>
    <p:extLst>
      <p:ext uri="{BB962C8B-B14F-4D97-AF65-F5344CB8AC3E}">
        <p14:creationId xmlns:p14="http://schemas.microsoft.com/office/powerpoint/2010/main" val="2152992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21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611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290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29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178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01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3" y="230189"/>
            <a:ext cx="11257061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11361584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7378700" y="6245453"/>
            <a:ext cx="45084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6237312"/>
            <a:ext cx="3556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41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B6BC57A3-D945-6548-8B08-8554FB5509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1296000"/>
            <a:ext cx="10800000" cy="5040000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</p:spTree>
    <p:extLst>
      <p:ext uri="{BB962C8B-B14F-4D97-AF65-F5344CB8AC3E}">
        <p14:creationId xmlns:p14="http://schemas.microsoft.com/office/powerpoint/2010/main" val="177744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fotoL tek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1A5E909-DE09-C04F-AF5B-60390231AB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8000" y="1476000"/>
            <a:ext cx="6804025" cy="4968000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1" y="1476000"/>
            <a:ext cx="3672000" cy="5400000"/>
          </a:xfrm>
          <a:noFill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55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tekstL fo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1A5E909-DE09-C04F-AF5B-60390231AB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1476000"/>
            <a:ext cx="6804025" cy="4968000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/ ONDERWERP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8520000" y="1476000"/>
            <a:ext cx="3672000" cy="5400000"/>
          </a:xfrm>
          <a:noFill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9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theme" Target="../theme/theme7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image" Target="../media/image13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613B180-1BE8-C51B-8504-35F089D802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4515"/>
            <a:ext cx="12188387" cy="6858000"/>
          </a:xfrm>
          <a:prstGeom prst="rect">
            <a:avLst/>
          </a:prstGeom>
        </p:spPr>
      </p:pic>
      <p:pic>
        <p:nvPicPr>
          <p:cNvPr id="9" name="Afbeelding 8" descr="Afbeelding met logo&#10;&#10;Automatisch gegenereerde beschrijving">
            <a:extLst>
              <a:ext uri="{FF2B5EF4-FFF2-40B4-BE49-F238E27FC236}">
                <a16:creationId xmlns:a16="http://schemas.microsoft.com/office/drawing/2014/main" id="{6EB8CCE1-E8DC-45E1-6545-75CC5AB71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59" y="126000"/>
            <a:ext cx="2700000" cy="1080000"/>
          </a:xfrm>
          <a:prstGeom prst="rect">
            <a:avLst/>
          </a:prstGeom>
        </p:spPr>
      </p:pic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360000" y="2053248"/>
            <a:ext cx="7306892" cy="9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 / ONDERWERP</a:t>
            </a:r>
          </a:p>
        </p:txBody>
      </p:sp>
    </p:spTree>
    <p:extLst>
      <p:ext uri="{BB962C8B-B14F-4D97-AF65-F5344CB8AC3E}">
        <p14:creationId xmlns:p14="http://schemas.microsoft.com/office/powerpoint/2010/main" val="419765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80CDB4-F996-5028-6BFC-24DBF37F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" y="0"/>
            <a:ext cx="12188387" cy="6858000"/>
          </a:xfrm>
          <a:prstGeom prst="rect">
            <a:avLst/>
          </a:prstGeom>
        </p:spPr>
      </p:pic>
      <p:pic>
        <p:nvPicPr>
          <p:cNvPr id="14" name="Afbeelding 13" descr="Afbeelding met logo&#10;&#10;Automatisch gegenereerde beschrijving">
            <a:extLst>
              <a:ext uri="{FF2B5EF4-FFF2-40B4-BE49-F238E27FC236}">
                <a16:creationId xmlns:a16="http://schemas.microsoft.com/office/drawing/2014/main" id="{5299EAB7-9B6A-395B-DDE5-9487A4CE4E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60" y="126001"/>
            <a:ext cx="1576326" cy="63053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16000" y="360000"/>
            <a:ext cx="7306892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TITEL / ONDERWERP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360000" y="1296000"/>
            <a:ext cx="1080000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0"/>
            <a:r>
              <a:rPr lang="nl-NL"/>
              <a:t>Tweede niveau</a:t>
            </a:r>
          </a:p>
          <a:p>
            <a:pPr lvl="0"/>
            <a:r>
              <a:rPr lang="nl-NL"/>
              <a:t>Derde niveau</a:t>
            </a:r>
          </a:p>
          <a:p>
            <a:pPr lvl="0"/>
            <a:r>
              <a:rPr lang="nl-NL"/>
              <a:t>Vierde niveau</a:t>
            </a:r>
          </a:p>
          <a:p>
            <a:pPr lvl="0"/>
            <a:r>
              <a:rPr lang="nl-NL"/>
              <a:t>Vijfde niveau`</a:t>
            </a:r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B89659A1-3DDE-6C4D-B16F-08C5C05BA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190" y="6588000"/>
            <a:ext cx="6834854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atum 4">
            <a:extLst>
              <a:ext uri="{FF2B5EF4-FFF2-40B4-BE49-F238E27FC236}">
                <a16:creationId xmlns:a16="http://schemas.microsoft.com/office/drawing/2014/main" id="{BCC3F4BB-6A64-B04C-B2DD-D1AF1688A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88000"/>
            <a:ext cx="27432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96A48A6-14F5-7C45-B21C-6A5EF7566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1858" y="6588000"/>
            <a:ext cx="681942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D435-0378-3141-981C-3B36A99784E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76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059"/>
        </a:buClr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80CDB4-F996-5028-6BFC-24DBF37F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90" y="0"/>
            <a:ext cx="12192000" cy="6858000"/>
          </a:xfrm>
          <a:prstGeom prst="rect">
            <a:avLst/>
          </a:prstGeom>
        </p:spPr>
      </p:pic>
      <p:pic>
        <p:nvPicPr>
          <p:cNvPr id="14" name="Afbeelding 13" descr="Afbeelding met logo&#10;&#10;Automatisch gegenereerde beschrijving">
            <a:extLst>
              <a:ext uri="{FF2B5EF4-FFF2-40B4-BE49-F238E27FC236}">
                <a16:creationId xmlns:a16="http://schemas.microsoft.com/office/drawing/2014/main" id="{5299EAB7-9B6A-395B-DDE5-9487A4CE4E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59" y="126000"/>
            <a:ext cx="2700000" cy="108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1476000"/>
            <a:ext cx="7306892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 / ONDERWERP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2772000"/>
            <a:ext cx="7560000" cy="97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nl-NL"/>
              <a:t>ONDERTITEL</a:t>
            </a:r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C3ADEC0E-E724-4846-8932-EE8F743D4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190" y="6588000"/>
            <a:ext cx="6834854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atum 4">
            <a:extLst>
              <a:ext uri="{FF2B5EF4-FFF2-40B4-BE49-F238E27FC236}">
                <a16:creationId xmlns:a16="http://schemas.microsoft.com/office/drawing/2014/main" id="{1CAB0446-BEDD-0543-9934-2293ED3A1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88000"/>
            <a:ext cx="27432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8185981-B130-2C47-BA4A-FDBBBDF5D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1858" y="6588000"/>
            <a:ext cx="681942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D435-0378-3141-981C-3B36A99784E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3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4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0A059"/>
        </a:buClr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80CDB4-F996-5028-6BFC-24DBF37F9AA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" y="0"/>
            <a:ext cx="12188387" cy="6857999"/>
          </a:xfrm>
          <a:prstGeom prst="rect">
            <a:avLst/>
          </a:prstGeom>
        </p:spPr>
      </p:pic>
      <p:pic>
        <p:nvPicPr>
          <p:cNvPr id="14" name="Afbeelding 13" descr="Afbeelding met logo&#10;&#10;Automatisch gegenereerde beschrijving">
            <a:extLst>
              <a:ext uri="{FF2B5EF4-FFF2-40B4-BE49-F238E27FC236}">
                <a16:creationId xmlns:a16="http://schemas.microsoft.com/office/drawing/2014/main" id="{5299EAB7-9B6A-395B-DDE5-9487A4CE4E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60" y="126001"/>
            <a:ext cx="1576326" cy="63053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16000" y="360000"/>
            <a:ext cx="7306892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TITEL / ONDERWERP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360000" y="1296000"/>
            <a:ext cx="1080000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0"/>
            <a:r>
              <a:rPr lang="nl-NL"/>
              <a:t>Tweede niveau</a:t>
            </a:r>
          </a:p>
          <a:p>
            <a:pPr lvl="0"/>
            <a:r>
              <a:rPr lang="nl-NL"/>
              <a:t>Derde niveau</a:t>
            </a:r>
          </a:p>
          <a:p>
            <a:pPr lvl="0"/>
            <a:r>
              <a:rPr lang="nl-NL"/>
              <a:t>Vierde niveau</a:t>
            </a:r>
          </a:p>
          <a:p>
            <a:pPr lvl="0"/>
            <a:r>
              <a:rPr lang="nl-NL"/>
              <a:t>Vijfde niveau</a:t>
            </a:r>
          </a:p>
        </p:txBody>
      </p:sp>
      <p:sp>
        <p:nvSpPr>
          <p:cNvPr id="10" name="Tijdelijke aanduiding voor voettekst 3">
            <a:extLst>
              <a:ext uri="{FF2B5EF4-FFF2-40B4-BE49-F238E27FC236}">
                <a16:creationId xmlns:a16="http://schemas.microsoft.com/office/drawing/2014/main" id="{14B102C5-76E1-7A48-A61D-708C58F8F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190" y="6588000"/>
            <a:ext cx="6834854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atum 4">
            <a:extLst>
              <a:ext uri="{FF2B5EF4-FFF2-40B4-BE49-F238E27FC236}">
                <a16:creationId xmlns:a16="http://schemas.microsoft.com/office/drawing/2014/main" id="{E47187BA-611F-3441-BC0A-74D37D85D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88000"/>
            <a:ext cx="27432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B33016F4-CB6F-E643-90BA-CD9CC7C7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1858" y="6588000"/>
            <a:ext cx="681942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D435-0378-3141-981C-3B36A99784E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03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46" r:id="rId3"/>
    <p:sldLayoutId id="2147483745" r:id="rId4"/>
    <p:sldLayoutId id="2147483736" r:id="rId5"/>
    <p:sldLayoutId id="2147483744" r:id="rId6"/>
    <p:sldLayoutId id="214748374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059"/>
        </a:buClr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80CDB4-F996-5028-6BFC-24DBF37F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" y="1016"/>
            <a:ext cx="12188387" cy="6855967"/>
          </a:xfrm>
          <a:prstGeom prst="rect">
            <a:avLst/>
          </a:prstGeom>
        </p:spPr>
      </p:pic>
      <p:pic>
        <p:nvPicPr>
          <p:cNvPr id="14" name="Afbeelding 13" descr="Afbeelding met logo&#10;&#10;Automatisch gegenereerde beschrijving">
            <a:extLst>
              <a:ext uri="{FF2B5EF4-FFF2-40B4-BE49-F238E27FC236}">
                <a16:creationId xmlns:a16="http://schemas.microsoft.com/office/drawing/2014/main" id="{5299EAB7-9B6A-395B-DDE5-9487A4CE4E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60" y="126001"/>
            <a:ext cx="1576326" cy="63053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16000" y="360000"/>
            <a:ext cx="7306892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TITEL / ONDERWERP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360000" y="1296000"/>
            <a:ext cx="1080000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0"/>
            <a:r>
              <a:rPr lang="nl-NL"/>
              <a:t>Tweede niveau</a:t>
            </a:r>
          </a:p>
          <a:p>
            <a:pPr lvl="0"/>
            <a:r>
              <a:rPr lang="nl-NL"/>
              <a:t>Derde niveau</a:t>
            </a:r>
          </a:p>
          <a:p>
            <a:pPr lvl="0"/>
            <a:r>
              <a:rPr lang="nl-NL"/>
              <a:t>Vierde niveau</a:t>
            </a:r>
          </a:p>
          <a:p>
            <a:pPr lv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0566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059"/>
        </a:buClr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5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F528973-B806-4A8F-CE16-D0384AB3B4AF}"/>
              </a:ext>
            </a:extLst>
          </p:cNvPr>
          <p:cNvSpPr/>
          <p:nvPr userDrawn="1"/>
        </p:nvSpPr>
        <p:spPr>
          <a:xfrm>
            <a:off x="249797" y="821267"/>
            <a:ext cx="11692407" cy="5095792"/>
          </a:xfrm>
          <a:custGeom>
            <a:avLst/>
            <a:gdLst/>
            <a:ahLst/>
            <a:cxnLst/>
            <a:rect l="l" t="t" r="r" b="b"/>
            <a:pathLst>
              <a:path w="4648118" h="2551418">
                <a:moveTo>
                  <a:pt x="0" y="0"/>
                </a:moveTo>
                <a:lnTo>
                  <a:pt x="4648118" y="0"/>
                </a:lnTo>
                <a:lnTo>
                  <a:pt x="4648118" y="2551418"/>
                </a:lnTo>
                <a:lnTo>
                  <a:pt x="0" y="2551418"/>
                </a:lnTo>
                <a:close/>
              </a:path>
            </a:pathLst>
          </a:custGeom>
          <a:solidFill>
            <a:srgbClr val="EFEDED"/>
          </a:solidFill>
        </p:spPr>
        <p:txBody>
          <a:bodyPr/>
          <a:lstStyle/>
          <a:p>
            <a:endParaRPr lang="en-CA" sz="1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465" y="821267"/>
            <a:ext cx="11692407" cy="509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7029C5-DF35-7B70-9F87-235498F77E4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11285" y="6064909"/>
            <a:ext cx="2647251" cy="663279"/>
            <a:chOff x="13270890" y="8728445"/>
            <a:chExt cx="4229467" cy="1059710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1F0DB62A-213E-9A3D-08CD-3F75633CBD07}"/>
                </a:ext>
              </a:extLst>
            </p:cNvPr>
            <p:cNvSpPr/>
            <p:nvPr userDrawn="1"/>
          </p:nvSpPr>
          <p:spPr>
            <a:xfrm>
              <a:off x="13270890" y="8857459"/>
              <a:ext cx="946634" cy="801680"/>
            </a:xfrm>
            <a:custGeom>
              <a:avLst/>
              <a:gdLst/>
              <a:ahLst/>
              <a:cxnLst/>
              <a:rect l="l" t="t" r="r" b="b"/>
              <a:pathLst>
                <a:path w="1262179" h="1068907">
                  <a:moveTo>
                    <a:pt x="0" y="0"/>
                  </a:moveTo>
                  <a:lnTo>
                    <a:pt x="1262178" y="0"/>
                  </a:lnTo>
                  <a:lnTo>
                    <a:pt x="1262178" y="1068908"/>
                  </a:lnTo>
                  <a:lnTo>
                    <a:pt x="0" y="1068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27B2322-F39A-B0BB-E17E-877373244F80}"/>
                </a:ext>
              </a:extLst>
            </p:cNvPr>
            <p:cNvSpPr/>
            <p:nvPr userDrawn="1"/>
          </p:nvSpPr>
          <p:spPr>
            <a:xfrm>
              <a:off x="14340590" y="8728445"/>
              <a:ext cx="1059710" cy="1059710"/>
            </a:xfrm>
            <a:custGeom>
              <a:avLst/>
              <a:gdLst/>
              <a:ahLst/>
              <a:cxnLst/>
              <a:rect l="l" t="t" r="r" b="b"/>
              <a:pathLst>
                <a:path w="1412947" h="1412947">
                  <a:moveTo>
                    <a:pt x="0" y="0"/>
                  </a:moveTo>
                  <a:lnTo>
                    <a:pt x="1412947" y="0"/>
                  </a:lnTo>
                  <a:lnTo>
                    <a:pt x="1412947" y="1412946"/>
                  </a:lnTo>
                  <a:lnTo>
                    <a:pt x="0" y="1412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5BD6C1A-51EC-024F-9B57-26F0041496D5}"/>
                </a:ext>
              </a:extLst>
            </p:cNvPr>
            <p:cNvSpPr/>
            <p:nvPr userDrawn="1"/>
          </p:nvSpPr>
          <p:spPr>
            <a:xfrm>
              <a:off x="15447166" y="8782600"/>
              <a:ext cx="2053191" cy="951399"/>
            </a:xfrm>
            <a:custGeom>
              <a:avLst/>
              <a:gdLst/>
              <a:ahLst/>
              <a:cxnLst/>
              <a:rect l="l" t="t" r="r" b="b"/>
              <a:pathLst>
                <a:path w="2737588" h="1268532">
                  <a:moveTo>
                    <a:pt x="0" y="0"/>
                  </a:moveTo>
                  <a:lnTo>
                    <a:pt x="2737588" y="0"/>
                  </a:lnTo>
                  <a:lnTo>
                    <a:pt x="2737588" y="1268532"/>
                  </a:lnTo>
                  <a:lnTo>
                    <a:pt x="0" y="1268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CA" sz="1200"/>
            </a:p>
          </p:txBody>
        </p:sp>
      </p:grp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0A601B1-1863-9341-AE8B-1ABC84E1936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7" y="6036733"/>
            <a:ext cx="3105509" cy="67897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048CD51-2761-E435-3946-A9A27483B88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262386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xStyles>
    <p:titleStyle>
      <a:lvl1pPr algn="l" defTabSz="6096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09630" indent="-304815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43057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19261" indent="0" algn="l" defTabSz="609630" rtl="0" eaLnBrk="1" latinLnBrk="0" hangingPunct="1">
        <a:spcBef>
          <a:spcPct val="20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  <a:p>
            <a:pPr lvl="8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2DC052D-EBA4-0164-B921-F4CC5ECEBDE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369583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  <p:sldLayoutId id="2147483811" r:id="rId37"/>
    <p:sldLayoutId id="2147483812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D1BF6D59-F675-A54E-9EFC-465B4DBD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86" y="1217072"/>
            <a:ext cx="10089529" cy="22119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the industry view: accessing plant</a:t>
            </a:r>
            <a:br>
              <a:rPr lang="en-GB" dirty="0"/>
            </a:br>
            <a:r>
              <a:rPr lang="en-GB" dirty="0"/>
              <a:t>genetic resources for breeding</a:t>
            </a:r>
            <a:br>
              <a:rPr lang="nl-NL" i="1" dirty="0"/>
            </a:br>
            <a:br>
              <a:rPr lang="en-US" dirty="0"/>
            </a:br>
            <a:r>
              <a:rPr lang="en-US" b="0" dirty="0"/>
              <a:t>Ivo Gariboldi</a:t>
            </a:r>
            <a:br>
              <a:rPr lang="en-US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62365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4EA96-4749-7EF9-7CBA-BF6F5794E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F6C173E0-2638-9E86-EE45-6EC6D2EFBF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NL" sz="2000" b="1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B06A8D-CF28-6B29-D54D-96417F21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genetic</a:t>
            </a:r>
            <a:r>
              <a:rPr lang="nl-NL" dirty="0"/>
              <a:t> resources</a:t>
            </a:r>
          </a:p>
        </p:txBody>
      </p:sp>
      <p:pic>
        <p:nvPicPr>
          <p:cNvPr id="13" name="Afbeelding 12" descr="Schermafbeelding 2018-05-31 om 20.47.57.png">
            <a:extLst>
              <a:ext uri="{FF2B5EF4-FFF2-40B4-BE49-F238E27FC236}">
                <a16:creationId xmlns:a16="http://schemas.microsoft.com/office/drawing/2014/main" id="{926F6062-01F8-DDF2-04EC-E5308BB76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3856" r="3814" b="1581"/>
          <a:stretch/>
        </p:blipFill>
        <p:spPr>
          <a:xfrm>
            <a:off x="1032000" y="4135967"/>
            <a:ext cx="2185659" cy="2291639"/>
          </a:xfrm>
          <a:prstGeom prst="rect">
            <a:avLst/>
          </a:prstGeom>
        </p:spPr>
      </p:pic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723DE071-FC2A-42E1-5D3E-F22F235E4DD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2710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Nagoya Protocol &amp;</a:t>
            </a:r>
          </a:p>
          <a:p>
            <a:pPr marL="0" indent="0">
              <a:buNone/>
            </a:pPr>
            <a:r>
              <a:rPr lang="en-US" sz="2000" dirty="0"/>
              <a:t>International Treaty on Plant Genetic Resources for Food and Agriculture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2579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1FB6D-96B3-8286-0B9A-89ED9A9E7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8CACFED9-11CB-0472-D043-45A824D78F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NL" sz="2000" b="1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3B9955-301F-B946-E566-3C5DB1D8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genetic</a:t>
            </a:r>
            <a:r>
              <a:rPr lang="nl-NL" dirty="0"/>
              <a:t> resources</a:t>
            </a:r>
          </a:p>
        </p:txBody>
      </p:sp>
      <p:pic>
        <p:nvPicPr>
          <p:cNvPr id="12" name="Afbeelding 11" descr="Schermafbeelding 2018-05-31 om 20.55.35.png">
            <a:extLst>
              <a:ext uri="{FF2B5EF4-FFF2-40B4-BE49-F238E27FC236}">
                <a16:creationId xmlns:a16="http://schemas.microsoft.com/office/drawing/2014/main" id="{C9B882F7-7D85-9AA2-0CA1-00FDD5BF6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35" y="3433805"/>
            <a:ext cx="2876103" cy="3021117"/>
          </a:xfrm>
          <a:prstGeom prst="rect">
            <a:avLst/>
          </a:prstGeom>
        </p:spPr>
      </p:pic>
      <p:pic>
        <p:nvPicPr>
          <p:cNvPr id="13" name="Afbeelding 12" descr="Schermafbeelding 2018-05-31 om 20.47.57.png">
            <a:extLst>
              <a:ext uri="{FF2B5EF4-FFF2-40B4-BE49-F238E27FC236}">
                <a16:creationId xmlns:a16="http://schemas.microsoft.com/office/drawing/2014/main" id="{76D21BB4-6D5C-48A6-5673-A4A68091FD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3856" r="3814" b="1581"/>
          <a:stretch/>
        </p:blipFill>
        <p:spPr>
          <a:xfrm>
            <a:off x="1032000" y="4135967"/>
            <a:ext cx="2185659" cy="2291639"/>
          </a:xfrm>
          <a:prstGeom prst="rect">
            <a:avLst/>
          </a:prstGeom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B2ACC60-550C-9937-06CF-9CC34435E945}"/>
              </a:ext>
            </a:extLst>
          </p:cNvPr>
          <p:cNvSpPr txBox="1">
            <a:spLocks/>
          </p:cNvSpPr>
          <p:nvPr/>
        </p:nvSpPr>
        <p:spPr>
          <a:xfrm>
            <a:off x="4649116" y="1825625"/>
            <a:ext cx="3578553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National rules and regulations on Access and Benefit-sharing</a:t>
            </a:r>
            <a:endParaRPr lang="nl-NL" sz="2000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258331C-AA09-4723-B13E-555763A6C87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2710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Nagoya Protocol &amp;</a:t>
            </a:r>
          </a:p>
          <a:p>
            <a:pPr marL="0" indent="0">
              <a:buNone/>
            </a:pPr>
            <a:r>
              <a:rPr lang="en-US" sz="2000" dirty="0"/>
              <a:t>International Treaty on Plant Genetic Resources for Food and Agriculture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3524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C6FA8-F0A8-49B6-5967-A4003819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5DC8FEE8-D88F-1765-DF4E-730C4E962C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NL" sz="2000" b="1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1229D0-2138-F40D-00D6-8A854409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genetic</a:t>
            </a:r>
            <a:r>
              <a:rPr lang="nl-NL" dirty="0"/>
              <a:t> resources</a:t>
            </a:r>
          </a:p>
        </p:txBody>
      </p:sp>
      <p:grpSp>
        <p:nvGrpSpPr>
          <p:cNvPr id="6" name="Groeperen 9">
            <a:extLst>
              <a:ext uri="{FF2B5EF4-FFF2-40B4-BE49-F238E27FC236}">
                <a16:creationId xmlns:a16="http://schemas.microsoft.com/office/drawing/2014/main" id="{B35A8D71-C9F9-BCA9-5459-54196D33136C}"/>
              </a:ext>
            </a:extLst>
          </p:cNvPr>
          <p:cNvGrpSpPr/>
          <p:nvPr/>
        </p:nvGrpSpPr>
        <p:grpSpPr>
          <a:xfrm>
            <a:off x="8349566" y="2784668"/>
            <a:ext cx="2918198" cy="3713332"/>
            <a:chOff x="8032601" y="891133"/>
            <a:chExt cx="4438206" cy="5184576"/>
          </a:xfrm>
        </p:grpSpPr>
        <p:pic>
          <p:nvPicPr>
            <p:cNvPr id="7" name="Afbeelding 6" descr="Schermafbeelding 2018-05-31 om 20.59.01.png">
              <a:extLst>
                <a:ext uri="{FF2B5EF4-FFF2-40B4-BE49-F238E27FC236}">
                  <a16:creationId xmlns:a16="http://schemas.microsoft.com/office/drawing/2014/main" id="{4B0FD183-9E7C-5901-9CC1-7DE2D4D82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2" t="1544" r="4436" b="1200"/>
            <a:stretch/>
          </p:blipFill>
          <p:spPr>
            <a:xfrm>
              <a:off x="8196496" y="1082279"/>
              <a:ext cx="4228594" cy="4675444"/>
            </a:xfrm>
            <a:prstGeom prst="rect">
              <a:avLst/>
            </a:prstGeom>
          </p:spPr>
        </p:pic>
        <p:sp>
          <p:nvSpPr>
            <p:cNvPr id="8" name="Rechthoekige driehoek 7">
              <a:extLst>
                <a:ext uri="{FF2B5EF4-FFF2-40B4-BE49-F238E27FC236}">
                  <a16:creationId xmlns:a16="http://schemas.microsoft.com/office/drawing/2014/main" id="{DF9D035E-51AB-0D43-368D-68DA2025F733}"/>
                </a:ext>
              </a:extLst>
            </p:cNvPr>
            <p:cNvSpPr/>
            <p:nvPr/>
          </p:nvSpPr>
          <p:spPr>
            <a:xfrm rot="16200000" flipV="1">
              <a:off x="7816577" y="4419525"/>
              <a:ext cx="1872208" cy="144016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outerShdw dist="23000" dir="5400000" sx="0" sy="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ige driehoek 8">
              <a:extLst>
                <a:ext uri="{FF2B5EF4-FFF2-40B4-BE49-F238E27FC236}">
                  <a16:creationId xmlns:a16="http://schemas.microsoft.com/office/drawing/2014/main" id="{E01A71AB-FAD0-A1CC-17F3-6C0D9ECEF52B}"/>
                </a:ext>
              </a:extLst>
            </p:cNvPr>
            <p:cNvSpPr/>
            <p:nvPr/>
          </p:nvSpPr>
          <p:spPr>
            <a:xfrm flipH="1">
              <a:off x="8752681" y="5211613"/>
              <a:ext cx="3718126" cy="64807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outerShdw dist="23000" dir="5400000" sx="0" sy="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>
              <a:extLst>
                <a:ext uri="{FF2B5EF4-FFF2-40B4-BE49-F238E27FC236}">
                  <a16:creationId xmlns:a16="http://schemas.microsoft.com/office/drawing/2014/main" id="{5D5AF086-BD85-E448-0A8A-3E2DF54174AD}"/>
                </a:ext>
              </a:extLst>
            </p:cNvPr>
            <p:cNvSpPr/>
            <p:nvPr/>
          </p:nvSpPr>
          <p:spPr>
            <a:xfrm flipV="1">
              <a:off x="8032601" y="1035149"/>
              <a:ext cx="3456384" cy="4320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outerShdw dist="23000" dir="5400000" sx="0" sy="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 10">
              <a:extLst>
                <a:ext uri="{FF2B5EF4-FFF2-40B4-BE49-F238E27FC236}">
                  <a16:creationId xmlns:a16="http://schemas.microsoft.com/office/drawing/2014/main" id="{3B479C04-580A-7EDA-8213-1FB31FBB44E8}"/>
                </a:ext>
              </a:extLst>
            </p:cNvPr>
            <p:cNvSpPr/>
            <p:nvPr/>
          </p:nvSpPr>
          <p:spPr>
            <a:xfrm rot="10800000">
              <a:off x="11056937" y="891133"/>
              <a:ext cx="1368152" cy="13681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outerShdw dist="23000" dir="5400000" sx="0" sy="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 descr="Schermafbeelding 2018-05-31 om 20.55.35.png">
            <a:extLst>
              <a:ext uri="{FF2B5EF4-FFF2-40B4-BE49-F238E27FC236}">
                <a16:creationId xmlns:a16="http://schemas.microsoft.com/office/drawing/2014/main" id="{A60A1515-05B7-A761-EC9E-18431F073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35" y="3433805"/>
            <a:ext cx="2876103" cy="3021117"/>
          </a:xfrm>
          <a:prstGeom prst="rect">
            <a:avLst/>
          </a:prstGeom>
        </p:spPr>
      </p:pic>
      <p:pic>
        <p:nvPicPr>
          <p:cNvPr id="13" name="Afbeelding 12" descr="Schermafbeelding 2018-05-31 om 20.47.57.png">
            <a:extLst>
              <a:ext uri="{FF2B5EF4-FFF2-40B4-BE49-F238E27FC236}">
                <a16:creationId xmlns:a16="http://schemas.microsoft.com/office/drawing/2014/main" id="{61558570-3563-9EAD-298D-051A7EB202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3856" r="3814" b="1581"/>
          <a:stretch/>
        </p:blipFill>
        <p:spPr>
          <a:xfrm>
            <a:off x="1032000" y="4135967"/>
            <a:ext cx="2185659" cy="2291639"/>
          </a:xfrm>
          <a:prstGeom prst="rect">
            <a:avLst/>
          </a:prstGeom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C835B4B1-48CB-1551-AD2B-9CA8E1C0F12B}"/>
              </a:ext>
            </a:extLst>
          </p:cNvPr>
          <p:cNvSpPr txBox="1">
            <a:spLocks/>
          </p:cNvSpPr>
          <p:nvPr/>
        </p:nvSpPr>
        <p:spPr>
          <a:xfrm>
            <a:off x="4649116" y="1825625"/>
            <a:ext cx="3578553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National rules and regulations on Access and Benefit-sharing</a:t>
            </a:r>
            <a:endParaRPr lang="nl-NL" sz="2000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44F03717-01F2-0E8A-0D63-BAC161798E6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2710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Nagoya Protocol &amp;</a:t>
            </a:r>
          </a:p>
          <a:p>
            <a:pPr marL="0" indent="0">
              <a:buNone/>
            </a:pPr>
            <a:r>
              <a:rPr lang="en-US" sz="2000" dirty="0"/>
              <a:t>International Treaty on Plant Genetic Resources for Food and Agriculture</a:t>
            </a:r>
            <a:endParaRPr lang="nl-NL" sz="2000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21607856-99C1-B390-7575-D5D985BE67D4}"/>
              </a:ext>
            </a:extLst>
          </p:cNvPr>
          <p:cNvSpPr txBox="1">
            <a:spLocks/>
          </p:cNvSpPr>
          <p:nvPr/>
        </p:nvSpPr>
        <p:spPr>
          <a:xfrm>
            <a:off x="8335433" y="1812381"/>
            <a:ext cx="3578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Digital sequence information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1140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297D9-A905-8C92-0A45-30EBD082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18616E94-5260-6F3D-AC1C-D52B9722FD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NL" sz="2000" b="1" dirty="0"/>
          </a:p>
          <a:p>
            <a:r>
              <a:rPr lang="de-DE" altLang="nl-NL" b="1" dirty="0" err="1"/>
              <a:t>Breeders</a:t>
            </a:r>
            <a:r>
              <a:rPr lang="de-DE" altLang="nl-NL" b="1" dirty="0"/>
              <a:t> </a:t>
            </a:r>
            <a:r>
              <a:rPr lang="de-DE" altLang="nl-NL" b="1" dirty="0" err="1"/>
              <a:t>may</a:t>
            </a:r>
            <a:r>
              <a:rPr lang="de-DE" altLang="nl-NL" b="1" dirty="0"/>
              <a:t> stick </a:t>
            </a:r>
            <a:r>
              <a:rPr lang="de-DE" altLang="nl-NL" b="1" dirty="0" err="1"/>
              <a:t>to</a:t>
            </a:r>
            <a:r>
              <a:rPr lang="de-DE" altLang="nl-NL" b="1" dirty="0"/>
              <a:t> </a:t>
            </a:r>
            <a:r>
              <a:rPr lang="de-DE" altLang="nl-NL" b="1" dirty="0" err="1"/>
              <a:t>their</a:t>
            </a:r>
            <a:r>
              <a:rPr lang="de-DE" altLang="nl-NL" b="1" dirty="0"/>
              <a:t> own </a:t>
            </a:r>
            <a:r>
              <a:rPr lang="de-DE" altLang="nl-NL" b="1" dirty="0" err="1"/>
              <a:t>Breeding</a:t>
            </a:r>
            <a:r>
              <a:rPr lang="de-DE" altLang="nl-NL" b="1" dirty="0"/>
              <a:t> </a:t>
            </a:r>
            <a:r>
              <a:rPr lang="de-DE" altLang="nl-NL" b="1" dirty="0" err="1"/>
              <a:t>pools</a:t>
            </a:r>
            <a:r>
              <a:rPr lang="de-DE" altLang="nl-NL" b="1" dirty="0"/>
              <a:t> and not </a:t>
            </a:r>
            <a:r>
              <a:rPr lang="de-DE" altLang="nl-NL" b="1" dirty="0" err="1"/>
              <a:t>access</a:t>
            </a:r>
            <a:r>
              <a:rPr lang="de-DE" altLang="nl-NL" b="1" dirty="0"/>
              <a:t> </a:t>
            </a:r>
            <a:r>
              <a:rPr lang="de-DE" altLang="nl-NL" b="1" dirty="0" err="1"/>
              <a:t>new</a:t>
            </a:r>
            <a:r>
              <a:rPr lang="de-DE" altLang="nl-NL" b="1" dirty="0"/>
              <a:t> </a:t>
            </a:r>
            <a:r>
              <a:rPr lang="de-DE" altLang="nl-NL" b="1" dirty="0" err="1"/>
              <a:t>germplasm</a:t>
            </a:r>
            <a:r>
              <a:rPr lang="de-DE" altLang="nl-NL" b="1" dirty="0"/>
              <a:t>!</a:t>
            </a:r>
          </a:p>
          <a:p>
            <a:r>
              <a:rPr lang="de-DE" altLang="nl-NL" dirty="0"/>
              <a:t>This </a:t>
            </a:r>
            <a:r>
              <a:rPr lang="de-DE" altLang="nl-NL" dirty="0" err="1"/>
              <a:t>especially</a:t>
            </a:r>
            <a:r>
              <a:rPr lang="de-DE" altLang="nl-NL" dirty="0"/>
              <a:t> </a:t>
            </a:r>
            <a:r>
              <a:rPr lang="de-DE" altLang="nl-NL" dirty="0" err="1"/>
              <a:t>hampers</a:t>
            </a:r>
            <a:r>
              <a:rPr lang="de-DE" altLang="nl-NL" dirty="0"/>
              <a:t> </a:t>
            </a:r>
            <a:r>
              <a:rPr lang="de-DE" altLang="nl-NL" dirty="0" err="1"/>
              <a:t>smaller</a:t>
            </a:r>
            <a:r>
              <a:rPr lang="de-DE" altLang="nl-NL" dirty="0"/>
              <a:t> </a:t>
            </a:r>
            <a:r>
              <a:rPr lang="de-DE" altLang="nl-NL" dirty="0" err="1"/>
              <a:t>breeding</a:t>
            </a:r>
            <a:r>
              <a:rPr lang="de-DE" altLang="nl-NL" dirty="0"/>
              <a:t> </a:t>
            </a:r>
            <a:r>
              <a:rPr lang="de-DE" altLang="nl-NL" dirty="0" err="1"/>
              <a:t>companies</a:t>
            </a:r>
            <a:r>
              <a:rPr lang="de-DE" altLang="nl-NL" dirty="0"/>
              <a:t> </a:t>
            </a:r>
            <a:r>
              <a:rPr lang="de-DE" altLang="nl-NL" dirty="0" err="1"/>
              <a:t>or</a:t>
            </a:r>
            <a:r>
              <a:rPr lang="de-DE" altLang="nl-NL" dirty="0"/>
              <a:t> </a:t>
            </a:r>
            <a:r>
              <a:rPr lang="de-DE" altLang="nl-NL" dirty="0" err="1"/>
              <a:t>starting</a:t>
            </a:r>
            <a:r>
              <a:rPr lang="de-DE" altLang="nl-NL" dirty="0"/>
              <a:t> </a:t>
            </a:r>
            <a:r>
              <a:rPr lang="de-DE" altLang="nl-NL" dirty="0" err="1"/>
              <a:t>companies</a:t>
            </a:r>
            <a:endParaRPr lang="nl-NL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2DC42A-ADA6-8C64-067D-1741837D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genetic</a:t>
            </a:r>
            <a:r>
              <a:rPr lang="nl-NL" dirty="0"/>
              <a:t> resources</a:t>
            </a:r>
          </a:p>
        </p:txBody>
      </p:sp>
      <p:grpSp>
        <p:nvGrpSpPr>
          <p:cNvPr id="6" name="Groeperen 9">
            <a:extLst>
              <a:ext uri="{FF2B5EF4-FFF2-40B4-BE49-F238E27FC236}">
                <a16:creationId xmlns:a16="http://schemas.microsoft.com/office/drawing/2014/main" id="{66B71183-D146-8828-F0BF-C6B7169A7EBF}"/>
              </a:ext>
            </a:extLst>
          </p:cNvPr>
          <p:cNvGrpSpPr/>
          <p:nvPr/>
        </p:nvGrpSpPr>
        <p:grpSpPr>
          <a:xfrm>
            <a:off x="8349566" y="2784668"/>
            <a:ext cx="2918198" cy="3713332"/>
            <a:chOff x="8032601" y="891133"/>
            <a:chExt cx="4438206" cy="5184576"/>
          </a:xfrm>
        </p:grpSpPr>
        <p:pic>
          <p:nvPicPr>
            <p:cNvPr id="7" name="Afbeelding 6" descr="Schermafbeelding 2018-05-31 om 20.59.01.png">
              <a:extLst>
                <a:ext uri="{FF2B5EF4-FFF2-40B4-BE49-F238E27FC236}">
                  <a16:creationId xmlns:a16="http://schemas.microsoft.com/office/drawing/2014/main" id="{45A0478C-44E5-634B-1AAC-139C09A7A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2" t="1544" r="4436" b="1200"/>
            <a:stretch/>
          </p:blipFill>
          <p:spPr>
            <a:xfrm>
              <a:off x="8196496" y="1082279"/>
              <a:ext cx="4228594" cy="4675444"/>
            </a:xfrm>
            <a:prstGeom prst="rect">
              <a:avLst/>
            </a:prstGeom>
          </p:spPr>
        </p:pic>
        <p:sp>
          <p:nvSpPr>
            <p:cNvPr id="8" name="Rechthoekige driehoek 7">
              <a:extLst>
                <a:ext uri="{FF2B5EF4-FFF2-40B4-BE49-F238E27FC236}">
                  <a16:creationId xmlns:a16="http://schemas.microsoft.com/office/drawing/2014/main" id="{7A4027D8-2F01-B642-0868-144E99421A4A}"/>
                </a:ext>
              </a:extLst>
            </p:cNvPr>
            <p:cNvSpPr/>
            <p:nvPr/>
          </p:nvSpPr>
          <p:spPr>
            <a:xfrm rot="16200000" flipV="1">
              <a:off x="7816577" y="4419525"/>
              <a:ext cx="1872208" cy="144016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outerShdw dist="23000" dir="5400000" sx="0" sy="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ige driehoek 8">
              <a:extLst>
                <a:ext uri="{FF2B5EF4-FFF2-40B4-BE49-F238E27FC236}">
                  <a16:creationId xmlns:a16="http://schemas.microsoft.com/office/drawing/2014/main" id="{F06EDA1A-8E1B-DC49-8C73-55F4055D719C}"/>
                </a:ext>
              </a:extLst>
            </p:cNvPr>
            <p:cNvSpPr/>
            <p:nvPr/>
          </p:nvSpPr>
          <p:spPr>
            <a:xfrm flipH="1">
              <a:off x="8752681" y="5211613"/>
              <a:ext cx="3718126" cy="64807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outerShdw dist="23000" dir="5400000" sx="0" sy="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>
              <a:extLst>
                <a:ext uri="{FF2B5EF4-FFF2-40B4-BE49-F238E27FC236}">
                  <a16:creationId xmlns:a16="http://schemas.microsoft.com/office/drawing/2014/main" id="{DD50417C-E630-80A8-AEA0-34FB8507C715}"/>
                </a:ext>
              </a:extLst>
            </p:cNvPr>
            <p:cNvSpPr/>
            <p:nvPr/>
          </p:nvSpPr>
          <p:spPr>
            <a:xfrm flipV="1">
              <a:off x="8032601" y="1035149"/>
              <a:ext cx="3456384" cy="4320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outerShdw dist="23000" dir="5400000" sx="0" sy="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 10">
              <a:extLst>
                <a:ext uri="{FF2B5EF4-FFF2-40B4-BE49-F238E27FC236}">
                  <a16:creationId xmlns:a16="http://schemas.microsoft.com/office/drawing/2014/main" id="{D91FF8BF-49E3-F6DF-C3A4-E6F2D0FA19EC}"/>
                </a:ext>
              </a:extLst>
            </p:cNvPr>
            <p:cNvSpPr/>
            <p:nvPr/>
          </p:nvSpPr>
          <p:spPr>
            <a:xfrm rot="10800000">
              <a:off x="11056937" y="891133"/>
              <a:ext cx="1368152" cy="13681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outerShdw dist="23000" dir="5400000" sx="0" sy="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 descr="Schermafbeelding 2018-05-31 om 20.55.35.png">
            <a:extLst>
              <a:ext uri="{FF2B5EF4-FFF2-40B4-BE49-F238E27FC236}">
                <a16:creationId xmlns:a16="http://schemas.microsoft.com/office/drawing/2014/main" id="{14BC455C-4FAC-30FA-9924-089CFE179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35" y="3433805"/>
            <a:ext cx="2876103" cy="3021117"/>
          </a:xfrm>
          <a:prstGeom prst="rect">
            <a:avLst/>
          </a:prstGeom>
        </p:spPr>
      </p:pic>
      <p:pic>
        <p:nvPicPr>
          <p:cNvPr id="13" name="Afbeelding 12" descr="Schermafbeelding 2018-05-31 om 20.47.57.png">
            <a:extLst>
              <a:ext uri="{FF2B5EF4-FFF2-40B4-BE49-F238E27FC236}">
                <a16:creationId xmlns:a16="http://schemas.microsoft.com/office/drawing/2014/main" id="{60B64878-8EE3-690B-8B21-57D704B57D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3856" r="3814" b="1581"/>
          <a:stretch/>
        </p:blipFill>
        <p:spPr>
          <a:xfrm>
            <a:off x="1032000" y="4135967"/>
            <a:ext cx="2185659" cy="2291639"/>
          </a:xfrm>
          <a:prstGeom prst="rect">
            <a:avLst/>
          </a:prstGeom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6676A01B-7C29-6001-5227-E93BD7CA2596}"/>
              </a:ext>
            </a:extLst>
          </p:cNvPr>
          <p:cNvSpPr txBox="1">
            <a:spLocks/>
          </p:cNvSpPr>
          <p:nvPr/>
        </p:nvSpPr>
        <p:spPr>
          <a:xfrm>
            <a:off x="4649116" y="1825625"/>
            <a:ext cx="3578553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5AE437F1-EB60-AD01-C680-D93D3576AA6F}"/>
              </a:ext>
            </a:extLst>
          </p:cNvPr>
          <p:cNvSpPr txBox="1">
            <a:spLocks/>
          </p:cNvSpPr>
          <p:nvPr/>
        </p:nvSpPr>
        <p:spPr>
          <a:xfrm>
            <a:off x="8335433" y="1812381"/>
            <a:ext cx="3578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0056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32C58-9F78-8F85-37F8-B75510B45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9E2E9020-0C81-2361-2A65-591E39AA1F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The bottlenecks</a:t>
            </a:r>
          </a:p>
          <a:p>
            <a:r>
              <a:rPr lang="en-US" dirty="0"/>
              <a:t>Access is hampered by complexity and bureaucracy </a:t>
            </a:r>
          </a:p>
          <a:p>
            <a:r>
              <a:rPr lang="en-US" dirty="0"/>
              <a:t>Difficult to find and navigate PGR collections</a:t>
            </a:r>
          </a:p>
          <a:p>
            <a:r>
              <a:rPr lang="nl-NL" dirty="0"/>
              <a:t>Low </a:t>
            </a:r>
            <a:r>
              <a:rPr lang="nl-NL" dirty="0" err="1"/>
              <a:t>quality</a:t>
            </a:r>
            <a:r>
              <a:rPr lang="nl-NL" dirty="0"/>
              <a:t> of PGR </a:t>
            </a:r>
            <a:r>
              <a:rPr lang="nl-NL" dirty="0" err="1"/>
              <a:t>collection</a:t>
            </a:r>
            <a:r>
              <a:rPr lang="nl-NL" dirty="0"/>
              <a:t> </a:t>
            </a:r>
            <a:r>
              <a:rPr lang="nl-NL" dirty="0" err="1"/>
              <a:t>annotation</a:t>
            </a:r>
            <a:r>
              <a:rPr lang="nl-NL" dirty="0"/>
              <a:t>: </a:t>
            </a:r>
            <a:r>
              <a:rPr lang="nl-NL" dirty="0" err="1"/>
              <a:t>phenotype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genotype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The </a:t>
            </a:r>
            <a:r>
              <a:rPr lang="nl-NL" b="1" dirty="0" err="1"/>
              <a:t>positives</a:t>
            </a:r>
            <a:endParaRPr lang="nl-NL" b="1" dirty="0"/>
          </a:p>
          <a:p>
            <a:r>
              <a:rPr lang="en-US" dirty="0"/>
              <a:t>Companies value the approach of the ITPGRFA and the SMTA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 err="1"/>
              <a:t>What</a:t>
            </a:r>
            <a:r>
              <a:rPr lang="nl-NL" b="1" dirty="0"/>
              <a:t> do </a:t>
            </a:r>
            <a:r>
              <a:rPr lang="nl-NL" b="1" dirty="0" err="1"/>
              <a:t>breeders</a:t>
            </a:r>
            <a:r>
              <a:rPr lang="nl-NL" b="1" dirty="0"/>
              <a:t> want?</a:t>
            </a:r>
          </a:p>
          <a:p>
            <a:r>
              <a:rPr lang="en-US" dirty="0"/>
              <a:t>More access to genetic resources (annex I currently only 64 species)</a:t>
            </a:r>
          </a:p>
          <a:p>
            <a:r>
              <a:rPr lang="en-US" dirty="0"/>
              <a:t>Clear expectations and affordable payments (for small and big companies)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4EF20C-3935-17CE-8D7D-C2A1BDB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genetic</a:t>
            </a:r>
            <a:r>
              <a:rPr lang="nl-NL" dirty="0"/>
              <a:t> resources</a:t>
            </a:r>
          </a:p>
        </p:txBody>
      </p:sp>
    </p:spTree>
    <p:extLst>
      <p:ext uri="{BB962C8B-B14F-4D97-AF65-F5344CB8AC3E}">
        <p14:creationId xmlns:p14="http://schemas.microsoft.com/office/powerpoint/2010/main" val="172915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B85F4-D09F-E3FE-8283-D791E1980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5A50EC4-28CB-6C16-CCCE-474CE85F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International </a:t>
            </a:r>
            <a:r>
              <a:rPr lang="nl-NL" dirty="0" err="1"/>
              <a:t>interdependence</a:t>
            </a:r>
            <a:endParaRPr lang="nl-NL" dirty="0"/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77B6DC98-64DA-F43E-EA1F-A53CC369EEEA}"/>
              </a:ext>
            </a:extLst>
          </p:cNvPr>
          <p:cNvSpPr/>
          <p:nvPr/>
        </p:nvSpPr>
        <p:spPr>
          <a:xfrm>
            <a:off x="79131" y="1410613"/>
            <a:ext cx="2923613" cy="273054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20A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8BF49B-CB35-9619-08EF-8666CB750FDA}"/>
              </a:ext>
            </a:extLst>
          </p:cNvPr>
          <p:cNvSpPr txBox="1"/>
          <p:nvPr/>
        </p:nvSpPr>
        <p:spPr>
          <a:xfrm>
            <a:off x="1656915" y="1256724"/>
            <a:ext cx="1482809" cy="307777"/>
          </a:xfrm>
          <a:prstGeom prst="rect">
            <a:avLst/>
          </a:prstGeom>
          <a:solidFill>
            <a:srgbClr val="00A0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BE" sz="1400" dirty="0" err="1"/>
              <a:t>From</a:t>
            </a:r>
            <a:r>
              <a:rPr lang="fr-BE" sz="1400" dirty="0"/>
              <a:t> GR to GR</a:t>
            </a:r>
            <a:endParaRPr lang="en-GB" sz="1400" dirty="0"/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FAD2858F-7077-4193-6031-CBE8CFB93806}"/>
              </a:ext>
            </a:extLst>
          </p:cNvPr>
          <p:cNvSpPr/>
          <p:nvPr/>
        </p:nvSpPr>
        <p:spPr>
          <a:xfrm>
            <a:off x="1835901" y="3314179"/>
            <a:ext cx="3026287" cy="283037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20A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8914FDA-A1B8-BA96-0F23-C9E9A85807AA}"/>
              </a:ext>
            </a:extLst>
          </p:cNvPr>
          <p:cNvSpPr txBox="1"/>
          <p:nvPr/>
        </p:nvSpPr>
        <p:spPr>
          <a:xfrm>
            <a:off x="3349044" y="2959847"/>
            <a:ext cx="1946624" cy="307777"/>
          </a:xfrm>
          <a:prstGeom prst="rect">
            <a:avLst/>
          </a:prstGeom>
          <a:solidFill>
            <a:srgbClr val="00A0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BE" sz="1400" dirty="0" err="1"/>
              <a:t>Complex</a:t>
            </a:r>
            <a:r>
              <a:rPr lang="fr-BE" sz="1400" dirty="0"/>
              <a:t> </a:t>
            </a:r>
            <a:r>
              <a:rPr lang="fr-BE" sz="1400" dirty="0" err="1"/>
              <a:t>ancestry</a:t>
            </a:r>
            <a:endParaRPr lang="en-GB" sz="1400" dirty="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BB966829-3762-4442-294F-65442C6073A8}"/>
              </a:ext>
            </a:extLst>
          </p:cNvPr>
          <p:cNvSpPr/>
          <p:nvPr/>
        </p:nvSpPr>
        <p:spPr>
          <a:xfrm>
            <a:off x="4759514" y="4039494"/>
            <a:ext cx="3096344" cy="2847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20A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402E5E8A-AFDB-59BA-1C79-8F72DB7E880D}"/>
              </a:ext>
            </a:extLst>
          </p:cNvPr>
          <p:cNvSpPr txBox="1"/>
          <p:nvPr/>
        </p:nvSpPr>
        <p:spPr>
          <a:xfrm>
            <a:off x="5626597" y="3638608"/>
            <a:ext cx="2601920" cy="307777"/>
          </a:xfrm>
          <a:prstGeom prst="rect">
            <a:avLst/>
          </a:prstGeom>
          <a:solidFill>
            <a:srgbClr val="00A0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>
                <a:solidFill>
                  <a:schemeClr val="bg1"/>
                </a:solidFill>
                <a:latin typeface="+mn-lt"/>
              </a:rPr>
              <a:t>Continuous</a:t>
            </a:r>
            <a:r>
              <a:rPr lang="fr-BE" sz="1400" dirty="0">
                <a:solidFill>
                  <a:schemeClr val="bg1"/>
                </a:solidFill>
                <a:latin typeface="+mn-lt"/>
              </a:rPr>
              <a:t> flow of </a:t>
            </a:r>
            <a:r>
              <a:rPr lang="fr-BE" sz="1400" dirty="0" err="1">
                <a:solidFill>
                  <a:schemeClr val="bg1"/>
                </a:solidFill>
                <a:latin typeface="+mn-lt"/>
              </a:rPr>
              <a:t>material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Oval 23">
            <a:extLst>
              <a:ext uri="{FF2B5EF4-FFF2-40B4-BE49-F238E27FC236}">
                <a16:creationId xmlns:a16="http://schemas.microsoft.com/office/drawing/2014/main" id="{83FDD150-03A5-00DF-A87D-60CA59640EAA}"/>
              </a:ext>
            </a:extLst>
          </p:cNvPr>
          <p:cNvSpPr/>
          <p:nvPr/>
        </p:nvSpPr>
        <p:spPr>
          <a:xfrm>
            <a:off x="7946374" y="4141160"/>
            <a:ext cx="3029556" cy="274553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20A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17E6F2DE-372F-B65F-3399-BEA1A5606588}"/>
              </a:ext>
            </a:extLst>
          </p:cNvPr>
          <p:cNvSpPr txBox="1"/>
          <p:nvPr/>
        </p:nvSpPr>
        <p:spPr>
          <a:xfrm>
            <a:off x="9413066" y="3792496"/>
            <a:ext cx="1886066" cy="307777"/>
          </a:xfrm>
          <a:prstGeom prst="rect">
            <a:avLst/>
          </a:prstGeom>
          <a:solidFill>
            <a:srgbClr val="00A0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BE" sz="1400" dirty="0" err="1"/>
              <a:t>Interdependence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2160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BF432-09ED-88F6-1A56-16119B58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1AAFC236-4170-4643-47F0-B5EEF41AE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The </a:t>
            </a:r>
            <a:r>
              <a:rPr lang="nl-NL" b="1" dirty="0" err="1"/>
              <a:t>future</a:t>
            </a:r>
            <a:r>
              <a:rPr lang="nl-NL" b="1" dirty="0"/>
              <a:t>:</a:t>
            </a:r>
          </a:p>
          <a:p>
            <a:pPr>
              <a:buFontTx/>
              <a:buChar char="-"/>
            </a:pPr>
            <a:r>
              <a:rPr lang="nl-NL" b="1" dirty="0" err="1"/>
              <a:t>Genetic</a:t>
            </a:r>
            <a:r>
              <a:rPr lang="nl-NL" b="1" dirty="0"/>
              <a:t> </a:t>
            </a:r>
            <a:r>
              <a:rPr lang="nl-NL" b="1" dirty="0" err="1"/>
              <a:t>diversity</a:t>
            </a:r>
            <a:r>
              <a:rPr lang="nl-NL" b="1" dirty="0"/>
              <a:t> </a:t>
            </a:r>
            <a:r>
              <a:rPr lang="nl-NL" b="1" dirty="0" err="1"/>
              <a:t>needs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be</a:t>
            </a:r>
            <a:r>
              <a:rPr lang="nl-NL" b="1" dirty="0"/>
              <a:t> </a:t>
            </a:r>
            <a:r>
              <a:rPr lang="nl-NL" b="1" dirty="0" err="1"/>
              <a:t>conserved</a:t>
            </a:r>
            <a:r>
              <a:rPr lang="nl-NL" b="1" dirty="0"/>
              <a:t>!</a:t>
            </a:r>
          </a:p>
          <a:p>
            <a:pPr>
              <a:buFontTx/>
              <a:buChar char="-"/>
            </a:pPr>
            <a:r>
              <a:rPr lang="nl-NL" dirty="0"/>
              <a:t>The </a:t>
            </a:r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genetic</a:t>
            </a:r>
            <a:r>
              <a:rPr lang="nl-NL" dirty="0"/>
              <a:t> resources </a:t>
            </a:r>
            <a:r>
              <a:rPr lang="nl-NL" dirty="0" err="1"/>
              <a:t>ensures</a:t>
            </a:r>
            <a:r>
              <a:rPr lang="nl-NL" dirty="0"/>
              <a:t> </a:t>
            </a:r>
            <a:r>
              <a:rPr lang="nl-NL" dirty="0" err="1"/>
              <a:t>conservation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Plantum supports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principles</a:t>
            </a:r>
            <a:r>
              <a:rPr lang="nl-NL" dirty="0"/>
              <a:t> of ABS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ITPGRFA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Dutch private sector </a:t>
            </a:r>
            <a:r>
              <a:rPr lang="nl-NL" b="1" dirty="0" err="1"/>
              <a:t>efforts</a:t>
            </a:r>
            <a:r>
              <a:rPr lang="nl-NL" b="1" dirty="0"/>
              <a:t>:</a:t>
            </a:r>
          </a:p>
          <a:p>
            <a:pPr>
              <a:buFontTx/>
              <a:buChar char="-"/>
            </a:pPr>
            <a:r>
              <a:rPr lang="nl-NL" dirty="0" err="1"/>
              <a:t>Contribution</a:t>
            </a:r>
            <a:r>
              <a:rPr lang="nl-NL" dirty="0"/>
              <a:t> 10 – 15% </a:t>
            </a:r>
            <a:r>
              <a:rPr lang="nl-NL" dirty="0" err="1"/>
              <a:t>to</a:t>
            </a:r>
            <a:r>
              <a:rPr lang="nl-NL" dirty="0"/>
              <a:t> CGN: </a:t>
            </a:r>
            <a:r>
              <a:rPr lang="nl-NL" dirty="0" err="1"/>
              <a:t>seed</a:t>
            </a:r>
            <a:r>
              <a:rPr lang="nl-NL" dirty="0"/>
              <a:t> </a:t>
            </a:r>
            <a:r>
              <a:rPr lang="nl-NL" dirty="0" err="1"/>
              <a:t>multiplication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collection</a:t>
            </a:r>
            <a:r>
              <a:rPr lang="nl-NL" dirty="0"/>
              <a:t> </a:t>
            </a:r>
            <a:r>
              <a:rPr lang="nl-NL" dirty="0" err="1"/>
              <a:t>characterisation</a:t>
            </a:r>
            <a:endParaRPr lang="nl-NL" dirty="0"/>
          </a:p>
          <a:p>
            <a:pPr>
              <a:buFontTx/>
              <a:buChar char="-"/>
            </a:pPr>
            <a:r>
              <a:rPr lang="nl-NL" dirty="0" err="1"/>
              <a:t>Contribution</a:t>
            </a:r>
            <a:r>
              <a:rPr lang="nl-NL" dirty="0"/>
              <a:t> of 1,3 </a:t>
            </a:r>
            <a:r>
              <a:rPr lang="nl-NL" dirty="0" err="1"/>
              <a:t>million</a:t>
            </a:r>
            <a:r>
              <a:rPr lang="nl-NL" dirty="0"/>
              <a:t> Euro </a:t>
            </a:r>
            <a:r>
              <a:rPr lang="nl-NL" dirty="0" err="1"/>
              <a:t>for</a:t>
            </a:r>
            <a:r>
              <a:rPr lang="nl-NL" dirty="0"/>
              <a:t> CGN </a:t>
            </a:r>
            <a:r>
              <a:rPr lang="nl-NL" dirty="0" err="1"/>
              <a:t>expansion</a:t>
            </a:r>
            <a:r>
              <a:rPr lang="nl-NL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0664438-74C7-26FB-7BAF-EC5B9B88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755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D1BF6D59-F675-A54E-9EFC-465B4DBD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967082"/>
            <a:ext cx="7306892" cy="972000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100EE18-F203-6E79-5DAE-2A957E0702EA}"/>
              </a:ext>
            </a:extLst>
          </p:cNvPr>
          <p:cNvSpPr txBox="1"/>
          <p:nvPr/>
        </p:nvSpPr>
        <p:spPr>
          <a:xfrm>
            <a:off x="3612577" y="2677472"/>
            <a:ext cx="405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i.gariboldi@plantum.nl</a:t>
            </a:r>
          </a:p>
        </p:txBody>
      </p:sp>
    </p:spTree>
    <p:extLst>
      <p:ext uri="{BB962C8B-B14F-4D97-AF65-F5344CB8AC3E}">
        <p14:creationId xmlns:p14="http://schemas.microsoft.com/office/powerpoint/2010/main" val="42612874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35394BE-C944-5089-991D-AF4D8191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Plant </a:t>
            </a:r>
            <a:r>
              <a:rPr lang="nl-NL" dirty="0" err="1"/>
              <a:t>genetic</a:t>
            </a:r>
            <a:r>
              <a:rPr lang="nl-NL" dirty="0"/>
              <a:t> resources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FE8D89C-CD14-4AF0-AB3B-7C3BFA137381}"/>
              </a:ext>
            </a:extLst>
          </p:cNvPr>
          <p:cNvSpPr txBox="1">
            <a:spLocks/>
          </p:cNvSpPr>
          <p:nvPr/>
        </p:nvSpPr>
        <p:spPr>
          <a:xfrm>
            <a:off x="485659" y="1429018"/>
            <a:ext cx="703717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Plant </a:t>
            </a:r>
            <a:r>
              <a:rPr lang="nl-NL" b="1" dirty="0" err="1"/>
              <a:t>breeding</a:t>
            </a:r>
            <a:r>
              <a:rPr lang="nl-NL" b="1" dirty="0"/>
              <a:t>: development of new </a:t>
            </a:r>
            <a:r>
              <a:rPr lang="nl-NL" b="1" dirty="0" err="1"/>
              <a:t>varieties</a:t>
            </a:r>
            <a:endParaRPr lang="nl-NL" sz="3200" b="1" dirty="0"/>
          </a:p>
          <a:p>
            <a:pPr marL="0" indent="0">
              <a:buNone/>
            </a:pPr>
            <a:r>
              <a:rPr lang="nl-NL" sz="2000" dirty="0" err="1"/>
              <a:t>Combining</a:t>
            </a:r>
            <a:r>
              <a:rPr lang="nl-NL" sz="2000" dirty="0"/>
              <a:t> </a:t>
            </a:r>
            <a:r>
              <a:rPr lang="nl-NL" sz="2000" dirty="0" err="1"/>
              <a:t>positive</a:t>
            </a:r>
            <a:r>
              <a:rPr lang="nl-NL" sz="2000" dirty="0"/>
              <a:t> </a:t>
            </a:r>
            <a:r>
              <a:rPr lang="nl-NL" sz="2000" dirty="0" err="1"/>
              <a:t>traits</a:t>
            </a:r>
            <a:r>
              <a:rPr lang="nl-NL" sz="2000" dirty="0"/>
              <a:t> in one </a:t>
            </a:r>
            <a:r>
              <a:rPr lang="nl-NL" sz="2000" dirty="0" err="1"/>
              <a:t>variety</a:t>
            </a:r>
            <a:r>
              <a:rPr lang="nl-NL" sz="2000" dirty="0"/>
              <a:t> for </a:t>
            </a:r>
            <a:r>
              <a:rPr lang="nl-NL" sz="2000" dirty="0" err="1"/>
              <a:t>any</a:t>
            </a:r>
            <a:r>
              <a:rPr lang="nl-NL" sz="2000" dirty="0"/>
              <a:t> </a:t>
            </a:r>
            <a:r>
              <a:rPr lang="nl-NL" sz="2000" dirty="0" err="1"/>
              <a:t>particular</a:t>
            </a:r>
            <a:r>
              <a:rPr lang="nl-NL" sz="2000" dirty="0"/>
              <a:t> </a:t>
            </a:r>
            <a:r>
              <a:rPr lang="nl-NL" sz="2000" dirty="0" err="1"/>
              <a:t>farming</a:t>
            </a:r>
            <a:r>
              <a:rPr lang="nl-NL" sz="2000" dirty="0"/>
              <a:t> system </a:t>
            </a:r>
            <a:r>
              <a:rPr lang="nl-NL" sz="2000" dirty="0" err="1"/>
              <a:t>and</a:t>
            </a:r>
            <a:r>
              <a:rPr lang="nl-NL" sz="2000" dirty="0"/>
              <a:t> for </a:t>
            </a:r>
            <a:r>
              <a:rPr lang="nl-NL" sz="2000" dirty="0" err="1"/>
              <a:t>any</a:t>
            </a:r>
            <a:r>
              <a:rPr lang="nl-NL" sz="2000" dirty="0"/>
              <a:t> market/</a:t>
            </a:r>
            <a:r>
              <a:rPr lang="nl-NL" sz="2000" dirty="0" err="1"/>
              <a:t>consumer</a:t>
            </a:r>
            <a:r>
              <a:rPr lang="nl-NL" sz="2000" dirty="0"/>
              <a:t> </a:t>
            </a:r>
            <a:r>
              <a:rPr lang="nl-NL" sz="2000" dirty="0" err="1"/>
              <a:t>preference</a:t>
            </a:r>
            <a:endParaRPr lang="nl-NL" sz="2000" dirty="0"/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Excellent </a:t>
            </a:r>
            <a:r>
              <a:rPr lang="nl-NL" b="1" dirty="0" err="1"/>
              <a:t>seed</a:t>
            </a:r>
            <a:r>
              <a:rPr lang="nl-NL" b="1" dirty="0"/>
              <a:t> </a:t>
            </a:r>
            <a:r>
              <a:rPr lang="nl-NL" b="1" dirty="0" err="1"/>
              <a:t>qualities</a:t>
            </a:r>
            <a:endParaRPr lang="nl-NL" sz="3200" b="1" dirty="0"/>
          </a:p>
          <a:p>
            <a:pPr marL="0" indent="0">
              <a:buNone/>
            </a:pPr>
            <a:r>
              <a:rPr lang="nl-NL" sz="2000" dirty="0"/>
              <a:t>Free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diseases</a:t>
            </a:r>
            <a:r>
              <a:rPr lang="nl-NL" sz="2000" dirty="0"/>
              <a:t>, high </a:t>
            </a:r>
            <a:r>
              <a:rPr lang="nl-NL" sz="2000" dirty="0" err="1"/>
              <a:t>germination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seedling </a:t>
            </a:r>
            <a:r>
              <a:rPr lang="nl-NL" sz="2000" dirty="0" err="1"/>
              <a:t>vigour</a:t>
            </a:r>
            <a:r>
              <a:rPr lang="nl-NL" sz="2000" dirty="0"/>
              <a:t> </a:t>
            </a:r>
          </a:p>
          <a:p>
            <a:pPr lvl="1"/>
            <a:endParaRPr lang="nl-NL" sz="2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37C29B-6224-60AD-5E41-C56CB72AE3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109" y="1105721"/>
            <a:ext cx="3409194" cy="49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9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E1BFE-6D99-9F30-D775-96772843F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49505E3-A637-4BF2-E602-78F43CBE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Members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6336A21-B7BF-5D8F-7E8E-EE6ACFE5297C}"/>
              </a:ext>
            </a:extLst>
          </p:cNvPr>
          <p:cNvSpPr txBox="1">
            <a:spLocks/>
          </p:cNvSpPr>
          <p:nvPr/>
        </p:nvSpPr>
        <p:spPr>
          <a:xfrm>
            <a:off x="485659" y="1429018"/>
            <a:ext cx="703717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+- 375 members</a:t>
            </a:r>
          </a:p>
          <a:p>
            <a:r>
              <a:rPr lang="nl-NL" dirty="0" err="1"/>
              <a:t>Ornamentals</a:t>
            </a:r>
            <a:endParaRPr lang="nl-NL" dirty="0"/>
          </a:p>
          <a:p>
            <a:r>
              <a:rPr lang="nl-NL" dirty="0"/>
              <a:t>Field </a:t>
            </a:r>
            <a:r>
              <a:rPr lang="nl-NL" dirty="0" err="1"/>
              <a:t>Crops</a:t>
            </a:r>
            <a:endParaRPr lang="nl-NL" dirty="0"/>
          </a:p>
          <a:p>
            <a:r>
              <a:rPr lang="nl-NL" dirty="0"/>
              <a:t>Young plant </a:t>
            </a:r>
            <a:r>
              <a:rPr lang="nl-NL" dirty="0" err="1"/>
              <a:t>propagation</a:t>
            </a:r>
            <a:endParaRPr lang="nl-NL" dirty="0"/>
          </a:p>
          <a:p>
            <a:r>
              <a:rPr lang="nl-NL" dirty="0" err="1"/>
              <a:t>Vegetables</a:t>
            </a:r>
            <a:r>
              <a:rPr lang="nl-NL" dirty="0"/>
              <a:t>/Fruits</a:t>
            </a:r>
          </a:p>
          <a:p>
            <a:r>
              <a:rPr lang="nl-NL" dirty="0" err="1"/>
              <a:t>others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A30653F9-94B5-2094-D1CB-9A2B8F0BE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925" y="1292417"/>
            <a:ext cx="2265067" cy="52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7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A7AEF-9210-F4B6-2B6D-38FD2F3E9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F09651C-5C74-1FB2-964F-EC11CE49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Members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C6C34D5-0826-8371-2E57-B291B1627558}"/>
              </a:ext>
            </a:extLst>
          </p:cNvPr>
          <p:cNvSpPr txBox="1">
            <a:spLocks/>
          </p:cNvSpPr>
          <p:nvPr/>
        </p:nvSpPr>
        <p:spPr>
          <a:xfrm>
            <a:off x="485659" y="1429018"/>
            <a:ext cx="703717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+- 375 members</a:t>
            </a:r>
          </a:p>
          <a:p>
            <a:r>
              <a:rPr lang="nl-NL" dirty="0" err="1"/>
              <a:t>Ornamentals</a:t>
            </a:r>
            <a:endParaRPr lang="nl-NL" dirty="0"/>
          </a:p>
          <a:p>
            <a:r>
              <a:rPr lang="nl-NL" dirty="0"/>
              <a:t>Field </a:t>
            </a:r>
            <a:r>
              <a:rPr lang="nl-NL" dirty="0" err="1"/>
              <a:t>Crops</a:t>
            </a:r>
            <a:endParaRPr lang="nl-NL" dirty="0"/>
          </a:p>
          <a:p>
            <a:r>
              <a:rPr lang="nl-NL" dirty="0"/>
              <a:t>Young plant </a:t>
            </a:r>
            <a:r>
              <a:rPr lang="nl-NL" dirty="0" err="1"/>
              <a:t>propagation</a:t>
            </a:r>
            <a:endParaRPr lang="nl-NL" dirty="0"/>
          </a:p>
          <a:p>
            <a:r>
              <a:rPr lang="nl-NL" dirty="0" err="1"/>
              <a:t>Vegetables</a:t>
            </a:r>
            <a:r>
              <a:rPr lang="nl-NL" dirty="0"/>
              <a:t>/Fruits</a:t>
            </a:r>
          </a:p>
          <a:p>
            <a:r>
              <a:rPr lang="nl-NL" dirty="0" err="1"/>
              <a:t>others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32BF9DAA-7D13-0FE8-37C1-A8524AF4D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925" y="1292417"/>
            <a:ext cx="2265067" cy="520079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808CB10-8F8A-61A3-76C8-1F49FC7C8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9" y="1417043"/>
            <a:ext cx="2887579" cy="48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9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2BE41-86A2-3138-5699-DEA83C895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B5DFE6-B50D-9435-E7E8-0D909B1F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Members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EEE654C-224E-DFE7-94F0-45D61EECBDBB}"/>
              </a:ext>
            </a:extLst>
          </p:cNvPr>
          <p:cNvSpPr txBox="1">
            <a:spLocks/>
          </p:cNvSpPr>
          <p:nvPr/>
        </p:nvSpPr>
        <p:spPr>
          <a:xfrm>
            <a:off x="485659" y="1429018"/>
            <a:ext cx="703717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+- 375 members</a:t>
            </a:r>
          </a:p>
          <a:p>
            <a:r>
              <a:rPr lang="nl-NL" dirty="0" err="1"/>
              <a:t>Ornamentals</a:t>
            </a:r>
            <a:endParaRPr lang="nl-NL" dirty="0"/>
          </a:p>
          <a:p>
            <a:r>
              <a:rPr lang="nl-NL" sz="2400" b="1" dirty="0"/>
              <a:t>Field </a:t>
            </a:r>
            <a:r>
              <a:rPr lang="nl-NL" sz="2400" b="1" dirty="0" err="1"/>
              <a:t>Crops</a:t>
            </a:r>
            <a:endParaRPr lang="nl-NL" sz="2400" b="1" dirty="0"/>
          </a:p>
          <a:p>
            <a:r>
              <a:rPr lang="nl-NL" dirty="0"/>
              <a:t>Young plant </a:t>
            </a:r>
            <a:r>
              <a:rPr lang="nl-NL" dirty="0" err="1"/>
              <a:t>propagation</a:t>
            </a:r>
            <a:endParaRPr lang="nl-NL" dirty="0"/>
          </a:p>
          <a:p>
            <a:r>
              <a:rPr lang="nl-NL" sz="2400" b="1" dirty="0" err="1"/>
              <a:t>Vegetables</a:t>
            </a:r>
            <a:r>
              <a:rPr lang="nl-NL" sz="2400" b="1" dirty="0"/>
              <a:t>/Fruits</a:t>
            </a:r>
          </a:p>
          <a:p>
            <a:r>
              <a:rPr lang="nl-NL" dirty="0" err="1"/>
              <a:t>others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 err="1"/>
              <a:t>Sections</a:t>
            </a:r>
            <a:r>
              <a:rPr lang="nl-NL" b="1" dirty="0"/>
              <a:t> </a:t>
            </a:r>
            <a:r>
              <a:rPr lang="nl-NL" b="1" dirty="0" err="1"/>
              <a:t>that</a:t>
            </a:r>
            <a:r>
              <a:rPr lang="nl-NL" b="1" dirty="0"/>
              <a:t> </a:t>
            </a:r>
            <a:r>
              <a:rPr lang="nl-NL" b="1" dirty="0" err="1"/>
              <a:t>can</a:t>
            </a:r>
            <a:r>
              <a:rPr lang="nl-NL" b="1" dirty="0"/>
              <a:t> make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Treaty</a:t>
            </a:r>
            <a:endParaRPr lang="nl-NL" b="1" dirty="0"/>
          </a:p>
        </p:txBody>
      </p:sp>
      <p:pic>
        <p:nvPicPr>
          <p:cNvPr id="5" name="Afbeelding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D5F340FD-135C-05D7-BB06-BE804D0B7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925" y="1292417"/>
            <a:ext cx="2265067" cy="520079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171D57A-C9B8-45AA-6F6C-A578C3472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9" y="1417043"/>
            <a:ext cx="2887579" cy="48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0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31B30-54CB-6152-3ABF-E8CB150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EE0173-7AF2-00E4-D7D2-3FABBCD0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Members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70C62F9-16A0-5E09-6CCC-7D02CC2C8B53}"/>
              </a:ext>
            </a:extLst>
          </p:cNvPr>
          <p:cNvSpPr txBox="1">
            <a:spLocks/>
          </p:cNvSpPr>
          <p:nvPr/>
        </p:nvSpPr>
        <p:spPr>
          <a:xfrm>
            <a:off x="485659" y="1429018"/>
            <a:ext cx="1065106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Export </a:t>
            </a:r>
            <a:r>
              <a:rPr lang="nl-NL" dirty="0" err="1"/>
              <a:t>to</a:t>
            </a:r>
            <a:r>
              <a:rPr lang="nl-NL" dirty="0"/>
              <a:t> 170 </a:t>
            </a:r>
            <a:r>
              <a:rPr lang="nl-NL" dirty="0" err="1"/>
              <a:t>countries</a:t>
            </a:r>
            <a:r>
              <a:rPr lang="nl-NL" dirty="0"/>
              <a:t> &amp; 4,2 </a:t>
            </a:r>
            <a:r>
              <a:rPr lang="nl-NL" dirty="0" err="1"/>
              <a:t>billion</a:t>
            </a:r>
            <a:r>
              <a:rPr lang="nl-NL" dirty="0"/>
              <a:t> euro export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3EC48F7-E18E-3ABC-0338-84839B475630}"/>
              </a:ext>
            </a:extLst>
          </p:cNvPr>
          <p:cNvSpPr txBox="1">
            <a:spLocks/>
          </p:cNvSpPr>
          <p:nvPr/>
        </p:nvSpPr>
        <p:spPr>
          <a:xfrm>
            <a:off x="1055281" y="2659785"/>
            <a:ext cx="1217771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Member </a:t>
            </a:r>
            <a:r>
              <a:rPr lang="nl-NL" dirty="0" err="1"/>
              <a:t>distribution</a:t>
            </a:r>
            <a:r>
              <a:rPr lang="nl-NL" dirty="0"/>
              <a:t>					Export </a:t>
            </a:r>
            <a:r>
              <a:rPr lang="nl-NL" dirty="0" err="1"/>
              <a:t>value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/>
            <a:endParaRPr lang="nl-NL" sz="2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endParaRPr lang="nl-NL" dirty="0"/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DC761DB-D431-811C-A0BF-19E7BC31D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316410"/>
              </p:ext>
            </p:extLst>
          </p:nvPr>
        </p:nvGraphicFramePr>
        <p:xfrm>
          <a:off x="-222710" y="3009013"/>
          <a:ext cx="6318710" cy="362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FEC6C834-943D-80D1-BBA8-8095099AA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374998"/>
              </p:ext>
            </p:extLst>
          </p:nvPr>
        </p:nvGraphicFramePr>
        <p:xfrm>
          <a:off x="6096000" y="3009013"/>
          <a:ext cx="6428630" cy="361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930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67B6C-70C0-FC43-A50C-A8A1DF622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4D5C9E-1693-4D32-E9BA-743AA60A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Members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378C740-2EDB-2B0F-F406-6529A821449B}"/>
              </a:ext>
            </a:extLst>
          </p:cNvPr>
          <p:cNvSpPr txBox="1">
            <a:spLocks/>
          </p:cNvSpPr>
          <p:nvPr/>
        </p:nvSpPr>
        <p:spPr>
          <a:xfrm>
            <a:off x="485659" y="1429018"/>
            <a:ext cx="1065106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Export </a:t>
            </a:r>
            <a:r>
              <a:rPr lang="nl-NL" dirty="0" err="1"/>
              <a:t>to</a:t>
            </a:r>
            <a:r>
              <a:rPr lang="nl-NL" dirty="0"/>
              <a:t> 170 </a:t>
            </a:r>
            <a:r>
              <a:rPr lang="nl-NL" dirty="0" err="1"/>
              <a:t>countries</a:t>
            </a:r>
            <a:r>
              <a:rPr lang="nl-NL" dirty="0"/>
              <a:t> &amp; 4,2 </a:t>
            </a:r>
            <a:r>
              <a:rPr lang="nl-NL" dirty="0" err="1"/>
              <a:t>billion</a:t>
            </a:r>
            <a:r>
              <a:rPr lang="nl-NL" dirty="0"/>
              <a:t> euro export</a:t>
            </a:r>
          </a:p>
          <a:p>
            <a:r>
              <a:rPr lang="nl-NL" b="1" dirty="0" err="1"/>
              <a:t>This</a:t>
            </a:r>
            <a:r>
              <a:rPr lang="nl-NL" b="1" dirty="0"/>
              <a:t> </a:t>
            </a:r>
            <a:r>
              <a:rPr lang="nl-NL" b="1" dirty="0" err="1"/>
              <a:t>includes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smallest</a:t>
            </a:r>
            <a:r>
              <a:rPr lang="nl-NL" b="1" dirty="0"/>
              <a:t> companies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biggest</a:t>
            </a:r>
            <a:r>
              <a:rPr lang="nl-NL" b="1" dirty="0"/>
              <a:t> multinationals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88C62CE-C6D2-678A-5689-CDCA24CAD266}"/>
              </a:ext>
            </a:extLst>
          </p:cNvPr>
          <p:cNvSpPr txBox="1">
            <a:spLocks/>
          </p:cNvSpPr>
          <p:nvPr/>
        </p:nvSpPr>
        <p:spPr>
          <a:xfrm>
            <a:off x="1055281" y="2659785"/>
            <a:ext cx="1217771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5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Member </a:t>
            </a:r>
            <a:r>
              <a:rPr lang="nl-NL" dirty="0" err="1"/>
              <a:t>distribution</a:t>
            </a:r>
            <a:r>
              <a:rPr lang="nl-NL" dirty="0"/>
              <a:t>					Export </a:t>
            </a:r>
            <a:r>
              <a:rPr lang="nl-NL" dirty="0" err="1"/>
              <a:t>value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/>
            <a:endParaRPr lang="nl-NL" sz="2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endParaRPr lang="nl-NL" dirty="0"/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D33B6ABF-5176-FCA6-0B14-5AA60BF11159}"/>
              </a:ext>
            </a:extLst>
          </p:cNvPr>
          <p:cNvGraphicFramePr/>
          <p:nvPr/>
        </p:nvGraphicFramePr>
        <p:xfrm>
          <a:off x="-222710" y="3009013"/>
          <a:ext cx="6318710" cy="362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D6FDF956-D3E4-2A82-77C0-984810B3D998}"/>
              </a:ext>
            </a:extLst>
          </p:cNvPr>
          <p:cNvGraphicFramePr/>
          <p:nvPr/>
        </p:nvGraphicFramePr>
        <p:xfrm>
          <a:off x="6096000" y="3009013"/>
          <a:ext cx="6428630" cy="361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177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D4E30-905B-561A-BA65-4F893EEDE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832C003C-2D4F-A2AF-E653-EA7C20D8AC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Access </a:t>
            </a:r>
            <a:r>
              <a:rPr lang="nl-NL" b="1" dirty="0" err="1"/>
              <a:t>to</a:t>
            </a:r>
            <a:r>
              <a:rPr lang="nl-NL" b="1" dirty="0"/>
              <a:t> PGR: A </a:t>
            </a:r>
            <a:r>
              <a:rPr lang="nl-NL" b="1" dirty="0" err="1"/>
              <a:t>breeders</a:t>
            </a:r>
            <a:r>
              <a:rPr lang="nl-NL" b="1" dirty="0"/>
              <a:t> </a:t>
            </a:r>
            <a:r>
              <a:rPr lang="nl-NL" b="1" dirty="0" err="1"/>
              <a:t>perspective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r>
              <a:rPr lang="en-US" dirty="0"/>
              <a:t>Need for continuous access to cultivated and non-cultivated PGR for trait screening</a:t>
            </a:r>
          </a:p>
          <a:p>
            <a:r>
              <a:rPr lang="en-US" dirty="0"/>
              <a:t>Transparent process for legal certainty</a:t>
            </a:r>
          </a:p>
          <a:p>
            <a:r>
              <a:rPr lang="en-US" dirty="0"/>
              <a:t>Depending on the crop, mostly dependent on private collection or commercial varieties</a:t>
            </a:r>
          </a:p>
          <a:p>
            <a:r>
              <a:rPr lang="en-US" dirty="0"/>
              <a:t>Access to high quality collections from e.g. </a:t>
            </a:r>
            <a:r>
              <a:rPr lang="en-US" dirty="0" err="1"/>
              <a:t>genebanks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469E63-680C-44D0-313A-BF0AE985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genetic</a:t>
            </a:r>
            <a:r>
              <a:rPr lang="nl-NL" dirty="0"/>
              <a:t> resources</a:t>
            </a:r>
          </a:p>
        </p:txBody>
      </p:sp>
    </p:spTree>
    <p:extLst>
      <p:ext uri="{BB962C8B-B14F-4D97-AF65-F5344CB8AC3E}">
        <p14:creationId xmlns:p14="http://schemas.microsoft.com/office/powerpoint/2010/main" val="88709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1B28A-7566-09B2-6350-00013C240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E31B237E-9AD9-022B-C31B-265A0B285B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Access </a:t>
            </a:r>
            <a:r>
              <a:rPr lang="nl-NL" b="1" dirty="0" err="1"/>
              <a:t>to</a:t>
            </a:r>
            <a:r>
              <a:rPr lang="nl-NL" b="1" dirty="0"/>
              <a:t> PGR: A </a:t>
            </a:r>
            <a:r>
              <a:rPr lang="nl-NL" b="1" dirty="0" err="1"/>
              <a:t>breeders</a:t>
            </a:r>
            <a:r>
              <a:rPr lang="nl-NL" b="1" dirty="0"/>
              <a:t> </a:t>
            </a:r>
            <a:r>
              <a:rPr lang="nl-NL" b="1" dirty="0" err="1"/>
              <a:t>perspective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r>
              <a:rPr lang="en-US" dirty="0"/>
              <a:t>Need for continuous access to cultivated and non-cultivated PGR for trait screening</a:t>
            </a:r>
          </a:p>
          <a:p>
            <a:r>
              <a:rPr lang="en-US" dirty="0"/>
              <a:t>Transparent process for legal certainty</a:t>
            </a:r>
          </a:p>
          <a:p>
            <a:r>
              <a:rPr lang="en-US" dirty="0"/>
              <a:t>Depending on the crop, mostly dependent on private collection or commercial varieties</a:t>
            </a:r>
          </a:p>
          <a:p>
            <a:r>
              <a:rPr lang="en-US" dirty="0"/>
              <a:t>Access to high quality collections from e.g. </a:t>
            </a:r>
            <a:r>
              <a:rPr lang="en-US" dirty="0" err="1"/>
              <a:t>genebanks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How do breeders see when you ask about access to genetic resources?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D6A277-9858-FFE1-6E31-05CBAA11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genetic</a:t>
            </a:r>
            <a:r>
              <a:rPr lang="nl-NL" dirty="0"/>
              <a:t> resources</a:t>
            </a:r>
          </a:p>
        </p:txBody>
      </p:sp>
    </p:spTree>
    <p:extLst>
      <p:ext uri="{BB962C8B-B14F-4D97-AF65-F5344CB8AC3E}">
        <p14:creationId xmlns:p14="http://schemas.microsoft.com/office/powerpoint/2010/main" val="4239031233"/>
      </p:ext>
    </p:extLst>
  </p:cSld>
  <p:clrMapOvr>
    <a:masterClrMapping/>
  </p:clrMapOvr>
</p:sld>
</file>

<file path=ppt/theme/theme1.xml><?xml version="1.0" encoding="utf-8"?>
<a:theme xmlns:a="http://schemas.openxmlformats.org/drawingml/2006/main" name="Titeldia ondertitel foto">
  <a:themeElements>
    <a:clrScheme name="Plantum 1">
      <a:dk1>
        <a:srgbClr val="025302"/>
      </a:dk1>
      <a:lt1>
        <a:srgbClr val="FFFFFF"/>
      </a:lt1>
      <a:dk2>
        <a:srgbClr val="000000"/>
      </a:dk2>
      <a:lt2>
        <a:srgbClr val="B7EB6C"/>
      </a:lt2>
      <a:accent1>
        <a:srgbClr val="FF9200"/>
      </a:accent1>
      <a:accent2>
        <a:srgbClr val="DAF4B6"/>
      </a:accent2>
      <a:accent3>
        <a:srgbClr val="37ABFF"/>
      </a:accent3>
      <a:accent4>
        <a:srgbClr val="F16D9B"/>
      </a:accent4>
      <a:accent5>
        <a:srgbClr val="868787"/>
      </a:accent5>
      <a:accent6>
        <a:srgbClr val="B2B2B2"/>
      </a:accent6>
      <a:hlink>
        <a:srgbClr val="37ABFF"/>
      </a:hlink>
      <a:folHlink>
        <a:srgbClr val="DCDCD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g - Standaard Plantumpresentatie  -  Alleen-lezen" id="{4117E006-A5CE-4C0E-B29B-452F57FEFA35}" vid="{11ADE404-CDE8-440D-A918-337C3A9A11D2}"/>
    </a:ext>
  </a:extLst>
</a:theme>
</file>

<file path=ppt/theme/theme2.xml><?xml version="1.0" encoding="utf-8"?>
<a:theme xmlns:a="http://schemas.openxmlformats.org/drawingml/2006/main" name="Titel tekst P">
  <a:themeElements>
    <a:clrScheme name="Plantum">
      <a:dk1>
        <a:srgbClr val="025302"/>
      </a:dk1>
      <a:lt1>
        <a:srgbClr val="FFFFFF"/>
      </a:lt1>
      <a:dk2>
        <a:srgbClr val="000000"/>
      </a:dk2>
      <a:lt2>
        <a:srgbClr val="B7EB6C"/>
      </a:lt2>
      <a:accent1>
        <a:srgbClr val="FF9200"/>
      </a:accent1>
      <a:accent2>
        <a:srgbClr val="DAF4B6"/>
      </a:accent2>
      <a:accent3>
        <a:srgbClr val="37ABFF"/>
      </a:accent3>
      <a:accent4>
        <a:srgbClr val="F16D9B"/>
      </a:accent4>
      <a:accent5>
        <a:srgbClr val="868787"/>
      </a:accent5>
      <a:accent6>
        <a:srgbClr val="B2B2B2"/>
      </a:accent6>
      <a:hlink>
        <a:srgbClr val="37ABFF"/>
      </a:hlink>
      <a:folHlink>
        <a:srgbClr val="DCDCD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g - Standaard Plantumpresentatie  -  Alleen-lezen" id="{4117E006-A5CE-4C0E-B29B-452F57FEFA35}" vid="{F30C03F3-09AC-4479-ACAE-285EE7275A75}"/>
    </a:ext>
  </a:extLst>
</a:theme>
</file>

<file path=ppt/theme/theme3.xml><?xml version="1.0" encoding="utf-8"?>
<a:theme xmlns:a="http://schemas.openxmlformats.org/drawingml/2006/main" name="Titel ondertitel">
  <a:themeElements>
    <a:clrScheme name="Plantum">
      <a:dk1>
        <a:srgbClr val="025302"/>
      </a:dk1>
      <a:lt1>
        <a:srgbClr val="FFFFFF"/>
      </a:lt1>
      <a:dk2>
        <a:srgbClr val="000000"/>
      </a:dk2>
      <a:lt2>
        <a:srgbClr val="B7EB6C"/>
      </a:lt2>
      <a:accent1>
        <a:srgbClr val="FF9200"/>
      </a:accent1>
      <a:accent2>
        <a:srgbClr val="DAF4B6"/>
      </a:accent2>
      <a:accent3>
        <a:srgbClr val="37ABFF"/>
      </a:accent3>
      <a:accent4>
        <a:srgbClr val="F16D9B"/>
      </a:accent4>
      <a:accent5>
        <a:srgbClr val="868787"/>
      </a:accent5>
      <a:accent6>
        <a:srgbClr val="B2B2B2"/>
      </a:accent6>
      <a:hlink>
        <a:srgbClr val="37ABFF"/>
      </a:hlink>
      <a:folHlink>
        <a:srgbClr val="DCDCD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g - Standaard Plantumpresentatie  -  Alleen-lezen" id="{4117E006-A5CE-4C0E-B29B-452F57FEFA35}" vid="{D2354648-8232-4BA0-9A3B-A429ADAD8937}"/>
    </a:ext>
  </a:extLst>
</a:theme>
</file>

<file path=ppt/theme/theme4.xml><?xml version="1.0" encoding="utf-8"?>
<a:theme xmlns:a="http://schemas.openxmlformats.org/drawingml/2006/main" name="Titel inhoud">
  <a:themeElements>
    <a:clrScheme name="Plantum">
      <a:dk1>
        <a:srgbClr val="025302"/>
      </a:dk1>
      <a:lt1>
        <a:srgbClr val="FFFFFF"/>
      </a:lt1>
      <a:dk2>
        <a:srgbClr val="000000"/>
      </a:dk2>
      <a:lt2>
        <a:srgbClr val="B7EB6C"/>
      </a:lt2>
      <a:accent1>
        <a:srgbClr val="FF9200"/>
      </a:accent1>
      <a:accent2>
        <a:srgbClr val="DAF4B6"/>
      </a:accent2>
      <a:accent3>
        <a:srgbClr val="37ABFF"/>
      </a:accent3>
      <a:accent4>
        <a:srgbClr val="F16D9B"/>
      </a:accent4>
      <a:accent5>
        <a:srgbClr val="868787"/>
      </a:accent5>
      <a:accent6>
        <a:srgbClr val="B2B2B2"/>
      </a:accent6>
      <a:hlink>
        <a:srgbClr val="37ABFF"/>
      </a:hlink>
      <a:folHlink>
        <a:srgbClr val="DCDCD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g - Standaard Plantumpresentatie  -  Alleen-lezen" id="{4117E006-A5CE-4C0E-B29B-452F57FEFA35}" vid="{84B856D5-F70E-41A9-8BFB-9F7D0D38EC20}"/>
    </a:ext>
  </a:extLst>
</a:theme>
</file>

<file path=ppt/theme/theme5.xml><?xml version="1.0" encoding="utf-8"?>
<a:theme xmlns:a="http://schemas.openxmlformats.org/drawingml/2006/main" name="Titel foto">
  <a:themeElements>
    <a:clrScheme name="Plantum">
      <a:dk1>
        <a:srgbClr val="025302"/>
      </a:dk1>
      <a:lt1>
        <a:srgbClr val="FFFFFF"/>
      </a:lt1>
      <a:dk2>
        <a:srgbClr val="000000"/>
      </a:dk2>
      <a:lt2>
        <a:srgbClr val="B7EB6C"/>
      </a:lt2>
      <a:accent1>
        <a:srgbClr val="FF9200"/>
      </a:accent1>
      <a:accent2>
        <a:srgbClr val="DAF4B6"/>
      </a:accent2>
      <a:accent3>
        <a:srgbClr val="37ABFF"/>
      </a:accent3>
      <a:accent4>
        <a:srgbClr val="F16D9B"/>
      </a:accent4>
      <a:accent5>
        <a:srgbClr val="868787"/>
      </a:accent5>
      <a:accent6>
        <a:srgbClr val="B2B2B2"/>
      </a:accent6>
      <a:hlink>
        <a:srgbClr val="37ABFF"/>
      </a:hlink>
      <a:folHlink>
        <a:srgbClr val="DCDCD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g - Standaard Plantumpresentatie  -  Alleen-lezen" id="{4117E006-A5CE-4C0E-B29B-452F57FEFA35}" vid="{782B5B49-B2B3-4395-B922-7C582EC4824E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Giorgio Sans Black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Biodiversity Plan Deck Template Dec 2023" id="{7878D432-2C8F-4870-91F8-7AA82FBBD8FD}" vid="{7B99017A-30B6-4C11-B9C0-B4829F808985}"/>
    </a:ext>
  </a:extLst>
</a:theme>
</file>

<file path=ppt/theme/theme7.xml><?xml version="1.0" encoding="utf-8"?>
<a:theme xmlns:a="http://schemas.openxmlformats.org/drawingml/2006/main" name="Rijkshuisstijl Violet">
  <a:themeElements>
    <a:clrScheme name="Rijks Donkergroen">
      <a:dk1>
        <a:srgbClr val="000000"/>
      </a:dk1>
      <a:lt1>
        <a:srgbClr val="FFFFFF"/>
      </a:lt1>
      <a:dk2>
        <a:srgbClr val="275837"/>
      </a:dk2>
      <a:lt2>
        <a:srgbClr val="DEE5E1"/>
      </a:lt2>
      <a:accent1>
        <a:srgbClr val="F092CD"/>
      </a:accent1>
      <a:accent2>
        <a:srgbClr val="FFB612"/>
      </a:accent2>
      <a:accent3>
        <a:srgbClr val="8EC9E7"/>
      </a:accent3>
      <a:accent4>
        <a:srgbClr val="75D1B5"/>
      </a:accent4>
      <a:accent5>
        <a:srgbClr val="94700A"/>
      </a:accent5>
      <a:accent6>
        <a:srgbClr val="A90061"/>
      </a:accent6>
      <a:hlink>
        <a:srgbClr val="275837"/>
      </a:hlink>
      <a:folHlink>
        <a:srgbClr val="BDCDC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8" id="{3E6EF3B3-D0A3-9445-8652-7F98FE9F6760}" vid="{E1941C30-3CD9-FA4D-BC19-4D12B46E7F21}"/>
    </a:ext>
  </a:extLst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7f597e-1e59-4ac5-8dd6-a01c78858777" xsi:nil="true"/>
    <lcf76f155ced4ddcb4097134ff3c332f xmlns="3ffef44f-9011-4d56-bba8-ea8261c2bb0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D4FDCD765274E8C613F0834747463" ma:contentTypeVersion="16" ma:contentTypeDescription="Create a new document." ma:contentTypeScope="" ma:versionID="2eed611a67aee0bcf1c9ed1af8f53127">
  <xsd:schema xmlns:xsd="http://www.w3.org/2001/XMLSchema" xmlns:xs="http://www.w3.org/2001/XMLSchema" xmlns:p="http://schemas.microsoft.com/office/2006/metadata/properties" xmlns:ns2="aa7f597e-1e59-4ac5-8dd6-a01c78858777" xmlns:ns3="3ffef44f-9011-4d56-bba8-ea8261c2bb06" targetNamespace="http://schemas.microsoft.com/office/2006/metadata/properties" ma:root="true" ma:fieldsID="1a4122ab00b77ad180bb15615383e9b6" ns2:_="" ns3:_="">
    <xsd:import namespace="aa7f597e-1e59-4ac5-8dd6-a01c78858777"/>
    <xsd:import namespace="3ffef44f-9011-4d56-bba8-ea8261c2bb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597e-1e59-4ac5-8dd6-a01c78858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4a9df30-e24c-4580-ab79-bf1a193a60bf}" ma:internalName="TaxCatchAll" ma:showField="CatchAllData" ma:web="aa7f597e-1e59-4ac5-8dd6-a01c788587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ef44f-9011-4d56-bba8-ea8261c2b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6bb07c-de0c-4032-82b8-df315638f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49FF1E-38CB-4DEC-A98E-2A7B689836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9F907D-D7B5-47F6-9D1E-72820D5C3BF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523e04-8b76-4556-8d90-07466e058c2f"/>
    <ds:schemaRef ds:uri="http://www.w3.org/XML/1998/namespace"/>
    <ds:schemaRef ds:uri="http://purl.org/dc/dcmitype/"/>
    <ds:schemaRef ds:uri="995834d6-717b-439e-b318-975b95f93282"/>
    <ds:schemaRef ds:uri="ab233ffb-268e-4eaa-bd9d-095f76de5eed"/>
  </ds:schemaRefs>
</ds:datastoreItem>
</file>

<file path=customXml/itemProps3.xml><?xml version="1.0" encoding="utf-8"?>
<ds:datastoreItem xmlns:ds="http://schemas.openxmlformats.org/officeDocument/2006/customXml" ds:itemID="{1AD5F0D7-8F49-4BC0-934C-73962265AF10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LabNL_nieuwehuisstijl</Template>
  <TotalTime>11724</TotalTime>
  <Words>553</Words>
  <Application>Microsoft Office PowerPoint</Application>
  <PresentationFormat>Breedbeeld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7</vt:i4>
      </vt:variant>
      <vt:variant>
        <vt:lpstr>Diatitels</vt:lpstr>
      </vt:variant>
      <vt:variant>
        <vt:i4>17</vt:i4>
      </vt:variant>
    </vt:vector>
  </HeadingPairs>
  <TitlesOfParts>
    <vt:vector size="33" baseType="lpstr">
      <vt:lpstr>Arial</vt:lpstr>
      <vt:lpstr>Calibri</vt:lpstr>
      <vt:lpstr>Century Gothic</vt:lpstr>
      <vt:lpstr>Giorgio Sans 1 Heavy</vt:lpstr>
      <vt:lpstr>Giorgio Sans Black</vt:lpstr>
      <vt:lpstr>Inter</vt:lpstr>
      <vt:lpstr>News Gothic</vt:lpstr>
      <vt:lpstr>Verdana</vt:lpstr>
      <vt:lpstr>Wingdings</vt:lpstr>
      <vt:lpstr>Titeldia ondertitel foto</vt:lpstr>
      <vt:lpstr>Titel tekst P</vt:lpstr>
      <vt:lpstr>Titel ondertitel</vt:lpstr>
      <vt:lpstr>Titel inhoud</vt:lpstr>
      <vt:lpstr>Titel foto</vt:lpstr>
      <vt:lpstr>1_Office Theme</vt:lpstr>
      <vt:lpstr>Rijkshuisstijl Violet</vt:lpstr>
      <vt:lpstr>the industry view: accessing plant genetic resources for breeding  Ivo Gariboldi </vt:lpstr>
      <vt:lpstr>Plant genetic resources</vt:lpstr>
      <vt:lpstr>Members</vt:lpstr>
      <vt:lpstr>Members</vt:lpstr>
      <vt:lpstr>Members</vt:lpstr>
      <vt:lpstr>Members</vt:lpstr>
      <vt:lpstr>Members</vt:lpstr>
      <vt:lpstr>Access to genetic resources</vt:lpstr>
      <vt:lpstr>Access to genetic resources</vt:lpstr>
      <vt:lpstr>Access to genetic resources</vt:lpstr>
      <vt:lpstr>Access to genetic resources</vt:lpstr>
      <vt:lpstr>Access to genetic resources</vt:lpstr>
      <vt:lpstr>Access to genetic resources</vt:lpstr>
      <vt:lpstr>Access to genetic resources</vt:lpstr>
      <vt:lpstr>International interdependence</vt:lpstr>
      <vt:lpstr>Future</vt:lpstr>
      <vt:lpstr>Thank you! </vt:lpstr>
    </vt:vector>
  </TitlesOfParts>
  <Company>Plantum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CRISPR-Cas and its potential for plant breeding</dc:title>
  <dc:creator>Monique Van Vegchel</dc:creator>
  <cp:lastModifiedBy>Ivo Gariboldi</cp:lastModifiedBy>
  <cp:revision>21</cp:revision>
  <cp:lastPrinted>2019-08-05T11:34:04Z</cp:lastPrinted>
  <dcterms:created xsi:type="dcterms:W3CDTF">2023-09-19T08:49:05Z</dcterms:created>
  <dcterms:modified xsi:type="dcterms:W3CDTF">2026-03-22T12:58:03Z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0x0101005CAD4FDCD765274E8C613F0834747463</vt:lpwstr>
  </property>
  <property fmtid="{D5CDD505-2E9C-101B-9397-08002B2CF9AE}" pid="3" name="MediaServiceImageTags">
    <vt:lpwstr/>
  </property>
</Properties>
</file>