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5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3" r:id="rId2"/>
    <p:sldMasterId id="2147483770" r:id="rId3"/>
  </p:sldMasterIdLst>
  <p:notesMasterIdLst>
    <p:notesMasterId r:id="rId18"/>
  </p:notesMasterIdLst>
  <p:sldIdLst>
    <p:sldId id="256" r:id="rId4"/>
    <p:sldId id="455" r:id="rId5"/>
    <p:sldId id="365" r:id="rId6"/>
    <p:sldId id="461" r:id="rId7"/>
    <p:sldId id="449" r:id="rId8"/>
    <p:sldId id="412" r:id="rId9"/>
    <p:sldId id="395" r:id="rId10"/>
    <p:sldId id="586" r:id="rId11"/>
    <p:sldId id="596" r:id="rId12"/>
    <p:sldId id="580" r:id="rId13"/>
    <p:sldId id="561" r:id="rId14"/>
    <p:sldId id="373" r:id="rId15"/>
    <p:sldId id="700" r:id="rId16"/>
    <p:sldId id="291" r:id="rId17"/>
  </p:sldIdLst>
  <p:sldSz cx="9144000" cy="6858000" type="screen4x3"/>
  <p:notesSz cx="9928225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D197E70-93E6-45D3-AFB3-2551348B5504}">
          <p14:sldIdLst>
            <p14:sldId id="256"/>
            <p14:sldId id="455"/>
            <p14:sldId id="365"/>
            <p14:sldId id="461"/>
            <p14:sldId id="449"/>
            <p14:sldId id="412"/>
            <p14:sldId id="395"/>
            <p14:sldId id="586"/>
            <p14:sldId id="596"/>
            <p14:sldId id="580"/>
            <p14:sldId id="561"/>
            <p14:sldId id="373"/>
            <p14:sldId id="700"/>
          </p14:sldIdLst>
        </p14:section>
        <p14:section name="Section sans titre" id="{D7115CC1-9084-4E89-822E-617E76DA72A2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4FCE9"/>
    <a:srgbClr val="336600"/>
    <a:srgbClr val="00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Feuil1!$C$3</c:f>
              <c:strCache>
                <c:ptCount val="1"/>
                <c:pt idx="0">
                  <c:v>Nombre de depot de COV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Feuil1!$B$4:$B$23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Feuil1!$C$4:$C$23</c:f>
              <c:numCache>
                <c:formatCode>General</c:formatCode>
                <c:ptCount val="20"/>
                <c:pt idx="0">
                  <c:v>14</c:v>
                </c:pt>
                <c:pt idx="1">
                  <c:v>3</c:v>
                </c:pt>
                <c:pt idx="2">
                  <c:v>6</c:v>
                </c:pt>
                <c:pt idx="3">
                  <c:v>50</c:v>
                </c:pt>
                <c:pt idx="4">
                  <c:v>45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4</c:v>
                </c:pt>
                <c:pt idx="13">
                  <c:v>12</c:v>
                </c:pt>
                <c:pt idx="14">
                  <c:v>25</c:v>
                </c:pt>
                <c:pt idx="15">
                  <c:v>15</c:v>
                </c:pt>
                <c:pt idx="16">
                  <c:v>15</c:v>
                </c:pt>
                <c:pt idx="17">
                  <c:v>11</c:v>
                </c:pt>
                <c:pt idx="18">
                  <c:v>7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F6-4E52-96CC-FD9F6A8F0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0048703"/>
        <c:axId val="1810059743"/>
      </c:lineChart>
      <c:catAx>
        <c:axId val="181004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0059743"/>
        <c:crosses val="autoZero"/>
        <c:auto val="1"/>
        <c:lblAlgn val="ctr"/>
        <c:lblOffset val="100"/>
        <c:noMultiLvlLbl val="0"/>
      </c:catAx>
      <c:valAx>
        <c:axId val="181005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0048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05F-4F07-904B-322F7A2242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05F-4F07-904B-322F7A2242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05F-4F07-904B-322F7A2242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05F-4F07-904B-322F7A2242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05F-4F07-904B-322F7A2242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05F-4F07-904B-322F7A2242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505F-4F07-904B-322F7A2242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505F-4F07-904B-322F7A2242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505F-4F07-904B-322F7A22421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505F-4F07-904B-322F7A22421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505F-4F07-904B-322F7A224211}"/>
              </c:ext>
            </c:extLst>
          </c:dPt>
          <c:dLbls>
            <c:dLbl>
              <c:idx val="0"/>
              <c:layout>
                <c:manualLayout>
                  <c:x val="-4.9123308332972529E-2"/>
                  <c:y val="-7.25355912835082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5F-4F07-904B-322F7A224211}"/>
                </c:ext>
              </c:extLst>
            </c:dLbl>
            <c:dLbl>
              <c:idx val="1"/>
              <c:layout>
                <c:manualLayout>
                  <c:x val="5.3426248548199766E-2"/>
                  <c:y val="-7.8184982678816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5F-4F07-904B-322F7A224211}"/>
                </c:ext>
              </c:extLst>
            </c:dLbl>
            <c:dLbl>
              <c:idx val="2"/>
              <c:layout>
                <c:manualLayout>
                  <c:x val="0.22988552600292128"/>
                  <c:y val="-4.25075967164043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5F-4F07-904B-322F7A224211}"/>
                </c:ext>
              </c:extLst>
            </c:dLbl>
            <c:dLbl>
              <c:idx val="3"/>
              <c:layout>
                <c:manualLayout>
                  <c:x val="3.4843205574912724E-2"/>
                  <c:y val="-3.3507849719492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5F-4F07-904B-322F7A224211}"/>
                </c:ext>
              </c:extLst>
            </c:dLbl>
            <c:dLbl>
              <c:idx val="4"/>
              <c:layout>
                <c:manualLayout>
                  <c:x val="-1.3472498637528101E-16"/>
                  <c:y val="-1.36634123986224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5F-4F07-904B-322F7A224211}"/>
                </c:ext>
              </c:extLst>
            </c:dLbl>
            <c:dLbl>
              <c:idx val="5"/>
              <c:layout>
                <c:manualLayout>
                  <c:x val="0"/>
                  <c:y val="0.167539248597463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F-4F07-904B-322F7A224211}"/>
                </c:ext>
              </c:extLst>
            </c:dLbl>
            <c:dLbl>
              <c:idx val="6"/>
              <c:layout>
                <c:manualLayout>
                  <c:x val="-2.7874564459930314E-2"/>
                  <c:y val="0.120069794828182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5F-4F07-904B-322F7A224211}"/>
                </c:ext>
              </c:extLst>
            </c:dLbl>
            <c:dLbl>
              <c:idx val="7"/>
              <c:layout>
                <c:manualLayout>
                  <c:x val="-6.9686411149825784E-3"/>
                  <c:y val="6.9808020248943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5F-4F07-904B-322F7A224211}"/>
                </c:ext>
              </c:extLst>
            </c:dLbl>
            <c:dLbl>
              <c:idx val="8"/>
              <c:layout>
                <c:manualLayout>
                  <c:x val="3.7166085946573751E-2"/>
                  <c:y val="0.226177985606575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05F-4F07-904B-322F7A224211}"/>
                </c:ext>
              </c:extLst>
            </c:dLbl>
            <c:dLbl>
              <c:idx val="9"/>
              <c:layout>
                <c:manualLayout>
                  <c:x val="-1.3937282229965157E-2"/>
                  <c:y val="-0.106108190778393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05F-4F07-904B-322F7A224211}"/>
                </c:ext>
              </c:extLst>
            </c:dLbl>
            <c:dLbl>
              <c:idx val="10"/>
              <c:layout>
                <c:manualLayout>
                  <c:x val="2.7874564459930272E-2"/>
                  <c:y val="-8.3769624298731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05F-4F07-904B-322F7A224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Feuil2!$F$15:$F$25</c:f>
              <c:strCache>
                <c:ptCount val="11"/>
                <c:pt idx="0">
                  <c:v>Australie</c:v>
                </c:pt>
                <c:pt idx="1">
                  <c:v>Allemagne</c:v>
                </c:pt>
                <c:pt idx="2">
                  <c:v>USA</c:v>
                </c:pt>
                <c:pt idx="3">
                  <c:v>France</c:v>
                </c:pt>
                <c:pt idx="4">
                  <c:v>Royaume Uni</c:v>
                </c:pt>
                <c:pt idx="5">
                  <c:v>Burkina Faso</c:v>
                </c:pt>
                <c:pt idx="6">
                  <c:v>Cameroun</c:v>
                </c:pt>
                <c:pt idx="7">
                  <c:v>Côte d’Ivoire</c:v>
                </c:pt>
                <c:pt idx="8">
                  <c:v>Mali</c:v>
                </c:pt>
                <c:pt idx="9">
                  <c:v>Sénégal</c:v>
                </c:pt>
                <c:pt idx="10">
                  <c:v>Togo</c:v>
                </c:pt>
              </c:strCache>
            </c:strRef>
          </c:cat>
          <c:val>
            <c:numRef>
              <c:f>Feuil2!$H$15:$H$25</c:f>
              <c:numCache>
                <c:formatCode>0.0</c:formatCode>
                <c:ptCount val="11"/>
                <c:pt idx="0">
                  <c:v>4.6979865771812079</c:v>
                </c:pt>
                <c:pt idx="1">
                  <c:v>0.67114093959731547</c:v>
                </c:pt>
                <c:pt idx="2">
                  <c:v>2.0134228187919461</c:v>
                </c:pt>
                <c:pt idx="3">
                  <c:v>14.76510067114094</c:v>
                </c:pt>
                <c:pt idx="4">
                  <c:v>2.0134228187919461</c:v>
                </c:pt>
                <c:pt idx="5">
                  <c:v>4.6979865771812079</c:v>
                </c:pt>
                <c:pt idx="6">
                  <c:v>16.107382550335569</c:v>
                </c:pt>
                <c:pt idx="7">
                  <c:v>7.3825503355704702</c:v>
                </c:pt>
                <c:pt idx="8">
                  <c:v>36.241610738255034</c:v>
                </c:pt>
                <c:pt idx="9">
                  <c:v>6.7114093959731544</c:v>
                </c:pt>
                <c:pt idx="10">
                  <c:v>4.6979865771812079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05F-4F07-904B-322F7A22421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408262680215549E-2"/>
          <c:y val="0.10110745838671771"/>
          <c:w val="0.87275151841960485"/>
          <c:h val="0.851709061032813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AA-47F8-B652-9D00FCB73F8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AA-47F8-B652-9D00FCB73F8F}"/>
              </c:ext>
            </c:extLst>
          </c:dPt>
          <c:dLbls>
            <c:dLbl>
              <c:idx val="0"/>
              <c:layout>
                <c:manualLayout>
                  <c:x val="-0.12619113219207911"/>
                  <c:y val="-0.251252830212713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24986832851799"/>
                      <c:h val="0.414136149551995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AA-47F8-B652-9D00FCB73F8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67932438068736"/>
                      <c:h val="0.414136149551995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8AA-47F8-B652-9D00FCB73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Feuil2!$F$4:$F$5</c:f>
              <c:strCache>
                <c:ptCount val="2"/>
                <c:pt idx="0">
                  <c:v>Résidents OAPI</c:v>
                </c:pt>
                <c:pt idx="1">
                  <c:v>Non-résidents</c:v>
                </c:pt>
              </c:strCache>
            </c:strRef>
          </c:cat>
          <c:val>
            <c:numRef>
              <c:f>Feuil2!$H$4:$H$5</c:f>
              <c:numCache>
                <c:formatCode>0.0</c:formatCode>
                <c:ptCount val="2"/>
                <c:pt idx="0">
                  <c:v>61.780104712041883</c:v>
                </c:pt>
                <c:pt idx="1">
                  <c:v>38.219895287958117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AA-47F8-B652-9D00FCB73F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8181987056122342E-2"/>
          <c:w val="0.8055422971059456"/>
          <c:h val="0.729685249397240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14-4697-8DEF-9F08A2EE137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14-4697-8DEF-9F08A2EE137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public
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114-4697-8DEF-9F08A2EE137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Privé
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114-4697-8DEF-9F08A2EE1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Feuil2!$F$4:$F$5</c:f>
              <c:strCache>
                <c:ptCount val="2"/>
                <c:pt idx="0">
                  <c:v>Résidents OAPI</c:v>
                </c:pt>
                <c:pt idx="1">
                  <c:v>Non-résidents</c:v>
                </c:pt>
              </c:strCache>
            </c:strRef>
          </c:cat>
          <c:val>
            <c:numRef>
              <c:f>Feuil2!$H$4:$H$5</c:f>
              <c:numCache>
                <c:formatCode>0.0</c:formatCode>
                <c:ptCount val="2"/>
                <c:pt idx="0">
                  <c:v>61.780104712041883</c:v>
                </c:pt>
                <c:pt idx="1">
                  <c:v>38.219895287958117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14-4697-8DEF-9F08A2EE13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47C-4D8B-B11F-BF6AD900CA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47C-4D8B-B11F-BF6AD900CA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47C-4D8B-B11F-BF6AD900CA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47C-4D8B-B11F-BF6AD900CA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47C-4D8B-B11F-BF6AD900CA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47C-4D8B-B11F-BF6AD900CA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47C-4D8B-B11F-BF6AD900CAD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647C-4D8B-B11F-BF6AD900CAD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647C-4D8B-B11F-BF6AD900CAD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647C-4D8B-B11F-BF6AD900CAD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647C-4D8B-B11F-BF6AD900CAD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647C-4D8B-B11F-BF6AD900CAD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647C-4D8B-B11F-BF6AD900CAD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267BC4-91BD-4342-9E3E-1F6489AA3BD2}" type="CATEGORYNAME">
                      <a:rPr lang="en-US"/>
                      <a:pPr>
                        <a:defRPr/>
                      </a:pPr>
                      <a:t>[NOM DE CATÉGORIE]</a:t>
                    </a:fld>
                    <a:r>
                      <a:rPr lang="en-US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7C-4D8B-B11F-BF6AD900CAD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47C-4D8B-B11F-BF6AD900CAD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47C-4D8B-B11F-BF6AD900CAD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47C-4D8B-B11F-BF6AD900CAD5}"/>
                </c:ext>
              </c:extLst>
            </c:dLbl>
            <c:dLbl>
              <c:idx val="4"/>
              <c:layout>
                <c:manualLayout>
                  <c:x val="0.12163399469024515"/>
                  <c:y val="1.8778809577252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7C-4D8B-B11F-BF6AD900CAD5}"/>
                </c:ext>
              </c:extLst>
            </c:dLbl>
            <c:dLbl>
              <c:idx val="5"/>
              <c:layout>
                <c:manualLayout>
                  <c:x val="2.736770287172393E-2"/>
                  <c:y val="0.180951887693099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D757CD-EFCB-44F2-9248-F0B15EDA5B21}" type="CATEGORYNAME">
                      <a:rPr 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000" baseline="0" dirty="0"/>
                      <a:t>
</a:t>
                    </a:r>
                    <a:fld id="{5F8744F6-BB34-4919-91D3-4332266B6ACF}" type="PERCENTAG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47C-4D8B-B11F-BF6AD900CAD5}"/>
                </c:ext>
              </c:extLst>
            </c:dLbl>
            <c:dLbl>
              <c:idx val="6"/>
              <c:layout>
                <c:manualLayout>
                  <c:x val="-3.1368358061225524E-2"/>
                  <c:y val="0.116254055277787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91CD7C-51B5-4666-9D9C-F2A650FCE59F}" type="CATEGORYNAME">
                      <a:rPr 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000" baseline="0" dirty="0"/>
                      <a:t>
</a:t>
                    </a:r>
                    <a:fld id="{003EF2D6-D18D-4451-8DA5-3899A76FACD2}" type="PERCENTAG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47C-4D8B-B11F-BF6AD900CAD5}"/>
                </c:ext>
              </c:extLst>
            </c:dLbl>
            <c:dLbl>
              <c:idx val="7"/>
              <c:layout>
                <c:manualLayout>
                  <c:x val="-3.577233001047022E-2"/>
                  <c:y val="6.17638295918345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E6497D-56C7-4274-9F63-DCBA7F85F659}" type="CATEGORYNAME">
                      <a:rPr 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000" baseline="0" dirty="0"/>
                      <a:t>
</a:t>
                    </a:r>
                    <a:fld id="{AFE24F8B-AB93-49A1-85F8-21EB74872AA8}" type="PERCENTAG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897686995351761E-2"/>
                      <c:h val="0.140401512546532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47C-4D8B-B11F-BF6AD900CAD5}"/>
                </c:ext>
              </c:extLst>
            </c:dLbl>
            <c:dLbl>
              <c:idx val="8"/>
              <c:layout>
                <c:manualLayout>
                  <c:x val="-3.129132605337758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DC71FF-010A-4FBB-ABD5-F2F8D67D1795}" type="CATEGORYNAME">
                      <a:rPr 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000" baseline="0" dirty="0"/>
                      <a:t>
</a:t>
                    </a:r>
                    <a:fld id="{ABE4C8F1-49C2-476B-8305-365AD6FCB4E8}" type="PERCENTAG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47C-4D8B-B11F-BF6AD900CAD5}"/>
                </c:ext>
              </c:extLst>
            </c:dLbl>
            <c:dLbl>
              <c:idx val="9"/>
              <c:layout>
                <c:manualLayout>
                  <c:x val="-2.0382591898391218E-2"/>
                  <c:y val="-9.34203585089819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132072-DBFC-4F83-85DE-FBD6981BB735}" type="CATEGORYNAME">
                      <a:rPr 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000" baseline="0" dirty="0"/>
                      <a:t>
</a:t>
                    </a:r>
                    <a:fld id="{0F79B5F5-5C0E-4ECC-BE09-35097E4298C5}" type="PERCENTAG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47C-4D8B-B11F-BF6AD900CAD5}"/>
                </c:ext>
              </c:extLst>
            </c:dLbl>
            <c:dLbl>
              <c:idx val="10"/>
              <c:layout>
                <c:manualLayout>
                  <c:x val="1.4617551454856258E-2"/>
                  <c:y val="-0.177860372434149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D88491-ECEC-4DB3-94A8-A9AE34380119}" type="CATEGORYNAME">
                      <a:rPr 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000" baseline="0" dirty="0"/>
                      <a:t>
</a:t>
                    </a:r>
                    <a:fld id="{5091C801-65F3-4572-BC23-1165ABEF7510}" type="PERCENTAG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647C-4D8B-B11F-BF6AD900CAD5}"/>
                </c:ext>
              </c:extLst>
            </c:dLbl>
            <c:dLbl>
              <c:idx val="11"/>
              <c:layout>
                <c:manualLayout>
                  <c:x val="0.12527438707527119"/>
                  <c:y val="-0.15237486037456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944BF8-A51A-43FA-BC30-82BF86D75562}" type="CATEGORYNAME">
                      <a:rPr 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000" baseline="0" dirty="0"/>
                      <a:t>
</a:t>
                    </a:r>
                    <a:fld id="{2921585C-04F0-48BE-B8F5-AF29A867E167}" type="PERCENTAG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647C-4D8B-B11F-BF6AD900CAD5}"/>
                </c:ext>
              </c:extLst>
            </c:dLbl>
            <c:dLbl>
              <c:idx val="12"/>
              <c:layout>
                <c:manualLayout>
                  <c:x val="0.11298618335336477"/>
                  <c:y val="-5.45102484531744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BC26A2-5846-479D-8347-7C2762D42779}" type="CATEGORYNAME">
                      <a:rPr lang="en-US" sz="1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000" baseline="0" dirty="0"/>
                      <a:t>
</a:t>
                    </a:r>
                    <a:fld id="{88809BA3-2ED0-464A-B875-A33AEC25A79A}" type="PERCENTAG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647C-4D8B-B11F-BF6AD900CAD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Feuil1!$D$4:$D$16</c:f>
              <c:strCache>
                <c:ptCount val="13"/>
                <c:pt idx="0">
                  <c:v>Cotonier</c:v>
                </c:pt>
                <c:pt idx="1">
                  <c:v>Sorgho</c:v>
                </c:pt>
                <c:pt idx="2">
                  <c:v>Mais</c:v>
                </c:pt>
                <c:pt idx="3">
                  <c:v>Riz</c:v>
                </c:pt>
                <c:pt idx="4">
                  <c:v>Blueberry</c:v>
                </c:pt>
                <c:pt idx="5">
                  <c:v>Arachide</c:v>
                </c:pt>
                <c:pt idx="6">
                  <c:v>Niebe</c:v>
                </c:pt>
                <c:pt idx="7">
                  <c:v>Mil</c:v>
                </c:pt>
                <c:pt idx="8">
                  <c:v>Hévea</c:v>
                </c:pt>
                <c:pt idx="9">
                  <c:v>Cafeier</c:v>
                </c:pt>
                <c:pt idx="10">
                  <c:v>oignon</c:v>
                </c:pt>
                <c:pt idx="11">
                  <c:v>Gombo</c:v>
                </c:pt>
                <c:pt idx="12">
                  <c:v>Autres</c:v>
                </c:pt>
              </c:strCache>
            </c:strRef>
          </c:cat>
          <c:val>
            <c:numRef>
              <c:f>Feuil1!$E$4:$E$16</c:f>
              <c:numCache>
                <c:formatCode>0%</c:formatCode>
                <c:ptCount val="13"/>
                <c:pt idx="0">
                  <c:v>0.18656716417910449</c:v>
                </c:pt>
                <c:pt idx="1">
                  <c:v>0.12686567164179105</c:v>
                </c:pt>
                <c:pt idx="2">
                  <c:v>0.1044776119402985</c:v>
                </c:pt>
                <c:pt idx="3">
                  <c:v>9.7014925373134331E-2</c:v>
                </c:pt>
                <c:pt idx="4">
                  <c:v>8.9552238805970144E-2</c:v>
                </c:pt>
                <c:pt idx="5">
                  <c:v>6.7164179104477612E-2</c:v>
                </c:pt>
                <c:pt idx="6">
                  <c:v>5.9701492537313432E-2</c:v>
                </c:pt>
                <c:pt idx="7">
                  <c:v>5.9701492537313432E-2</c:v>
                </c:pt>
                <c:pt idx="8">
                  <c:v>2.9850746268656716E-2</c:v>
                </c:pt>
                <c:pt idx="9">
                  <c:v>2.2388059701492536E-2</c:v>
                </c:pt>
                <c:pt idx="10">
                  <c:v>2.2388059701492536E-2</c:v>
                </c:pt>
                <c:pt idx="11">
                  <c:v>2.2388059701492536E-2</c:v>
                </c:pt>
                <c:pt idx="12">
                  <c:v>0.11194029850746269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47C-4D8B-B11F-BF6AD900CAD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C-647C-4D8B-B11F-BF6AD900CAD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E-647C-4D8B-B11F-BF6AD900CAD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20-647C-4D8B-B11F-BF6AD900CAD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22-647C-4D8B-B11F-BF6AD900CAD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24-647C-4D8B-B11F-BF6AD900CAD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26-647C-4D8B-B11F-BF6AD900CAD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28-647C-4D8B-B11F-BF6AD900CAD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2A-647C-4D8B-B11F-BF6AD900CAD5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2C-647C-4D8B-B11F-BF6AD900CAD5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2E-647C-4D8B-B11F-BF6AD900CAD5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0-647C-4D8B-B11F-BF6AD900CAD5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2-647C-4D8B-B11F-BF6AD900CAD5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4-647C-4D8B-B11F-BF6AD900CAD5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C-647C-4D8B-B11F-BF6AD900CAD5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E-647C-4D8B-B11F-BF6AD900CAD5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20-647C-4D8B-B11F-BF6AD900CAD5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4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22-647C-4D8B-B11F-BF6AD900CAD5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5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24-647C-4D8B-B11F-BF6AD900CAD5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6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26-647C-4D8B-B11F-BF6AD900CAD5}"/>
                      </c:ext>
                    </c:extLst>
                  </c:dLbl>
                  <c:dLbl>
                    <c:idx val="6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>
                                <a:lumMod val="6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28-647C-4D8B-B11F-BF6AD900CAD5}"/>
                      </c:ext>
                    </c:extLst>
                  </c:dLbl>
                  <c:dLbl>
                    <c:idx val="7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2">
                                <a:lumMod val="6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2A-647C-4D8B-B11F-BF6AD900CAD5}"/>
                      </c:ext>
                    </c:extLst>
                  </c:dLbl>
                  <c:dLbl>
                    <c:idx val="8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3">
                                <a:lumMod val="6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2C-647C-4D8B-B11F-BF6AD900CAD5}"/>
                      </c:ext>
                    </c:extLst>
                  </c:dLbl>
                  <c:dLbl>
                    <c:idx val="9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4">
                                <a:lumMod val="6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2E-647C-4D8B-B11F-BF6AD900CAD5}"/>
                      </c:ext>
                    </c:extLst>
                  </c:dLbl>
                  <c:dLbl>
                    <c:idx val="1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5">
                                <a:lumMod val="6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30-647C-4D8B-B11F-BF6AD900CAD5}"/>
                      </c:ext>
                    </c:extLst>
                  </c:dLbl>
                  <c:dLbl>
                    <c:idx val="1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6">
                                <a:lumMod val="6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32-647C-4D8B-B11F-BF6AD900CAD5}"/>
                      </c:ext>
                    </c:extLst>
                  </c:dLbl>
                  <c:dLbl>
                    <c:idx val="1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>
                                <a:lumMod val="80000"/>
                                <a:lumOff val="2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r-FR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34-647C-4D8B-B11F-BF6AD900CAD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Feuil1!$D$4:$D$16</c15:sqref>
                        </c15:formulaRef>
                      </c:ext>
                    </c:extLst>
                    <c:strCache>
                      <c:ptCount val="13"/>
                      <c:pt idx="0">
                        <c:v>Cotonier</c:v>
                      </c:pt>
                      <c:pt idx="1">
                        <c:v>Sorgho</c:v>
                      </c:pt>
                      <c:pt idx="2">
                        <c:v>Mais</c:v>
                      </c:pt>
                      <c:pt idx="3">
                        <c:v>Riz</c:v>
                      </c:pt>
                      <c:pt idx="4">
                        <c:v>Blueberry</c:v>
                      </c:pt>
                      <c:pt idx="5">
                        <c:v>Arachide</c:v>
                      </c:pt>
                      <c:pt idx="6">
                        <c:v>Niebe</c:v>
                      </c:pt>
                      <c:pt idx="7">
                        <c:v>Mil</c:v>
                      </c:pt>
                      <c:pt idx="8">
                        <c:v>Hévea</c:v>
                      </c:pt>
                      <c:pt idx="9">
                        <c:v>Cafeier</c:v>
                      </c:pt>
                      <c:pt idx="10">
                        <c:v>oignon</c:v>
                      </c:pt>
                      <c:pt idx="11">
                        <c:v>Gombo</c:v>
                      </c:pt>
                      <c:pt idx="12">
                        <c:v>Autres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Feuil1!$F$4:$F$16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5-647C-4D8B-B11F-BF6AD900CAD5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09" cy="34145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248" y="0"/>
            <a:ext cx="4303393" cy="34145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F8A05BB-978B-4F88-9D35-74F6373B9009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457" y="3271382"/>
            <a:ext cx="7941312" cy="267658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809" cy="34145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248" y="6456219"/>
            <a:ext cx="4303393" cy="34145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0DD473A-79C7-427A-A656-54F858C3D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8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D473A-79C7-427A-A656-54F858C3D6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07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eux contenus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ésentation OAPI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17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642942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fld id="{13870052-4E67-42AC-92C4-CA4153B5AA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14313" y="571480"/>
            <a:ext cx="8715375" cy="5715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 err="1"/>
              <a:t>ddddf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292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OAPI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47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58214" y="6278585"/>
            <a:ext cx="642942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870052-4E67-42AC-92C4-CA4153B5AA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21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642942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fld id="{13870052-4E67-42AC-92C4-CA4153B5AA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14313" y="571480"/>
            <a:ext cx="8715375" cy="5715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 err="1"/>
              <a:t>ddddf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761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28615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6666812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196935582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146610639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171465028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78248279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69113488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14402540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89183858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191732022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420693446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1D79-A4FF-4B1D-8F09-E0E76EFF31F0}" type="datetimeFigureOut">
              <a:rPr lang="fr-CM" smtClean="0"/>
              <a:t>16/03/2026</a:t>
            </a:fld>
            <a:endParaRPr lang="fr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AD52-E9EB-4CEE-9531-53E4695AA487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4215115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2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B5B2C-C460-431B-96B9-69B2F4DAD5DD}" type="datetimeFigureOut">
              <a:rPr lang="fr-FR" smtClean="0"/>
              <a:pPr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6CB33C-9367-48DA-98B5-3868CB0775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28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 txBox="1">
            <a:spLocks/>
          </p:cNvSpPr>
          <p:nvPr/>
        </p:nvSpPr>
        <p:spPr>
          <a:xfrm>
            <a:off x="627805" y="2648450"/>
            <a:ext cx="8229600" cy="14395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00">
                <a:solidFill>
                  <a:srgbClr val="008C3C"/>
                </a:solidFill>
                <a:latin typeface="Impact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900" b="1" i="0" u="none" strike="noStrike" kern="1200" cap="none" spc="0" normalizeH="0" baseline="0" noProof="0" dirty="0">
              <a:ln>
                <a:noFill/>
              </a:ln>
              <a:solidFill>
                <a:srgbClr val="008C3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re 8"/>
          <p:cNvSpPr txBox="1">
            <a:spLocks/>
          </p:cNvSpPr>
          <p:nvPr/>
        </p:nvSpPr>
        <p:spPr>
          <a:xfrm>
            <a:off x="2900322" y="4069548"/>
            <a:ext cx="3343356" cy="403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defRPr sz="2900">
                <a:solidFill>
                  <a:srgbClr val="009900"/>
                </a:solidFill>
                <a:latin typeface="Impact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itre 8"/>
          <p:cNvSpPr txBox="1">
            <a:spLocks/>
          </p:cNvSpPr>
          <p:nvPr/>
        </p:nvSpPr>
        <p:spPr>
          <a:xfrm>
            <a:off x="612574" y="5283993"/>
            <a:ext cx="7974058" cy="1413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900">
                <a:solidFill>
                  <a:srgbClr val="009900"/>
                </a:solidFill>
                <a:latin typeface="Impact" pitchFamily="34" charset="0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Présentés par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: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Arial" pitchFamily="34" charset="0"/>
              </a:rPr>
              <a:t>Monsieur </a:t>
            </a:r>
            <a:r>
              <a:rPr lang="fr-FR" sz="1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Arial" pitchFamily="34" charset="0"/>
              </a:rPr>
              <a:t>Vladimir MEZUI, Chef de Service de l’Information Brevets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Arial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B8ECC56-E21C-4982-9B43-4F600310F756}"/>
              </a:ext>
            </a:extLst>
          </p:cNvPr>
          <p:cNvSpPr txBox="1">
            <a:spLocks/>
          </p:cNvSpPr>
          <p:nvPr/>
        </p:nvSpPr>
        <p:spPr>
          <a:xfrm>
            <a:off x="1035819" y="3646167"/>
            <a:ext cx="7072362" cy="12144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1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DA269A-4E73-A233-1B14-8152C872A0C5}"/>
              </a:ext>
            </a:extLst>
          </p:cNvPr>
          <p:cNvSpPr txBox="1"/>
          <p:nvPr/>
        </p:nvSpPr>
        <p:spPr>
          <a:xfrm>
            <a:off x="457200" y="3041600"/>
            <a:ext cx="8229599" cy="15234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Protocoles régionaux harmonisés pour promouvoir la protection des obtentions végétales en Afrique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045ED5-D872-A220-68F4-C2E58C06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548680"/>
            <a:ext cx="3571875" cy="15750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AEC67F-B2FF-48D1-9811-C8E84DB37BC5}"/>
              </a:ext>
            </a:extLst>
          </p:cNvPr>
          <p:cNvSpPr/>
          <p:nvPr/>
        </p:nvSpPr>
        <p:spPr>
          <a:xfrm>
            <a:off x="226328" y="1082972"/>
            <a:ext cx="856895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CEA8F-395A-FA2A-1A34-D30A7D45DC22}"/>
              </a:ext>
            </a:extLst>
          </p:cNvPr>
          <p:cNvSpPr txBox="1">
            <a:spLocks noChangeArrowheads="1"/>
          </p:cNvSpPr>
          <p:nvPr/>
        </p:nvSpPr>
        <p:spPr>
          <a:xfrm>
            <a:off x="2051720" y="79256"/>
            <a:ext cx="4710240" cy="516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statistiques </a:t>
            </a:r>
            <a:endParaRPr lang="fr-FR" alt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01AD33-4BA3-48DF-60E2-D8E8D62F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88640"/>
            <a:ext cx="1154535" cy="516026"/>
          </a:xfrm>
          <a:prstGeom prst="rect">
            <a:avLst/>
          </a:prstGeom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3C877B1-25D3-4944-A690-BA57A8E7A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759188"/>
              </p:ext>
            </p:extLst>
          </p:nvPr>
        </p:nvGraphicFramePr>
        <p:xfrm>
          <a:off x="348720" y="980727"/>
          <a:ext cx="4220874" cy="296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CF895FB-2DCB-0FBD-313C-29A5EB4FD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673707"/>
              </p:ext>
            </p:extLst>
          </p:nvPr>
        </p:nvGraphicFramePr>
        <p:xfrm>
          <a:off x="4741208" y="980727"/>
          <a:ext cx="4225686" cy="296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D6EABF24-1A7D-3223-EDB1-E032A1CA0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786793"/>
              </p:ext>
            </p:extLst>
          </p:nvPr>
        </p:nvGraphicFramePr>
        <p:xfrm>
          <a:off x="32" y="4318339"/>
          <a:ext cx="2627752" cy="188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6DCC957E-A0BC-542A-2DDF-C535B9BD7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63849"/>
              </p:ext>
            </p:extLst>
          </p:nvPr>
        </p:nvGraphicFramePr>
        <p:xfrm>
          <a:off x="2627784" y="4515877"/>
          <a:ext cx="2627752" cy="188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52E8EA2D-2024-AA1B-655B-3540F45A8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598129"/>
              </p:ext>
            </p:extLst>
          </p:nvPr>
        </p:nvGraphicFramePr>
        <p:xfrm>
          <a:off x="4741209" y="4020155"/>
          <a:ext cx="4225686" cy="264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7859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F4B0FCD-3BEB-4ED0-AD50-AC95B6D7380F}"/>
              </a:ext>
            </a:extLst>
          </p:cNvPr>
          <p:cNvSpPr txBox="1"/>
          <p:nvPr/>
        </p:nvSpPr>
        <p:spPr>
          <a:xfrm>
            <a:off x="1776114" y="264387"/>
            <a:ext cx="430805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PPOV- PARTENAIRES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F610E9-8E7C-42F3-9C8F-891AE87A5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54"/>
          <a:stretch/>
        </p:blipFill>
        <p:spPr>
          <a:xfrm>
            <a:off x="61038" y="1949606"/>
            <a:ext cx="2304256" cy="1308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70C7AB-310D-4EDE-97C5-9D3C97A94BDB}"/>
              </a:ext>
            </a:extLst>
          </p:cNvPr>
          <p:cNvSpPr/>
          <p:nvPr/>
        </p:nvSpPr>
        <p:spPr>
          <a:xfrm>
            <a:off x="61038" y="782939"/>
            <a:ext cx="8759433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Subventionné par la Commission Européenne via le programme TradeCom II</a:t>
            </a:r>
            <a:r>
              <a:rPr lang="fr-FR" sz="1600" b="1" spc="25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fr-FR" sz="16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Le Projet PPOV réalisé de 2019 à 2023 avait  pour objectif de renforcer et promouvoir le système de protection des obtentions végétales dans les Etats membres de l’OAPI.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B81C9F-F020-45DA-B179-3CB0A36AD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2" y="3318174"/>
            <a:ext cx="2304256" cy="584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7C43ED-EC69-4B8B-8DA4-43C3E68D2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1" y="3945630"/>
            <a:ext cx="2311377" cy="608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AA012F6-2C21-44D2-92A3-C77DFCEE9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3" y="5886370"/>
            <a:ext cx="2311377" cy="566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6717C8D-9765-41F5-B3C2-7C7D4BA98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5" y="4591426"/>
            <a:ext cx="2298031" cy="566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B9AB5C-F867-4F69-9756-D1CA05BF6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8" y="5208077"/>
            <a:ext cx="2311377" cy="608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EF55010-0D23-4B56-AD31-007B08856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061" y="1900365"/>
            <a:ext cx="2693834" cy="5925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D3CC038-11AA-44A2-A406-B2222A48B4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0165" y="3237055"/>
            <a:ext cx="2693834" cy="476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C891F28-AA93-486B-8861-1A07E2495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631" y="2552078"/>
            <a:ext cx="2693833" cy="592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6358AA8-D430-D7BD-7F2D-35085CCFF26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547" r="19517" b="27169"/>
          <a:stretch/>
        </p:blipFill>
        <p:spPr>
          <a:xfrm>
            <a:off x="2570102" y="2120888"/>
            <a:ext cx="3586074" cy="19754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6B4BEF1-40C0-A338-D1D1-B1B8C64868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2980" y="4267929"/>
            <a:ext cx="3573196" cy="19754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6E3317-30AD-279A-01ED-4F9C3991F8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2360" y="188640"/>
            <a:ext cx="1154535" cy="516026"/>
          </a:xfrm>
          <a:prstGeom prst="rect">
            <a:avLst/>
          </a:prstGeom>
        </p:spPr>
      </p:pic>
      <p:pic>
        <p:nvPicPr>
          <p:cNvPr id="1026" name="Picture 2" descr="IRAD Cameroun (@IRADCameroun) / Posts / X">
            <a:extLst>
              <a:ext uri="{FF2B5EF4-FFF2-40B4-BE49-F238E27FC236}">
                <a16:creationId xmlns:a16="http://schemas.microsoft.com/office/drawing/2014/main" id="{620393D6-DF33-1513-28B5-BE035862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61" y="4422149"/>
            <a:ext cx="2712264" cy="668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36CC891-184A-4729-D563-C18C45E5F0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0165" y="3771504"/>
            <a:ext cx="2712264" cy="592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51F25EF-B8BE-94E6-BE59-18F4E07A9E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0165" y="5208077"/>
            <a:ext cx="2712264" cy="10023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561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0052-4E67-42AC-92C4-CA4153B5AAC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105" y="1484784"/>
            <a:ext cx="4322887" cy="471189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latin typeface="+mn-lt"/>
              </a:rPr>
              <a:t>Accréditation de </a:t>
            </a:r>
            <a:r>
              <a:rPr lang="fr-F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centres d’examen technique DHS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latin typeface="+mn-lt"/>
              </a:rPr>
              <a:t>Formation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</a:t>
            </a:r>
            <a:r>
              <a:rPr lang="fr-FR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 experts </a:t>
            </a:r>
            <a:r>
              <a:rPr lang="fr-FR" sz="2400" b="1" dirty="0">
                <a:latin typeface="+mn-lt"/>
              </a:rPr>
              <a:t>des Centres de recherche agricole  </a:t>
            </a:r>
            <a:r>
              <a:rPr lang="fr-F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 l’examen DHS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latin typeface="+mn-lt"/>
              </a:rPr>
              <a:t>Sensibilisation de  </a:t>
            </a:r>
            <a:r>
              <a:rPr lang="fr-F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400 acteurs </a:t>
            </a:r>
            <a:r>
              <a:rPr lang="fr-FR" sz="2400" b="1" dirty="0">
                <a:latin typeface="+mn-lt"/>
              </a:rPr>
              <a:t>de la filière semencière et agricole des Etats membres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latin typeface="+mn-lt"/>
              </a:rPr>
              <a:t>Mise à disposition de ses Etats membres d’un </a:t>
            </a:r>
            <a:r>
              <a:rPr lang="fr-F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document stratégique   de politiques  semencière et agricole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Contribution à la mise en place de </a:t>
            </a:r>
            <a:r>
              <a:rPr lang="fr-F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politiques semencières nationales </a:t>
            </a:r>
            <a:r>
              <a:rPr lang="fr-FR" sz="2400" b="1" dirty="0"/>
              <a:t>adaptées.</a:t>
            </a:r>
            <a:endParaRPr lang="fr-FR" sz="2400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806DF-E5E4-463D-7CD3-BF0078572D64}"/>
              </a:ext>
            </a:extLst>
          </p:cNvPr>
          <p:cNvSpPr/>
          <p:nvPr/>
        </p:nvSpPr>
        <p:spPr>
          <a:xfrm>
            <a:off x="1475656" y="193548"/>
            <a:ext cx="604867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Promotion en Matière d’Obtention Végétale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1B7877-D7EA-E312-C402-10768E24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88640"/>
            <a:ext cx="1154535" cy="5160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6FCE01-B2FD-2E3E-1678-E6EECB27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555" y="888491"/>
            <a:ext cx="4188340" cy="2025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FE759C2-694B-87C5-4C1D-7F9861D8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299" y="3055565"/>
            <a:ext cx="4049981" cy="1755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018BB2A-ECA5-BD00-CC67-0EA676FFD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555" y="4934734"/>
            <a:ext cx="4079725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5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5A1BE37-CA95-1645-2921-ED87A646D608}"/>
              </a:ext>
            </a:extLst>
          </p:cNvPr>
          <p:cNvSpPr txBox="1"/>
          <p:nvPr/>
        </p:nvSpPr>
        <p:spPr>
          <a:xfrm>
            <a:off x="827584" y="751344"/>
            <a:ext cx="4248472" cy="563231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Mettre en place des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conjointes (OAPI-ARIPO)  </a:t>
            </a:r>
            <a:r>
              <a:rPr lang="fr-FR" dirty="0"/>
              <a:t>pour renforcer la protection des obtentions végétales en Afrique.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Harmoniser les procédures d’examen  </a:t>
            </a:r>
            <a:r>
              <a:rPr lang="fr-FR" dirty="0"/>
              <a:t>afin de faciliter la reconnaissance mutuelle des droits entre zones francophones et anglophones.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Partager l’expertise et les bonnes pratiques</a:t>
            </a:r>
            <a:r>
              <a:rPr lang="fr-FR" dirty="0"/>
              <a:t> pour créer un socle commun de compétences techniques et juridiques.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Renforcer les capacités institutionnelles et techniques par des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formations conjointes et des projets collaboratifs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Accroître la visibilité internationale de l’Afrique en matière de protection des variétés végétales, en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s’alignant sur les standards internationaux </a:t>
            </a:r>
            <a:r>
              <a:rPr lang="fr-FR" dirty="0"/>
              <a:t> (UPOV, OCVV).</a:t>
            </a:r>
            <a:endParaRPr lang="fr-CM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1EA30B-40BB-8ED5-9C47-7172C678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88640"/>
            <a:ext cx="3744416" cy="18722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BEA82D-42F6-ABDE-6807-5DD41A4B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76" y="4283920"/>
            <a:ext cx="3600400" cy="20550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85CE37-A4E1-96E6-7144-CBAFFDE88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073424"/>
            <a:ext cx="3672408" cy="21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1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336F148-22A4-4F75-8A5B-ADF633AA7511}"/>
              </a:ext>
            </a:extLst>
          </p:cNvPr>
          <p:cNvSpPr/>
          <p:nvPr/>
        </p:nvSpPr>
        <p:spPr>
          <a:xfrm>
            <a:off x="791580" y="1979931"/>
            <a:ext cx="1656184" cy="15073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 de Libreville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OAMPI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45DCDCE-3E19-4C23-A3C1-3DF34D885B43}"/>
              </a:ext>
            </a:extLst>
          </p:cNvPr>
          <p:cNvSpPr/>
          <p:nvPr/>
        </p:nvSpPr>
        <p:spPr>
          <a:xfrm>
            <a:off x="2950840" y="1900014"/>
            <a:ext cx="1656184" cy="162679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 de Bangui OAPI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6ABF786-7C0E-4D91-BF90-0961FE3D7F71}"/>
              </a:ext>
            </a:extLst>
          </p:cNvPr>
          <p:cNvSpPr/>
          <p:nvPr/>
        </p:nvSpPr>
        <p:spPr>
          <a:xfrm>
            <a:off x="5004046" y="1900014"/>
            <a:ext cx="1753847" cy="1653243"/>
          </a:xfrm>
          <a:prstGeom prst="ellipse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Révision Accord de  BANGUI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05F646B-3A5A-4DD4-9AFC-6BE4313239DF}"/>
              </a:ext>
            </a:extLst>
          </p:cNvPr>
          <p:cNvSpPr/>
          <p:nvPr/>
        </p:nvSpPr>
        <p:spPr>
          <a:xfrm>
            <a:off x="7164288" y="1979932"/>
            <a:ext cx="1656184" cy="159136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Révision accord de Bangui, BAMAKO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9DCE2-68EA-45E4-A5FC-AE42F2C92079}"/>
              </a:ext>
            </a:extLst>
          </p:cNvPr>
          <p:cNvSpPr/>
          <p:nvPr/>
        </p:nvSpPr>
        <p:spPr>
          <a:xfrm>
            <a:off x="986262" y="4121036"/>
            <a:ext cx="1338828" cy="2616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septembre 1962</a:t>
            </a:r>
            <a:r>
              <a:rPr lang="fr-FR" altLang="fr-FR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8522C-2081-4C40-BA76-5E4185C22BEE}"/>
              </a:ext>
            </a:extLst>
          </p:cNvPr>
          <p:cNvSpPr/>
          <p:nvPr/>
        </p:nvSpPr>
        <p:spPr>
          <a:xfrm>
            <a:off x="3137810" y="4105647"/>
            <a:ext cx="1095172" cy="276999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 mars 1977 </a:t>
            </a:r>
            <a:endParaRPr lang="fr-FR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B193E-5050-441A-B149-DF5F76589FC3}"/>
              </a:ext>
            </a:extLst>
          </p:cNvPr>
          <p:cNvSpPr/>
          <p:nvPr/>
        </p:nvSpPr>
        <p:spPr>
          <a:xfrm>
            <a:off x="5241852" y="4105646"/>
            <a:ext cx="1206228" cy="276999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février 1999 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F61856-5740-4730-85AC-A1BD70F9A65A}"/>
              </a:ext>
            </a:extLst>
          </p:cNvPr>
          <p:cNvSpPr/>
          <p:nvPr/>
        </p:nvSpPr>
        <p:spPr>
          <a:xfrm>
            <a:off x="7291409" y="4068738"/>
            <a:ext cx="1465914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 décembre 2015 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E470F5-9355-424A-8005-D12B9BED0639}"/>
              </a:ext>
            </a:extLst>
          </p:cNvPr>
          <p:cNvSpPr/>
          <p:nvPr/>
        </p:nvSpPr>
        <p:spPr>
          <a:xfrm>
            <a:off x="5132149" y="4715978"/>
            <a:ext cx="1673650" cy="1754326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alt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introduction de l’annexe 10 sur la protection des obtentions végétales</a:t>
            </a:r>
          </a:p>
          <a:p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b="1" dirty="0"/>
          </a:p>
          <a:p>
            <a:endParaRPr lang="fr-FR" sz="1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5331A1-D796-46A6-BC96-D53BE6EB4DE7}"/>
              </a:ext>
            </a:extLst>
          </p:cNvPr>
          <p:cNvSpPr/>
          <p:nvPr/>
        </p:nvSpPr>
        <p:spPr>
          <a:xfrm>
            <a:off x="7291409" y="4661599"/>
            <a:ext cx="1473187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l’introduction de l’examen quant au fond des demandes de titres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86D9920-AE90-4F38-A9F4-E8110B9BDFB6}"/>
              </a:ext>
            </a:extLst>
          </p:cNvPr>
          <p:cNvCxnSpPr>
            <a:cxnSpLocks/>
          </p:cNvCxnSpPr>
          <p:nvPr/>
        </p:nvCxnSpPr>
        <p:spPr>
          <a:xfrm>
            <a:off x="1331640" y="378904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A1AB7B4C-FBA8-4185-8A5D-B9B1DDBE1C1B}"/>
              </a:ext>
            </a:extLst>
          </p:cNvPr>
          <p:cNvSpPr/>
          <p:nvPr/>
        </p:nvSpPr>
        <p:spPr>
          <a:xfrm flipV="1">
            <a:off x="827584" y="3580169"/>
            <a:ext cx="7992888" cy="36933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ouble flèche verticale 20">
            <a:extLst>
              <a:ext uri="{FF2B5EF4-FFF2-40B4-BE49-F238E27FC236}">
                <a16:creationId xmlns:a16="http://schemas.microsoft.com/office/drawing/2014/main" id="{1AB93EE9-4897-4FA1-A291-7614AFD847A6}"/>
              </a:ext>
            </a:extLst>
          </p:cNvPr>
          <p:cNvSpPr/>
          <p:nvPr/>
        </p:nvSpPr>
        <p:spPr>
          <a:xfrm>
            <a:off x="1547663" y="3573016"/>
            <a:ext cx="72009" cy="376486"/>
          </a:xfrm>
          <a:prstGeom prst="upDownArrow">
            <a:avLst/>
          </a:prstGeom>
          <a:solidFill>
            <a:schemeClr val="bg2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ouble flèche verticale 21">
            <a:extLst>
              <a:ext uri="{FF2B5EF4-FFF2-40B4-BE49-F238E27FC236}">
                <a16:creationId xmlns:a16="http://schemas.microsoft.com/office/drawing/2014/main" id="{08DEE94F-C1F4-4A09-96A8-2D1912EBA178}"/>
              </a:ext>
            </a:extLst>
          </p:cNvPr>
          <p:cNvSpPr/>
          <p:nvPr/>
        </p:nvSpPr>
        <p:spPr>
          <a:xfrm flipH="1">
            <a:off x="3685396" y="3553257"/>
            <a:ext cx="72009" cy="376486"/>
          </a:xfrm>
          <a:prstGeom prst="upDownArrow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ouble flèche verticale 22">
            <a:extLst>
              <a:ext uri="{FF2B5EF4-FFF2-40B4-BE49-F238E27FC236}">
                <a16:creationId xmlns:a16="http://schemas.microsoft.com/office/drawing/2014/main" id="{3727FA85-45BE-44D3-BDBA-F3C98C48BC92}"/>
              </a:ext>
            </a:extLst>
          </p:cNvPr>
          <p:cNvSpPr/>
          <p:nvPr/>
        </p:nvSpPr>
        <p:spPr>
          <a:xfrm>
            <a:off x="5844966" y="3573016"/>
            <a:ext cx="72009" cy="376486"/>
          </a:xfrm>
          <a:prstGeom prst="upDownArrow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ouble flèche verticale 23">
            <a:extLst>
              <a:ext uri="{FF2B5EF4-FFF2-40B4-BE49-F238E27FC236}">
                <a16:creationId xmlns:a16="http://schemas.microsoft.com/office/drawing/2014/main" id="{D21D19D6-3EE3-4890-BAB5-F499216C7A1A}"/>
              </a:ext>
            </a:extLst>
          </p:cNvPr>
          <p:cNvSpPr/>
          <p:nvPr/>
        </p:nvSpPr>
        <p:spPr>
          <a:xfrm>
            <a:off x="7951197" y="3555546"/>
            <a:ext cx="72009" cy="376486"/>
          </a:xfrm>
          <a:prstGeom prst="upDownArrow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95C88B7-F36A-44E2-9DD7-AB9B4644BFEB}"/>
              </a:ext>
            </a:extLst>
          </p:cNvPr>
          <p:cNvSpPr txBox="1"/>
          <p:nvPr/>
        </p:nvSpPr>
        <p:spPr>
          <a:xfrm flipH="1">
            <a:off x="526895" y="1421499"/>
            <a:ext cx="36130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Base légale OAPI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A1842-EEB6-C36D-E4C7-35503D5D27B9}"/>
              </a:ext>
            </a:extLst>
          </p:cNvPr>
          <p:cNvSpPr/>
          <p:nvPr/>
        </p:nvSpPr>
        <p:spPr>
          <a:xfrm>
            <a:off x="2942107" y="4715978"/>
            <a:ext cx="1673650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L’Accord de Bangui transforme l’OAMPI en Organisation Africaine de la Propriété Intellectuelle (OAPI) </a:t>
            </a:r>
            <a:endParaRPr lang="fr-FR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F5EF2-E4EC-2CF6-21EC-EF91E7431C40}"/>
              </a:ext>
            </a:extLst>
          </p:cNvPr>
          <p:cNvSpPr/>
          <p:nvPr/>
        </p:nvSpPr>
        <p:spPr>
          <a:xfrm>
            <a:off x="782847" y="4709065"/>
            <a:ext cx="1673650" cy="178510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L’Accord de Libreville crée  l’ Office Africain et Malgache de la Propriété Intellectuelle (OAMPI)</a:t>
            </a:r>
          </a:p>
          <a:p>
            <a:endParaRPr lang="fr-FR" altLang="fr-FR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3ABF83-0D12-A92F-292C-D2BE98A01E5F}"/>
              </a:ext>
            </a:extLst>
          </p:cNvPr>
          <p:cNvSpPr/>
          <p:nvPr/>
        </p:nvSpPr>
        <p:spPr>
          <a:xfrm>
            <a:off x="7284136" y="5865468"/>
            <a:ext cx="1473187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Entré en vigueur en 2020</a:t>
            </a:r>
            <a:endParaRPr lang="fr-FR" alt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89EC4747-BDDD-5DDE-4BA3-67DD9240CECD}"/>
              </a:ext>
            </a:extLst>
          </p:cNvPr>
          <p:cNvSpPr/>
          <p:nvPr/>
        </p:nvSpPr>
        <p:spPr>
          <a:xfrm>
            <a:off x="7793665" y="4381262"/>
            <a:ext cx="484632" cy="24481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E83AC464-B34F-8452-4DA5-CC6BAF8997CF}"/>
              </a:ext>
            </a:extLst>
          </p:cNvPr>
          <p:cNvSpPr/>
          <p:nvPr/>
        </p:nvSpPr>
        <p:spPr>
          <a:xfrm>
            <a:off x="7793665" y="5543039"/>
            <a:ext cx="484632" cy="24481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9A5B6-0610-FD05-30A9-12068DE6D3A0}"/>
              </a:ext>
            </a:extLst>
          </p:cNvPr>
          <p:cNvSpPr/>
          <p:nvPr/>
        </p:nvSpPr>
        <p:spPr>
          <a:xfrm>
            <a:off x="1925706" y="197639"/>
            <a:ext cx="473452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PROTECTION DES OBTENTIONS VÉGÉTALES </a:t>
            </a:r>
            <a:endParaRPr lang="fr-FR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0DA6D1-EDDA-C682-385D-3CE04E81D06E}"/>
              </a:ext>
            </a:extLst>
          </p:cNvPr>
          <p:cNvSpPr/>
          <p:nvPr/>
        </p:nvSpPr>
        <p:spPr>
          <a:xfrm>
            <a:off x="395537" y="783542"/>
            <a:ext cx="7882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Présentation générale  de l'OAPI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20CEACA-0C76-ED14-1577-6410333E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228" y="56594"/>
            <a:ext cx="169966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0052-4E67-42AC-92C4-CA4153B5AAC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14312" y="1224624"/>
            <a:ext cx="8715375" cy="552181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 L’Accord de Bangui est composé de 10 Annexes portant sur 10  objets :</a:t>
            </a:r>
          </a:p>
          <a:p>
            <a:pPr marL="0" indent="0">
              <a:buNone/>
            </a:pPr>
            <a:r>
              <a:rPr lang="fr-FR" sz="2000" dirty="0"/>
              <a:t>Annexe I :    Brevets d’invention; </a:t>
            </a:r>
          </a:p>
          <a:p>
            <a:pPr marL="0" indent="0">
              <a:buNone/>
            </a:pPr>
            <a:r>
              <a:rPr lang="fr-FR" sz="2000" dirty="0"/>
              <a:t>Annexe II :   Modèles d’utilité; </a:t>
            </a:r>
          </a:p>
          <a:p>
            <a:pPr marL="0" indent="0">
              <a:buNone/>
            </a:pPr>
            <a:r>
              <a:rPr lang="fr-FR" sz="2000" dirty="0"/>
              <a:t>Annexe III:   Marques de produits ou de services; </a:t>
            </a:r>
          </a:p>
          <a:p>
            <a:pPr marL="0" indent="0">
              <a:buNone/>
            </a:pPr>
            <a:r>
              <a:rPr lang="fr-FR" sz="2000" dirty="0"/>
              <a:t>Annexe IV : Dessins et Modèles industriels; </a:t>
            </a:r>
          </a:p>
          <a:p>
            <a:pPr marL="0" indent="0">
              <a:buNone/>
            </a:pPr>
            <a:r>
              <a:rPr lang="fr-FR" sz="2000" dirty="0"/>
              <a:t>Annexe V:    Noms commerciaux </a:t>
            </a:r>
          </a:p>
          <a:p>
            <a:pPr marL="0" indent="0">
              <a:buNone/>
            </a:pPr>
            <a:r>
              <a:rPr lang="fr-FR" sz="2000" dirty="0"/>
              <a:t>Annexe VI :  Indications Géographiques; </a:t>
            </a:r>
          </a:p>
          <a:p>
            <a:pPr marL="0" indent="0">
              <a:buNone/>
            </a:pPr>
            <a:r>
              <a:rPr lang="fr-FR" sz="2000" dirty="0"/>
              <a:t>Annexe VII:    Propriété littéraire et artistique; </a:t>
            </a:r>
          </a:p>
          <a:p>
            <a:pPr marL="0" indent="0">
              <a:buNone/>
            </a:pPr>
            <a:r>
              <a:rPr lang="fr-FR" sz="2000" dirty="0"/>
              <a:t>Annexe VIII: Concurrence Déloyale; </a:t>
            </a:r>
          </a:p>
          <a:p>
            <a:pPr marL="0" indent="0">
              <a:buNone/>
            </a:pPr>
            <a:r>
              <a:rPr lang="fr-FR" sz="2000" dirty="0"/>
              <a:t>Annexe IX : Schémas de Configuration des circuits intégrés</a:t>
            </a:r>
          </a:p>
          <a:p>
            <a:pPr marL="0" indent="0">
              <a:buNone/>
            </a:pPr>
            <a:r>
              <a:rPr lang="fr-FR" sz="2000" b="1" dirty="0"/>
              <a:t>Annexe X : </a:t>
            </a:r>
            <a:r>
              <a:rPr lang="fr-F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Obtentions végétales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5FEB1-441D-9C1D-04EF-6C3373967E1E}"/>
              </a:ext>
            </a:extLst>
          </p:cNvPr>
          <p:cNvSpPr/>
          <p:nvPr/>
        </p:nvSpPr>
        <p:spPr>
          <a:xfrm>
            <a:off x="2267744" y="364480"/>
            <a:ext cx="424847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Présentation générale de  de l'OAPI</a:t>
            </a:r>
            <a:endParaRPr lang="fr-F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9292FE-FE88-17E6-D476-FC536CAB0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16518"/>
            <a:ext cx="169966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0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336F148-22A4-4F75-8A5B-ADF633AA7511}"/>
              </a:ext>
            </a:extLst>
          </p:cNvPr>
          <p:cNvSpPr/>
          <p:nvPr/>
        </p:nvSpPr>
        <p:spPr>
          <a:xfrm>
            <a:off x="801967" y="2071184"/>
            <a:ext cx="1934502" cy="150783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révision de l’ Accord de Bangui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45DCDCE-3E19-4C23-A3C1-3DF34D885B43}"/>
              </a:ext>
            </a:extLst>
          </p:cNvPr>
          <p:cNvSpPr/>
          <p:nvPr/>
        </p:nvSpPr>
        <p:spPr>
          <a:xfrm>
            <a:off x="3224196" y="2118061"/>
            <a:ext cx="2058752" cy="1507837"/>
          </a:xfrm>
          <a:prstGeom prst="ellipse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en vigueur de l’annexe X et ses 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8522C-2081-4C40-BA76-5E4185C22BEE}"/>
              </a:ext>
            </a:extLst>
          </p:cNvPr>
          <p:cNvSpPr/>
          <p:nvPr/>
        </p:nvSpPr>
        <p:spPr>
          <a:xfrm>
            <a:off x="4002613" y="4065342"/>
            <a:ext cx="569387" cy="276999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2006 </a:t>
            </a:r>
            <a:endParaRPr lang="fr-FR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B193E-5050-441A-B149-DF5F76589FC3}"/>
              </a:ext>
            </a:extLst>
          </p:cNvPr>
          <p:cNvSpPr/>
          <p:nvPr/>
        </p:nvSpPr>
        <p:spPr>
          <a:xfrm>
            <a:off x="1166104" y="4041902"/>
            <a:ext cx="1206228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février 1999 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F61856-5740-4730-85AC-A1BD70F9A65A}"/>
              </a:ext>
            </a:extLst>
          </p:cNvPr>
          <p:cNvSpPr/>
          <p:nvPr/>
        </p:nvSpPr>
        <p:spPr>
          <a:xfrm>
            <a:off x="6226711" y="4060323"/>
            <a:ext cx="1148071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juillet 2014 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86D9920-AE90-4F38-A9F4-E8110B9BDFB6}"/>
              </a:ext>
            </a:extLst>
          </p:cNvPr>
          <p:cNvCxnSpPr>
            <a:cxnSpLocks/>
          </p:cNvCxnSpPr>
          <p:nvPr/>
        </p:nvCxnSpPr>
        <p:spPr>
          <a:xfrm>
            <a:off x="1331640" y="378904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A1AB7B4C-FBA8-4185-8A5D-B9B1DDBE1C1B}"/>
              </a:ext>
            </a:extLst>
          </p:cNvPr>
          <p:cNvSpPr/>
          <p:nvPr/>
        </p:nvSpPr>
        <p:spPr>
          <a:xfrm flipV="1">
            <a:off x="827584" y="3580169"/>
            <a:ext cx="7992888" cy="369333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ouble flèche verticale 20">
            <a:extLst>
              <a:ext uri="{FF2B5EF4-FFF2-40B4-BE49-F238E27FC236}">
                <a16:creationId xmlns:a16="http://schemas.microsoft.com/office/drawing/2014/main" id="{1AB93EE9-4897-4FA1-A291-7614AFD847A6}"/>
              </a:ext>
            </a:extLst>
          </p:cNvPr>
          <p:cNvSpPr/>
          <p:nvPr/>
        </p:nvSpPr>
        <p:spPr>
          <a:xfrm>
            <a:off x="1702839" y="3573016"/>
            <a:ext cx="72009" cy="376486"/>
          </a:xfrm>
          <a:prstGeom prst="upDownArrow">
            <a:avLst/>
          </a:prstGeom>
          <a:solidFill>
            <a:srgbClr val="0033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ouble flèche verticale 21">
            <a:extLst>
              <a:ext uri="{FF2B5EF4-FFF2-40B4-BE49-F238E27FC236}">
                <a16:creationId xmlns:a16="http://schemas.microsoft.com/office/drawing/2014/main" id="{08DEE94F-C1F4-4A09-96A8-2D1912EBA178}"/>
              </a:ext>
            </a:extLst>
          </p:cNvPr>
          <p:cNvSpPr/>
          <p:nvPr/>
        </p:nvSpPr>
        <p:spPr>
          <a:xfrm flipH="1">
            <a:off x="4182259" y="3625898"/>
            <a:ext cx="72009" cy="376486"/>
          </a:xfrm>
          <a:prstGeom prst="upDownArrow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ouble flèche verticale 22">
            <a:extLst>
              <a:ext uri="{FF2B5EF4-FFF2-40B4-BE49-F238E27FC236}">
                <a16:creationId xmlns:a16="http://schemas.microsoft.com/office/drawing/2014/main" id="{3727FA85-45BE-44D3-BDBA-F3C98C48BC92}"/>
              </a:ext>
            </a:extLst>
          </p:cNvPr>
          <p:cNvSpPr/>
          <p:nvPr/>
        </p:nvSpPr>
        <p:spPr>
          <a:xfrm>
            <a:off x="6800747" y="3597639"/>
            <a:ext cx="72009" cy="376486"/>
          </a:xfrm>
          <a:prstGeom prst="upDownArrow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95C88B7-F36A-44E2-9DD7-AB9B4644BFEB}"/>
              </a:ext>
            </a:extLst>
          </p:cNvPr>
          <p:cNvSpPr txBox="1"/>
          <p:nvPr/>
        </p:nvSpPr>
        <p:spPr>
          <a:xfrm flipH="1">
            <a:off x="395536" y="1388293"/>
            <a:ext cx="5077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Protection des Obtentions végétales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965709-6ED4-4E85-AF41-616FFA42B03D}"/>
              </a:ext>
            </a:extLst>
          </p:cNvPr>
          <p:cNvSpPr/>
          <p:nvPr/>
        </p:nvSpPr>
        <p:spPr>
          <a:xfrm>
            <a:off x="5724126" y="4736443"/>
            <a:ext cx="2592290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L’OAPI est devenu , les soixante douzièmes membres de l’UPOV en tant qu’Organisation intergouvernementale</a:t>
            </a:r>
            <a:r>
              <a:rPr lang="fr-FR" sz="14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581F3-DFF4-4F2C-8E46-33F00FBE73A3}"/>
              </a:ext>
            </a:extLst>
          </p:cNvPr>
          <p:cNvSpPr/>
          <p:nvPr/>
        </p:nvSpPr>
        <p:spPr>
          <a:xfrm>
            <a:off x="801967" y="4672946"/>
            <a:ext cx="2100840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permis d’inclure l’annexe X qui instaure le régime de protection des variétés végétales</a:t>
            </a:r>
            <a:endParaRPr lang="fr-FR" b="1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B2A161D-94FD-49DF-BF41-C52E94B4C8B6}"/>
              </a:ext>
            </a:extLst>
          </p:cNvPr>
          <p:cNvSpPr/>
          <p:nvPr/>
        </p:nvSpPr>
        <p:spPr>
          <a:xfrm>
            <a:off x="5959827" y="2190613"/>
            <a:ext cx="1753847" cy="13744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Membre de l’UPOV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0C2105-BC86-40DD-831D-60DA3B94C96C}"/>
              </a:ext>
            </a:extLst>
          </p:cNvPr>
          <p:cNvSpPr/>
          <p:nvPr/>
        </p:nvSpPr>
        <p:spPr>
          <a:xfrm>
            <a:off x="3454342" y="4718006"/>
            <a:ext cx="1828606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Possibilité de protection des nouvelle variétés végétales à l’OAPI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9BA7BC-F61C-F597-E1C1-A8F95E9A3D41}"/>
              </a:ext>
            </a:extLst>
          </p:cNvPr>
          <p:cNvSpPr txBox="1"/>
          <p:nvPr/>
        </p:nvSpPr>
        <p:spPr>
          <a:xfrm>
            <a:off x="1702839" y="269006"/>
            <a:ext cx="547260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DISPOSITIONS LÉGALES 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327EA9-8E63-1E72-FA01-B45DC25B2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88640"/>
            <a:ext cx="1154535" cy="5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5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0052-4E67-42AC-92C4-CA4153B5AAC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7"/>
            <a:ext cx="5239332" cy="5639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550854" y="1474475"/>
            <a:ext cx="3396381" cy="33843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336600"/>
                </a:solidFill>
              </a:rPr>
              <a:t>Une législation uniforme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336600"/>
                </a:solidFill>
              </a:rPr>
              <a:t> Un office commun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336600"/>
                </a:solidFill>
              </a:rPr>
              <a:t>Une Procédure centralisée: (un seul dépôt, une seule taxe)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336600"/>
                </a:solidFill>
              </a:rPr>
              <a:t>Un seul titre délivré  valable  directement dans les 17 Etats membres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336600"/>
                </a:solidFill>
              </a:rPr>
              <a:t>Pas de Systèmes nationaux de délivrance des titres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9433" y="898411"/>
            <a:ext cx="2448272" cy="576064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Caractéristiques du système OAPI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BDFE685-B310-48D5-AA00-30E1748E61CC}"/>
              </a:ext>
            </a:extLst>
          </p:cNvPr>
          <p:cNvSpPr/>
          <p:nvPr/>
        </p:nvSpPr>
        <p:spPr>
          <a:xfrm>
            <a:off x="5856803" y="4889740"/>
            <a:ext cx="2752588" cy="17305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336600"/>
                </a:solidFill>
              </a:rPr>
              <a:t>un </a:t>
            </a:r>
            <a:r>
              <a:rPr lang="fr-FR" sz="1400" b="1" dirty="0">
                <a:solidFill>
                  <a:srgbClr val="336600"/>
                </a:solidFill>
              </a:rPr>
              <a:t>marché potentiel 180 million  d’habitants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CF6D4C9-4EF2-4AF3-99E1-11C4C3139529}"/>
              </a:ext>
            </a:extLst>
          </p:cNvPr>
          <p:cNvSpPr txBox="1">
            <a:spLocks/>
          </p:cNvSpPr>
          <p:nvPr/>
        </p:nvSpPr>
        <p:spPr>
          <a:xfrm>
            <a:off x="1979712" y="237681"/>
            <a:ext cx="5400600" cy="3857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Présentation générale de l'OAPI</a:t>
            </a:r>
            <a:endParaRPr lang="fr-F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5696989"/>
            <a:ext cx="5167324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6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Bénin, Burkina Faso, Cameroun, </a:t>
            </a:r>
            <a:r>
              <a:rPr lang="en-US" sz="1400" dirty="0" err="1">
                <a:solidFill>
                  <a:schemeClr val="bg1"/>
                </a:solidFill>
              </a:rPr>
              <a:t>Comores</a:t>
            </a:r>
            <a:r>
              <a:rPr lang="en-US" sz="1400" dirty="0">
                <a:solidFill>
                  <a:schemeClr val="bg1"/>
                </a:solidFill>
              </a:rPr>
              <a:t>, Congo, Côte d’Ivoire, Gabon, </a:t>
            </a:r>
            <a:r>
              <a:rPr lang="en-US" sz="1400" dirty="0" err="1">
                <a:solidFill>
                  <a:schemeClr val="bg1"/>
                </a:solidFill>
              </a:rPr>
              <a:t>Guinée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Guinée</a:t>
            </a:r>
            <a:r>
              <a:rPr lang="en-US" sz="1400" dirty="0">
                <a:solidFill>
                  <a:schemeClr val="bg1"/>
                </a:solidFill>
              </a:rPr>
              <a:t> Bissau, </a:t>
            </a:r>
            <a:r>
              <a:rPr lang="en-US" sz="1400" dirty="0" err="1">
                <a:solidFill>
                  <a:schemeClr val="bg1"/>
                </a:solidFill>
              </a:rPr>
              <a:t>Guinée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équatoriale</a:t>
            </a:r>
            <a:r>
              <a:rPr lang="en-US" sz="1400" dirty="0">
                <a:solidFill>
                  <a:schemeClr val="bg1"/>
                </a:solidFill>
              </a:rPr>
              <a:t>, Mali, </a:t>
            </a:r>
            <a:r>
              <a:rPr lang="en-US" sz="1400" dirty="0" err="1">
                <a:solidFill>
                  <a:schemeClr val="bg1"/>
                </a:solidFill>
              </a:rPr>
              <a:t>Mauritanie</a:t>
            </a:r>
            <a:r>
              <a:rPr lang="en-US" sz="1400" dirty="0">
                <a:solidFill>
                  <a:schemeClr val="bg1"/>
                </a:solidFill>
              </a:rPr>
              <a:t>, Niger, </a:t>
            </a:r>
            <a:r>
              <a:rPr lang="en-US" sz="1400" dirty="0" err="1">
                <a:solidFill>
                  <a:schemeClr val="bg1"/>
                </a:solidFill>
              </a:rPr>
              <a:t>République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centrafricaine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Sénégal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Tchad</a:t>
            </a:r>
            <a:r>
              <a:rPr lang="en-US" sz="1400" dirty="0">
                <a:solidFill>
                  <a:schemeClr val="bg1"/>
                </a:solidFill>
              </a:rPr>
              <a:t> et Togo</a:t>
            </a:r>
          </a:p>
          <a:p>
            <a:pPr algn="just"/>
            <a:r>
              <a:rPr lang="fr-CH" sz="600" dirty="0">
                <a:solidFill>
                  <a:schemeClr val="bg1"/>
                </a:solidFill>
              </a:rPr>
              <a:t>  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FE5189-8665-F4C6-39E1-22475308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88640"/>
            <a:ext cx="1154535" cy="5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D5C8A7-34E7-4351-B9F0-379B8107834B}"/>
              </a:ext>
            </a:extLst>
          </p:cNvPr>
          <p:cNvSpPr txBox="1">
            <a:spLocks/>
          </p:cNvSpPr>
          <p:nvPr/>
        </p:nvSpPr>
        <p:spPr>
          <a:xfrm>
            <a:off x="214313" y="1794874"/>
            <a:ext cx="5453410" cy="357834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Protection de la Propriété Industrielle </a:t>
            </a:r>
            <a:r>
              <a:rPr lang="fr-FR" sz="2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par la délivrance des  titres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documentation, diffusion de l’information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implication  dans le développement  technologique et économique  </a:t>
            </a:r>
            <a:r>
              <a:rPr lang="fr-FR" sz="2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des Etats membres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Formatio</a:t>
            </a:r>
            <a:r>
              <a:rPr lang="fr-FR" sz="2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n </a:t>
            </a:r>
            <a:r>
              <a:rPr lang="fr-FR" sz="2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en Propriété Intellectuelle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Contribution à la promotion de la </a:t>
            </a:r>
            <a:r>
              <a:rPr lang="fr-FR" sz="2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Propriété Littéraire et Artistique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None/>
              <a:defRPr/>
            </a:pPr>
            <a:r>
              <a:rPr lang="fr-FR" altLang="fr-FR" sz="17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             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None/>
              <a:defRPr/>
            </a:pPr>
            <a:r>
              <a:rPr lang="fr-FR" altLang="fr-FR" sz="17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                </a:t>
            </a:r>
            <a:r>
              <a:rPr lang="fr-FR" altLang="fr-FR" sz="20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L’OAPI est représentée  dans chaque Etat membre par une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None/>
              <a:defRPr/>
            </a:pPr>
            <a:r>
              <a:rPr lang="fr-FR" altLang="fr-FR" sz="20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            </a:t>
            </a:r>
            <a:r>
              <a:rPr lang="fr-FR" altLang="fr-FR" sz="2000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 Nationale de liaison </a:t>
            </a:r>
            <a:r>
              <a:rPr lang="fr-FR" altLang="fr-FR" sz="20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(SNL), au Ministère en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00FF"/>
              </a:buClr>
              <a:buNone/>
              <a:defRPr/>
            </a:pPr>
            <a:r>
              <a:rPr lang="fr-FR" altLang="fr-FR" sz="20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            charge des questions de Propriété Industrielle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r-F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fr-F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9267EDC-66B4-4903-BEE5-CE6C499BE8E2}"/>
              </a:ext>
            </a:extLst>
          </p:cNvPr>
          <p:cNvSpPr/>
          <p:nvPr/>
        </p:nvSpPr>
        <p:spPr>
          <a:xfrm>
            <a:off x="683568" y="3933056"/>
            <a:ext cx="504056" cy="470150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F2CB32B-05D7-41DD-B36C-B125530859BB}"/>
              </a:ext>
            </a:extLst>
          </p:cNvPr>
          <p:cNvSpPr txBox="1">
            <a:spLocks/>
          </p:cNvSpPr>
          <p:nvPr/>
        </p:nvSpPr>
        <p:spPr>
          <a:xfrm>
            <a:off x="1691680" y="188640"/>
            <a:ext cx="5328593" cy="3809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Présentation générale  de l'OAPI</a:t>
            </a:r>
            <a:endParaRPr lang="fr-FR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C3788C-E27D-4322-8AC6-5FE134FEDE33}"/>
              </a:ext>
            </a:extLst>
          </p:cNvPr>
          <p:cNvSpPr/>
          <p:nvPr/>
        </p:nvSpPr>
        <p:spPr>
          <a:xfrm>
            <a:off x="213192" y="1253951"/>
            <a:ext cx="398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Les Missions de l’OAPI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99634F-967F-9BD5-5CC2-2D2674A9E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794874"/>
            <a:ext cx="2849116" cy="34343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0B1CAD-4F9E-4748-FAB8-D446CE97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88640"/>
            <a:ext cx="1154535" cy="5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9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60152-D8E8-445F-8A54-AD1425A34B99}"/>
              </a:ext>
            </a:extLst>
          </p:cNvPr>
          <p:cNvSpPr txBox="1">
            <a:spLocks/>
          </p:cNvSpPr>
          <p:nvPr/>
        </p:nvSpPr>
        <p:spPr>
          <a:xfrm>
            <a:off x="285720" y="1844824"/>
            <a:ext cx="8229600" cy="48577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CDB7729-81AD-026E-C3FB-C7E6676B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196752"/>
            <a:ext cx="4502532" cy="5255537"/>
          </a:xfr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/>
              <a:t>Directement à l’OAPI </a:t>
            </a:r>
            <a:r>
              <a:rPr lang="fr-FR" sz="2400" dirty="0"/>
              <a:t>ou par l’intermédiaire d’un mandataire si on réside hors de l’espace OAPI;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Par un dépôt d’une demande de protection sur la </a:t>
            </a:r>
            <a:r>
              <a:rPr lang="fr-FR" sz="2400" b="1" dirty="0"/>
              <a:t>plateforme PRISMA de l’UPOV </a:t>
            </a:r>
            <a:r>
              <a:rPr lang="fr-FR" sz="2400" dirty="0"/>
              <a:t>sur l’interface de l’office pour lequel on souhaite obtenir une protection;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 Via la </a:t>
            </a:r>
            <a:r>
              <a:rPr lang="fr-FR" sz="2400" b="1" dirty="0"/>
              <a:t>Structure Nationale de Liaison </a:t>
            </a:r>
            <a:r>
              <a:rPr lang="fr-FR" sz="2400" dirty="0"/>
              <a:t>(SLN) présent dans chaque Etat membre de l’OAPI 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0177A9-B0F8-2782-EA0C-D42567CCC4EE}"/>
              </a:ext>
            </a:extLst>
          </p:cNvPr>
          <p:cNvSpPr txBox="1"/>
          <p:nvPr/>
        </p:nvSpPr>
        <p:spPr>
          <a:xfrm>
            <a:off x="1979712" y="161152"/>
            <a:ext cx="496855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Où déposer sa demande de COV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714464-F699-E467-CB3D-2B1E9B69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84" y="1209334"/>
            <a:ext cx="3740580" cy="17472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005949-AEB5-F645-2E9B-BBFF0C752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883" y="4905786"/>
            <a:ext cx="3740579" cy="1400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CB599B-8235-7895-F177-F60A2F925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84" y="3165175"/>
            <a:ext cx="3740579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6D6199-C426-C7C5-5E9C-10E71298A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188640"/>
            <a:ext cx="1154535" cy="5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4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B14FE-EC4A-BF91-1782-0C66E1418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BA51C0B-613F-F464-9751-16664374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28" y="51940"/>
            <a:ext cx="4968552" cy="5960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br>
              <a:rPr lang="fr-FR" sz="1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PROCEDURE DE</a:t>
            </a:r>
            <a:br>
              <a:rPr lang="fr-FR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DELIVRANCE A L’OAPI </a:t>
            </a:r>
            <a:br>
              <a:rPr lang="fr-CM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fr-CM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FF5BAC-661E-D6B9-6D24-38B711FBB2A9}"/>
              </a:ext>
            </a:extLst>
          </p:cNvPr>
          <p:cNvSpPr/>
          <p:nvPr/>
        </p:nvSpPr>
        <p:spPr>
          <a:xfrm>
            <a:off x="564092" y="2428744"/>
            <a:ext cx="2287659" cy="104513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EXAMEN ADMINISTRATIF DE LA DEMANDE DE COV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8CF78-A9C7-E5D2-F439-10DE36B288E0}"/>
              </a:ext>
            </a:extLst>
          </p:cNvPr>
          <p:cNvSpPr/>
          <p:nvPr/>
        </p:nvSpPr>
        <p:spPr>
          <a:xfrm>
            <a:off x="3567037" y="2395826"/>
            <a:ext cx="1701842" cy="10082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PUBLICATION DE LA DEMANDE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DE COV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8F49547-4CE9-D1C4-A6F7-D1D59D035E34}"/>
              </a:ext>
            </a:extLst>
          </p:cNvPr>
          <p:cNvSpPr/>
          <p:nvPr/>
        </p:nvSpPr>
        <p:spPr>
          <a:xfrm>
            <a:off x="353929" y="1108732"/>
            <a:ext cx="1790562" cy="13056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Vérifier la Régularité de la demande de COV  et le paiement des taxes dues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6B0BB-2BF9-14B5-FEB4-0F8287A71D74}"/>
              </a:ext>
            </a:extLst>
          </p:cNvPr>
          <p:cNvSpPr/>
          <p:nvPr/>
        </p:nvSpPr>
        <p:spPr>
          <a:xfrm>
            <a:off x="6129340" y="2419363"/>
            <a:ext cx="2260287" cy="96982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110004020202020204"/>
                <a:cs typeface="Times New Roman" panose="02020603050405020304" pitchFamily="18" charset="0"/>
              </a:rPr>
              <a:t>EXAMEN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110004020202020204"/>
                <a:cs typeface="Times New Roman" panose="02020603050405020304" pitchFamily="18" charset="0"/>
              </a:rPr>
              <a:t>TECHNIQUE DHS PAR le CENTRE AGREE</a:t>
            </a:r>
            <a:endParaRPr kumimoji="0" lang="fr-CM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D07F5F3-2710-388B-697C-E399FA7C43E0}"/>
              </a:ext>
            </a:extLst>
          </p:cNvPr>
          <p:cNvSpPr/>
          <p:nvPr/>
        </p:nvSpPr>
        <p:spPr>
          <a:xfrm>
            <a:off x="6983666" y="4384785"/>
            <a:ext cx="1899524" cy="1628943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110004020202020204"/>
                <a:cs typeface="Times New Roman" panose="02020603050405020304" pitchFamily="18" charset="0"/>
              </a:rPr>
              <a:t>Etablissement du rapport DHS par le Centre  et transmission à l’OAPI </a:t>
            </a:r>
            <a:endParaRPr kumimoji="0" lang="fr-CM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 Display" panose="02110004020202020204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D53C7342-AFAC-0FFF-DCFB-238DED79368A}"/>
              </a:ext>
            </a:extLst>
          </p:cNvPr>
          <p:cNvSpPr/>
          <p:nvPr/>
        </p:nvSpPr>
        <p:spPr>
          <a:xfrm>
            <a:off x="3100801" y="2735433"/>
            <a:ext cx="299310" cy="484632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505EA18C-2D13-3CD8-6603-45E7B6C6420A}"/>
              </a:ext>
            </a:extLst>
          </p:cNvPr>
          <p:cNvSpPr/>
          <p:nvPr/>
        </p:nvSpPr>
        <p:spPr>
          <a:xfrm>
            <a:off x="5664108" y="2708997"/>
            <a:ext cx="276044" cy="484632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BB57C4EA-3BB5-396C-B6A8-BB982DB328EF}"/>
              </a:ext>
            </a:extLst>
          </p:cNvPr>
          <p:cNvSpPr/>
          <p:nvPr/>
        </p:nvSpPr>
        <p:spPr>
          <a:xfrm>
            <a:off x="7803332" y="3321582"/>
            <a:ext cx="669276" cy="1034435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3299BF2-A474-56D5-303F-C4E14CF2132D}"/>
              </a:ext>
            </a:extLst>
          </p:cNvPr>
          <p:cNvSpPr/>
          <p:nvPr/>
        </p:nvSpPr>
        <p:spPr>
          <a:xfrm>
            <a:off x="2447586" y="866537"/>
            <a:ext cx="1279598" cy="6252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prstClr val="black"/>
                </a:solidFill>
                <a:latin typeface="Aptos Display" panose="02110004020202020204"/>
                <a:cs typeface="Times New Roman" panose="02020603050405020304" pitchFamily="18" charset="0"/>
              </a:rPr>
              <a:t>Objection à la délivrance du COV</a:t>
            </a:r>
            <a:endParaRPr kumimoji="0" lang="fr-CM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8C74115A-373B-82C3-E555-9198CB61685C}"/>
              </a:ext>
            </a:extLst>
          </p:cNvPr>
          <p:cNvSpPr/>
          <p:nvPr/>
        </p:nvSpPr>
        <p:spPr>
          <a:xfrm rot="10800000">
            <a:off x="6592149" y="4753684"/>
            <a:ext cx="351176" cy="804532"/>
          </a:xfrm>
          <a:prstGeom prst="rightArrow">
            <a:avLst>
              <a:gd name="adj1" fmla="val 50000"/>
              <a:gd name="adj2" fmla="val 3711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8232A5A-E83F-7866-3E04-60EFFF8C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514" y="844272"/>
            <a:ext cx="1596335" cy="134217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6ECCEED-4DE6-75CD-49BF-E619E53C8E86}"/>
              </a:ext>
            </a:extLst>
          </p:cNvPr>
          <p:cNvSpPr/>
          <p:nvPr/>
        </p:nvSpPr>
        <p:spPr>
          <a:xfrm>
            <a:off x="4740693" y="911794"/>
            <a:ext cx="1548566" cy="6252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Times New Roman" panose="02020603050405020304" pitchFamily="18" charset="0"/>
              </a:rPr>
              <a:t>Revendication de propriété devant l’OAPI</a:t>
            </a:r>
            <a:endParaRPr kumimoji="0" lang="fr-CM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59115AE-7588-112D-45D7-2902946D787E}"/>
              </a:ext>
            </a:extLst>
          </p:cNvPr>
          <p:cNvSpPr/>
          <p:nvPr/>
        </p:nvSpPr>
        <p:spPr>
          <a:xfrm>
            <a:off x="3541957" y="836713"/>
            <a:ext cx="1536975" cy="6178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Times New Roman" panose="02020603050405020304" pitchFamily="18" charset="0"/>
              </a:rPr>
              <a:t>Opposition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Times New Roman" panose="02020603050405020304" pitchFamily="18" charset="0"/>
              </a:rPr>
              <a:t>  à la </a:t>
            </a:r>
            <a:r>
              <a:rPr lang="fr-FR" sz="1100" kern="0" dirty="0">
                <a:solidFill>
                  <a:prstClr val="black"/>
                </a:solidFill>
                <a:latin typeface="Aptos Display" panose="02110004020202020204"/>
                <a:cs typeface="Times New Roman" panose="02020603050405020304" pitchFamily="18" charset="0"/>
              </a:rPr>
              <a:t> Dénomination </a:t>
            </a:r>
            <a:endParaRPr kumimoji="0" lang="fr-CM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86222963-E960-720A-632B-1FD04184BF5E}"/>
              </a:ext>
            </a:extLst>
          </p:cNvPr>
          <p:cNvSpPr/>
          <p:nvPr/>
        </p:nvSpPr>
        <p:spPr>
          <a:xfrm rot="5400000">
            <a:off x="4104955" y="758835"/>
            <a:ext cx="410976" cy="182066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2FA020B-1EB1-0DA5-3722-2F64813A3AF2}"/>
              </a:ext>
            </a:extLst>
          </p:cNvPr>
          <p:cNvSpPr txBox="1"/>
          <p:nvPr/>
        </p:nvSpPr>
        <p:spPr>
          <a:xfrm>
            <a:off x="3936405" y="1913515"/>
            <a:ext cx="83227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M" sz="1400" dirty="0">
                <a:latin typeface="Arial Black" panose="020B0A04020102020204" pitchFamily="34" charset="0"/>
              </a:rPr>
              <a:t>3 mois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5B899CD-2707-FEC9-65CC-EA972D6E8280}"/>
              </a:ext>
            </a:extLst>
          </p:cNvPr>
          <p:cNvSpPr/>
          <p:nvPr/>
        </p:nvSpPr>
        <p:spPr>
          <a:xfrm>
            <a:off x="7625143" y="1369261"/>
            <a:ext cx="1367984" cy="896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Possibilité de rachat de rapport DHS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B27D502-F689-DDC2-9990-EA7B41F0751A}"/>
              </a:ext>
            </a:extLst>
          </p:cNvPr>
          <p:cNvSpPr/>
          <p:nvPr/>
        </p:nvSpPr>
        <p:spPr>
          <a:xfrm>
            <a:off x="4754392" y="4665374"/>
            <a:ext cx="1811899" cy="9144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EXAMEN </a:t>
            </a:r>
            <a:r>
              <a:rPr lang="fr-C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DU RAPPORT DHS PAR L’OAPI</a:t>
            </a:r>
            <a:endParaRPr kumimoji="0" lang="fr-CM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44C0BD32-9821-FC9E-C570-7E64B97CABED}"/>
              </a:ext>
            </a:extLst>
          </p:cNvPr>
          <p:cNvSpPr/>
          <p:nvPr/>
        </p:nvSpPr>
        <p:spPr>
          <a:xfrm rot="5400000">
            <a:off x="5339388" y="5521760"/>
            <a:ext cx="351176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07265F6-44A7-2B56-5A18-1C3DC4530468}"/>
              </a:ext>
            </a:extLst>
          </p:cNvPr>
          <p:cNvSpPr/>
          <p:nvPr/>
        </p:nvSpPr>
        <p:spPr>
          <a:xfrm>
            <a:off x="4862916" y="5965272"/>
            <a:ext cx="1645816" cy="9144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REJET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de la demande de </a:t>
            </a:r>
            <a:r>
              <a:rPr lang="fr-FR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0F6DEFC2-9B8F-72F0-D454-B05BA4951163}"/>
              </a:ext>
            </a:extLst>
          </p:cNvPr>
          <p:cNvSpPr/>
          <p:nvPr/>
        </p:nvSpPr>
        <p:spPr>
          <a:xfrm>
            <a:off x="6558131" y="6241011"/>
            <a:ext cx="246117" cy="43286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A6262F4-2BB0-8A11-7C7E-0B2320306554}"/>
              </a:ext>
            </a:extLst>
          </p:cNvPr>
          <p:cNvSpPr txBox="1"/>
          <p:nvPr/>
        </p:nvSpPr>
        <p:spPr>
          <a:xfrm>
            <a:off x="6816784" y="6249696"/>
            <a:ext cx="1018403" cy="415498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Recours devant la CSR</a:t>
            </a:r>
            <a:endParaRPr kumimoji="0" lang="fr-CM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72D5620-A454-9ACC-C282-3DFF7D1AACA0}"/>
              </a:ext>
            </a:extLst>
          </p:cNvPr>
          <p:cNvSpPr/>
          <p:nvPr/>
        </p:nvSpPr>
        <p:spPr>
          <a:xfrm>
            <a:off x="2115002" y="4596483"/>
            <a:ext cx="1899524" cy="100824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DELIVRANCE et PUBLICATION DU COV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1A45122-8D86-B325-00C4-36354FAA0EAE}"/>
              </a:ext>
            </a:extLst>
          </p:cNvPr>
          <p:cNvSpPr/>
          <p:nvPr/>
        </p:nvSpPr>
        <p:spPr>
          <a:xfrm>
            <a:off x="2098828" y="5646290"/>
            <a:ext cx="1806695" cy="10857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Taxe de délivrance et  publication </a:t>
            </a:r>
            <a:r>
              <a:rPr lang="fr-FR" sz="1200" kern="0" dirty="0">
                <a:solidFill>
                  <a:prstClr val="black"/>
                </a:solidFill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du COV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à payer avant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ADA1057-8A80-216E-DEF2-D0D8F43AA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65" t="3555" r="11203" b="7528"/>
          <a:stretch/>
        </p:blipFill>
        <p:spPr>
          <a:xfrm>
            <a:off x="-129312" y="4356017"/>
            <a:ext cx="2287659" cy="2317861"/>
          </a:xfrm>
          <a:prstGeom prst="rect">
            <a:avLst/>
          </a:prstGeom>
        </p:spPr>
      </p:pic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86BEAC77-6408-966F-8A65-A2156A17A5BC}"/>
              </a:ext>
            </a:extLst>
          </p:cNvPr>
          <p:cNvSpPr/>
          <p:nvPr/>
        </p:nvSpPr>
        <p:spPr>
          <a:xfrm rot="10800000">
            <a:off x="4282885" y="4720308"/>
            <a:ext cx="351176" cy="804532"/>
          </a:xfrm>
          <a:prstGeom prst="rightArrow">
            <a:avLst>
              <a:gd name="adj1" fmla="val 50000"/>
              <a:gd name="adj2" fmla="val 3711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911F8F-6035-9EB9-50A4-E4421389B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88640"/>
            <a:ext cx="1154535" cy="5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6CE2CDF-0ADF-E010-1E8B-3D219B8193CB}"/>
              </a:ext>
            </a:extLst>
          </p:cNvPr>
          <p:cNvSpPr txBox="1">
            <a:spLocks/>
          </p:cNvSpPr>
          <p:nvPr/>
        </p:nvSpPr>
        <p:spPr>
          <a:xfrm>
            <a:off x="179512" y="1340768"/>
            <a:ext cx="8599836" cy="478885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2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Quatre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centres d’examen DHS agrées 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 l’OAPI ont la charge d’examiner les variétés candidates à la protection des obtentions végétales dans les Etats membres: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IRAD – Cameroun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ISRA-Sénégal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 CNRA-Cote d’Ivoire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L’INERA –Burkina Faso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Possibilité d’achat du rapport  d’examen DHS auprès d’un service d’un Etat membre de l’ UPOV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r-FR" sz="2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D98850A-EF6E-78CE-F180-E612111EC88D}"/>
              </a:ext>
            </a:extLst>
          </p:cNvPr>
          <p:cNvSpPr txBox="1">
            <a:spLocks/>
          </p:cNvSpPr>
          <p:nvPr/>
        </p:nvSpPr>
        <p:spPr>
          <a:xfrm>
            <a:off x="2051720" y="160629"/>
            <a:ext cx="3796988" cy="43180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hangingPunct="0">
              <a:spcBef>
                <a:spcPct val="20000"/>
              </a:spcBef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ation" pitchFamily="2" charset="0"/>
                <a:cs typeface="+mn-cs"/>
              </a:rPr>
              <a:t> Centre d’examen DHS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sation" pitchFamily="2" charset="0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B4D951-A9A9-B9B0-02E4-B974F9DE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88640"/>
            <a:ext cx="1154535" cy="5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249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A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fef44f-9011-4d56-bba8-ea8261c2bb06">
      <Terms xmlns="http://schemas.microsoft.com/office/infopath/2007/PartnerControls"/>
    </lcf76f155ced4ddcb4097134ff3c332f>
    <TaxCatchAll xmlns="aa7f597e-1e59-4ac5-8dd6-a01c78858777" xsi:nil="true"/>
  </documentManagement>
</p:properties>
</file>

<file path=customXml/itemProps1.xml><?xml version="1.0" encoding="utf-8"?>
<ds:datastoreItem xmlns:ds="http://schemas.openxmlformats.org/officeDocument/2006/customXml" ds:itemID="{C797DA31-8E46-494C-BFA8-278EA79030FF}"/>
</file>

<file path=customXml/itemProps2.xml><?xml version="1.0" encoding="utf-8"?>
<ds:datastoreItem xmlns:ds="http://schemas.openxmlformats.org/officeDocument/2006/customXml" ds:itemID="{9987E01E-00D0-47FB-BF09-C6117A305FB1}"/>
</file>

<file path=customXml/itemProps3.xml><?xml version="1.0" encoding="utf-8"?>
<ds:datastoreItem xmlns:ds="http://schemas.openxmlformats.org/officeDocument/2006/customXml" ds:itemID="{18FC25D8-80B6-49CD-8927-88AE0774202E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12320</TotalTime>
  <Words>984</Words>
  <Application>Microsoft Office PowerPoint</Application>
  <PresentationFormat>Affichage à l'écran (4:3)</PresentationFormat>
  <Paragraphs>148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Aptos</vt:lpstr>
      <vt:lpstr>Aptos Black</vt:lpstr>
      <vt:lpstr>Aptos Display</vt:lpstr>
      <vt:lpstr>Arial</vt:lpstr>
      <vt:lpstr>Arial Black</vt:lpstr>
      <vt:lpstr>Arial Narrow</vt:lpstr>
      <vt:lpstr>Calibri</vt:lpstr>
      <vt:lpstr>Sansation</vt:lpstr>
      <vt:lpstr>Times New Roman</vt:lpstr>
      <vt:lpstr>Wingdings</vt:lpstr>
      <vt:lpstr>Thème Office</vt:lpstr>
      <vt:lpstr>Thème OAPI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PROCEDURE DE DELIVRANCE A L’OAPI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SUR LA PROTECTION DES OBTENTIONS VEGETALES POUR LES MEMBRES DE L’AFSTA</dc:title>
  <dc:creator>MEZUI</dc:creator>
  <cp:lastModifiedBy>Vladimir Ludovic MEZUI ONO</cp:lastModifiedBy>
  <cp:revision>403</cp:revision>
  <cp:lastPrinted>2019-10-25T13:51:29Z</cp:lastPrinted>
  <dcterms:created xsi:type="dcterms:W3CDTF">2018-10-14T13:33:40Z</dcterms:created>
  <dcterms:modified xsi:type="dcterms:W3CDTF">2026-03-16T17:12:26Z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0x0101005CAD4FDCD765274E8C613F0834747463</vt:lpwstr>
  </property>
</Properties>
</file>