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12.jpg" ContentType="image/jpg"/>
  <Override PartName="/ppt/media/image3.jpg" ContentType="image/jpg"/>
  <Override PartName="/ppt/media/image5.jpg" ContentType="image/jpg"/>
  <Override PartName="/ppt/media/image7.jpg" ContentType="image/jpg"/>
  <Override PartName="/ppt/media/image8.jpg" ContentType="image/jp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897" r:id="rId15"/>
    <p:sldId id="893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49726-6BF7-4471-B968-05117A0A5E75}" v="3" dt="2026-03-22T22:10:48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 Souza Richards" userId="c95b6b36-5912-47b3-a067-0c29c6639c80" providerId="ADAL" clId="{23E6F712-64C7-473F-8F51-A61A87AA6D61}"/>
    <pc:docChg chg="undo custSel addSld modSld">
      <pc:chgData name="Rose Souza Richards" userId="c95b6b36-5912-47b3-a067-0c29c6639c80" providerId="ADAL" clId="{23E6F712-64C7-473F-8F51-A61A87AA6D61}" dt="2026-03-22T22:10:59.617" v="17" actId="20577"/>
      <pc:docMkLst>
        <pc:docMk/>
      </pc:docMkLst>
      <pc:sldChg chg="modSp mod">
        <pc:chgData name="Rose Souza Richards" userId="c95b6b36-5912-47b3-a067-0c29c6639c80" providerId="ADAL" clId="{23E6F712-64C7-473F-8F51-A61A87AA6D61}" dt="2026-03-22T22:06:19.403" v="10" actId="27636"/>
        <pc:sldMkLst>
          <pc:docMk/>
          <pc:sldMk cId="0" sldId="257"/>
        </pc:sldMkLst>
        <pc:spChg chg="mod">
          <ac:chgData name="Rose Souza Richards" userId="c95b6b36-5912-47b3-a067-0c29c6639c80" providerId="ADAL" clId="{23E6F712-64C7-473F-8F51-A61A87AA6D61}" dt="2026-03-22T22:06:19.403" v="10" actId="27636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Rose Souza Richards" userId="c95b6b36-5912-47b3-a067-0c29c6639c80" providerId="ADAL" clId="{23E6F712-64C7-473F-8F51-A61A87AA6D61}" dt="2026-03-22T22:06:35.348" v="12" actId="313"/>
        <pc:sldMkLst>
          <pc:docMk/>
          <pc:sldMk cId="0" sldId="259"/>
        </pc:sldMkLst>
        <pc:spChg chg="mod">
          <ac:chgData name="Rose Souza Richards" userId="c95b6b36-5912-47b3-a067-0c29c6639c80" providerId="ADAL" clId="{23E6F712-64C7-473F-8F51-A61A87AA6D61}" dt="2026-03-22T22:06:35.348" v="12" actId="313"/>
          <ac:spMkLst>
            <pc:docMk/>
            <pc:sldMk cId="0" sldId="259"/>
            <ac:spMk id="14" creationId="{00000000-0000-0000-0000-000000000000}"/>
          </ac:spMkLst>
        </pc:spChg>
      </pc:sldChg>
      <pc:sldChg chg="addSp modSp mod">
        <pc:chgData name="Rose Souza Richards" userId="c95b6b36-5912-47b3-a067-0c29c6639c80" providerId="ADAL" clId="{23E6F712-64C7-473F-8F51-A61A87AA6D61}" dt="2026-03-22T22:10:59.617" v="17" actId="20577"/>
        <pc:sldMkLst>
          <pc:docMk/>
          <pc:sldMk cId="0" sldId="262"/>
        </pc:sldMkLst>
        <pc:spChg chg="add mod">
          <ac:chgData name="Rose Souza Richards" userId="c95b6b36-5912-47b3-a067-0c29c6639c80" providerId="ADAL" clId="{23E6F712-64C7-473F-8F51-A61A87AA6D61}" dt="2026-03-22T22:10:59.617" v="17" actId="20577"/>
          <ac:spMkLst>
            <pc:docMk/>
            <pc:sldMk cId="0" sldId="262"/>
            <ac:spMk id="6" creationId="{774A19D7-970A-2948-D1F4-30474CA2BE28}"/>
          </ac:spMkLst>
        </pc:spChg>
      </pc:sldChg>
      <pc:sldChg chg="modSp mod">
        <pc:chgData name="Rose Souza Richards" userId="c95b6b36-5912-47b3-a067-0c29c6639c80" providerId="ADAL" clId="{23E6F712-64C7-473F-8F51-A61A87AA6D61}" dt="2026-03-22T22:04:53.581" v="2" actId="20577"/>
        <pc:sldMkLst>
          <pc:docMk/>
          <pc:sldMk cId="0" sldId="266"/>
        </pc:sldMkLst>
        <pc:spChg chg="mod">
          <ac:chgData name="Rose Souza Richards" userId="c95b6b36-5912-47b3-a067-0c29c6639c80" providerId="ADAL" clId="{23E6F712-64C7-473F-8F51-A61A87AA6D61}" dt="2026-03-22T22:04:47.597" v="0" actId="20577"/>
          <ac:spMkLst>
            <pc:docMk/>
            <pc:sldMk cId="0" sldId="266"/>
            <ac:spMk id="8" creationId="{00000000-0000-0000-0000-000000000000}"/>
          </ac:spMkLst>
        </pc:spChg>
        <pc:spChg chg="mod">
          <ac:chgData name="Rose Souza Richards" userId="c95b6b36-5912-47b3-a067-0c29c6639c80" providerId="ADAL" clId="{23E6F712-64C7-473F-8F51-A61A87AA6D61}" dt="2026-03-22T22:04:50.413" v="1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Rose Souza Richards" userId="c95b6b36-5912-47b3-a067-0c29c6639c80" providerId="ADAL" clId="{23E6F712-64C7-473F-8F51-A61A87AA6D61}" dt="2026-03-22T22:04:53.581" v="2" actId="20577"/>
          <ac:spMkLst>
            <pc:docMk/>
            <pc:sldMk cId="0" sldId="266"/>
            <ac:spMk id="10" creationId="{00000000-0000-0000-0000-000000000000}"/>
          </ac:spMkLst>
        </pc:spChg>
      </pc:sldChg>
      <pc:sldChg chg="addSp modSp mod">
        <pc:chgData name="Rose Souza Richards" userId="c95b6b36-5912-47b3-a067-0c29c6639c80" providerId="ADAL" clId="{23E6F712-64C7-473F-8F51-A61A87AA6D61}" dt="2026-03-22T22:05:13.306" v="4" actId="1076"/>
        <pc:sldMkLst>
          <pc:docMk/>
          <pc:sldMk cId="0" sldId="267"/>
        </pc:sldMkLst>
        <pc:spChg chg="add mod">
          <ac:chgData name="Rose Souza Richards" userId="c95b6b36-5912-47b3-a067-0c29c6639c80" providerId="ADAL" clId="{23E6F712-64C7-473F-8F51-A61A87AA6D61}" dt="2026-03-22T22:05:13.306" v="4" actId="1076"/>
          <ac:spMkLst>
            <pc:docMk/>
            <pc:sldMk cId="0" sldId="267"/>
            <ac:spMk id="25" creationId="{E4A1AB3E-847D-0B8E-8681-7872C80A588E}"/>
          </ac:spMkLst>
        </pc:spChg>
      </pc:sldChg>
      <pc:sldChg chg="add">
        <pc:chgData name="Rose Souza Richards" userId="c95b6b36-5912-47b3-a067-0c29c6639c80" providerId="ADAL" clId="{23E6F712-64C7-473F-8F51-A61A87AA6D61}" dt="2026-03-22T22:05:55.620" v="5"/>
        <pc:sldMkLst>
          <pc:docMk/>
          <pc:sldMk cId="3835250552" sldId="893"/>
        </pc:sldMkLst>
      </pc:sldChg>
      <pc:sldChg chg="add">
        <pc:chgData name="Rose Souza Richards" userId="c95b6b36-5912-47b3-a067-0c29c6639c80" providerId="ADAL" clId="{23E6F712-64C7-473F-8F51-A61A87AA6D61}" dt="2026-03-22T22:05:55.620" v="5"/>
        <pc:sldMkLst>
          <pc:docMk/>
          <pc:sldMk cId="1635332624" sldId="8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Image: Cape Town city photo, Wikimedia Commons, https://commons.wikimedia.org/wiki/File:Cape_Town_City_DSC_3621.jpg
- Uploaded draft used as structural source: AFSTA_Phytosanitary_Complexities_Rose_Souza_Richards_v3 (1).pptx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15F8-4A06-4C50-8B79-DE135817AA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Image: Phytosanitary inspectors training with digital tools in Nairobi, FAO / KEPHIS, https://www.fao.org/africa/news-stories/news-detail/support-from-the-united-kingdom-enables-fao-to-scale-up-pest-monitoring-and-improve-food-security-in-africa/en
- Core framing adapted and refined from uploaded draft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Analytical synthesis adapted from uploaded draft and speaker framing; no new quantitative claims introduced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COMSHIP scope and 21 member states: ACTESA, https://actesa.org/programme/comesa-seed-harmonisation-implementation-plan-comship/
- SADC HSRS purpose and phytosanitary scope: SADC Seed Centre, https://www.sadcseedcentre.com/policy-advocacy/sadc-harmonized-seed-regulatory-system-guidelines/
- APP in 20 African countries at CPM-20 side session: IPPC, https://www.ippc.int/en/commission/cpm/cpm-sessions/cpm-20-2026/cpm-20-side-session-app/
- Background map: Wikimedia Commons, https://commons.wikimedia.org/wiki/File:BlankMap-Africa.svg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- 13 of 54 African countries fully integrated as of July 2025: IPPC, https://www.ippc.int/en/news/landmark-ippc-project-put-african-countries-on-the-path-for-better-trade/
- 100 countries live and Liberia/Sierra Leone launch in March 2026: IPPC, https://www.ippc.int/en/news/ippc-ephyto-solution-march-2026-programme-update/
- CPM-20 APP country presentations: IPPC, https://www.ippc.int/en/commission/cpm/cpm-sessions/cpm-20-2026/cpm-20-side-session-app/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Image: FAO photo from Southern Africa maize context, https://www.fao.org/newsroom/detail/fao-warns-of-maize-shortfall-across-southern-africa/en
- Best-practice synthesis refined from uploaded draft and current policy framing.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APP phase two launch photo and country context: FAO, https://www.fao.org/africa/news-stories/news-detail/fao-and-ippc-launch-second-phase-of-the-africa-phytosanitary-programme/
- Action priorities synthesized from uploaded draft plus COMESA / SADC / IPPC ePhyto sources cited earlier.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Image: CGIAR farmers in maize field, https://www.cgiar.org/news-events/news/hybrid-and-opv-maize-market-segments-in-western-and-central-africa/
- Closing synthesis based on the uploaded draft and cited policy sources in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115F8-4A06-4C50-8B79-DE135817AA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31371" y="6597352"/>
            <a:ext cx="11329259" cy="0"/>
          </a:xfrm>
          <a:prstGeom prst="line">
            <a:avLst/>
          </a:prstGeom>
          <a:ln w="38100">
            <a:solidFill>
              <a:srgbClr val="FFD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3" y="1783654"/>
            <a:ext cx="1660594" cy="147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7" y="6187563"/>
            <a:ext cx="505237" cy="324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520048" y="6269481"/>
            <a:ext cx="432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Chemin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Reposoir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7 | 1260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Nyon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| Switzerland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44405" y="6261787"/>
            <a:ext cx="2150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D51E"/>
                </a:solidFill>
              </a:rPr>
              <a:t>www.worldseed.org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9590" y="3255023"/>
            <a:ext cx="7392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Seed is</a:t>
            </a:r>
            <a:r>
              <a:rPr lang="en-US" sz="4800" baseline="0" dirty="0"/>
              <a:t> Life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348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mailto:r.souza-richards@worldseed.org" TargetMode="Externa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ape_town.jpg"/>
          <p:cNvPicPr>
            <a:picLocks noChangeAspect="1"/>
          </p:cNvPicPr>
          <p:nvPr/>
        </p:nvPicPr>
        <p:blipFill>
          <a:blip r:embed="rId3"/>
          <a:srcRect t="7832" b="7832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5B43">
              <a:alpha val="62000"/>
            </a:srgbClr>
          </a:solidFill>
          <a:ln w="12700">
            <a:solidFill>
              <a:srgbClr val="0F5B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Shape 1"/>
          <p:cNvSpPr/>
          <p:nvPr/>
        </p:nvSpPr>
        <p:spPr>
          <a:xfrm>
            <a:off x="566928" y="420624"/>
            <a:ext cx="2057400" cy="310896"/>
          </a:xfrm>
          <a:prstGeom prst="roundRect">
            <a:avLst>
              <a:gd name="adj" fmla="val 17647"/>
            </a:avLst>
          </a:prstGeom>
          <a:solidFill>
            <a:srgbClr val="E9DDC8">
              <a:alpha val="94000"/>
            </a:srgbClr>
          </a:solidFill>
          <a:ln w="12700">
            <a:solidFill>
              <a:srgbClr val="E9DDC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5" name="Text 2"/>
          <p:cNvSpPr/>
          <p:nvPr/>
        </p:nvSpPr>
        <p:spPr>
          <a:xfrm>
            <a:off x="676656" y="493776"/>
            <a:ext cx="18288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920" dirty="0"/>
          </a:p>
        </p:txBody>
      </p:sp>
      <p:sp>
        <p:nvSpPr>
          <p:cNvPr id="6" name="Text 3"/>
          <p:cNvSpPr/>
          <p:nvPr/>
        </p:nvSpPr>
        <p:spPr>
          <a:xfrm>
            <a:off x="566928" y="1005840"/>
            <a:ext cx="539496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perspective on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phytosanitary complexities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seed industry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566928" y="2880360"/>
            <a:ext cx="4800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i="1" dirty="0">
                <a:solidFill>
                  <a:srgbClr val="E9DD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Africa can do now to move quality seed faster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566928" y="3456432"/>
            <a:ext cx="1737360" cy="0"/>
          </a:xfrm>
          <a:prstGeom prst="line">
            <a:avLst/>
          </a:prstGeom>
          <a:noFill/>
          <a:ln w="19050">
            <a:solidFill>
              <a:srgbClr val="E9DDC8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9" name="Text 6"/>
          <p:cNvSpPr/>
          <p:nvPr/>
        </p:nvSpPr>
        <p:spPr>
          <a:xfrm>
            <a:off x="566928" y="3675888"/>
            <a:ext cx="50057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masis MT Pro Medium" panose="020F0502020204030204" pitchFamily="18" charset="0"/>
                <a:ea typeface="Arial" pitchFamily="34" charset="-122"/>
                <a:cs typeface="Arial" pitchFamily="34" charset="-120"/>
              </a:rPr>
              <a:t>Dr Rosineide Souza Richards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masis MT Pro Medium" panose="020F0502020204030204" pitchFamily="18" charset="0"/>
              </a:rPr>
              <a:t>Director, Phytosanitary Affairs &amp; Seed related Innovations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masis MT Pro Medium" panose="020F0502020204030204" pitchFamily="18" charset="0"/>
                <a:ea typeface="Arial" pitchFamily="34" charset="-122"/>
                <a:cs typeface="Arial" pitchFamily="34" charset="-120"/>
              </a:rPr>
              <a:t>International Seed Federation (ISF)</a:t>
            </a:r>
            <a:endParaRPr lang="en-US" sz="1400" dirty="0">
              <a:solidFill>
                <a:schemeClr val="bg1"/>
              </a:solidFill>
              <a:latin typeface="Amasis MT Pro Medium" panose="020F0502020204030204" pitchFamily="18" charset="0"/>
            </a:endParaRPr>
          </a:p>
        </p:txBody>
      </p:sp>
      <p:sp>
        <p:nvSpPr>
          <p:cNvPr id="15" name="Google Shape;541;p75">
            <a:extLst>
              <a:ext uri="{FF2B5EF4-FFF2-40B4-BE49-F238E27FC236}">
                <a16:creationId xmlns:a16="http://schemas.microsoft.com/office/drawing/2014/main" id="{9D852A22-C6B5-8D30-B10E-1BD8A371568B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EF4503-2DEB-C7EE-C811-69CDA48FBFDF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56085D51-7AFB-9696-6CE4-092877000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50" b="1">
                <a:solidFill>
                  <a:srgbClr val="0F5B43"/>
                </a:solidFill>
                <a:latin typeface="Arial"/>
              </a:rPr>
              <a:t>AFSTA Congress 2026 | Cape Town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384048"/>
            <a:ext cx="11045952" cy="18288"/>
          </a:xfrm>
          <a:prstGeom prst="rect">
            <a:avLst/>
          </a:prstGeom>
          <a:solidFill>
            <a:srgbClr val="C7CF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66928" y="475488"/>
            <a:ext cx="914400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233331"/>
                </a:solidFill>
                <a:latin typeface="Arial"/>
              </a:rPr>
              <a:t>Digitalization creates value when the surrounding system is ready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09960" y="6464808"/>
            <a:ext cx="2743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233331"/>
                </a:solidFill>
                <a:latin typeface="Arial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24128"/>
            <a:ext cx="10424160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i="1">
                <a:solidFill>
                  <a:srgbClr val="768882"/>
                </a:solidFill>
                <a:latin typeface="Arial"/>
              </a:rPr>
              <a:t>ePhyto is powerful, but it works best when requirements, data, and institutional practice are aligned.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" y="1600200"/>
            <a:ext cx="2926080" cy="352044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Ins="101600" b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Clear requirements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Import conditions and declaration wording need to be easy to find and kept current.</a:t>
            </a: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Seed-specific instructions should be visible before a shipment moves.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9080" y="1600200"/>
            <a:ext cx="2926080" cy="352044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Ins="101600" b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Usable data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Digital exchange depends on standardized information and fewer manual workarounds.</a:t>
            </a: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Poor source data still creates delay, even in a digital system.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06640" y="1600200"/>
            <a:ext cx="2926080" cy="352044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Ins="101600" b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Operational readiness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Border agencies, NPPOs, and industry need consistent interpretation and response channels.</a:t>
            </a: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Implementation discipline matters as much as the platform itself.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8680" y="5349240"/>
            <a:ext cx="9966960" cy="438912"/>
          </a:xfrm>
          <a:prstGeom prst="roundRect">
            <a:avLst/>
          </a:prstGeom>
          <a:solidFill>
            <a:srgbClr val="D6E7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 b="1">
                <a:solidFill>
                  <a:srgbClr val="0F5B43"/>
                </a:solidFill>
                <a:latin typeface="Arial"/>
              </a:rPr>
              <a:t>Digitalization removes friction best when it sits on top of transparent rules and trusted workflows.</a:t>
            </a: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05544FD2-FC9B-85E2-7269-AB344696FC8E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Google Shape;541;p75">
            <a:extLst>
              <a:ext uri="{FF2B5EF4-FFF2-40B4-BE49-F238E27FC236}">
                <a16:creationId xmlns:a16="http://schemas.microsoft.com/office/drawing/2014/main" id="{D897DD07-72BA-920B-0E7C-58072CA98318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A67D71-C763-AC92-014B-12E4FC52ADE9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939732A3-2BB9-767F-A583-C29F301D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50" b="1">
                <a:solidFill>
                  <a:srgbClr val="0F5B43"/>
                </a:solidFill>
                <a:latin typeface="Arial"/>
              </a:rPr>
              <a:t>AFSTA Congress 2026 | Cape Town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384048"/>
            <a:ext cx="11045952" cy="18288"/>
          </a:xfrm>
          <a:prstGeom prst="rect">
            <a:avLst/>
          </a:prstGeom>
          <a:solidFill>
            <a:srgbClr val="C7CF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66928" y="475488"/>
            <a:ext cx="914400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233331"/>
                </a:solidFill>
                <a:latin typeface="Arial"/>
              </a:rPr>
              <a:t>Regional cooperation can reduce duplication and improve predictability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09960" y="6464808"/>
            <a:ext cx="2743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233331"/>
                </a:solidFill>
                <a:latin typeface="Arial"/>
              </a:rPr>
              <a:t>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24128"/>
            <a:ext cx="10424160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i="1">
                <a:solidFill>
                  <a:srgbClr val="768882"/>
                </a:solidFill>
                <a:latin typeface="Arial"/>
              </a:rPr>
              <a:t>The next gains come from aligning how frameworks are applied in day-to-day seed movement.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3720" y="1877060"/>
            <a:ext cx="4328160" cy="2885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0120" y="2057400"/>
            <a:ext cx="45720" cy="502920"/>
          </a:xfrm>
          <a:prstGeom prst="rect">
            <a:avLst/>
          </a:prstGeom>
          <a:solidFill>
            <a:srgbClr val="D6E7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731520" y="1554480"/>
            <a:ext cx="502920" cy="502920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3040" y="1536192"/>
            <a:ext cx="49377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Share model approaches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Use regional guidance, model declarations, and common implementation examples.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120" y="2971800"/>
            <a:ext cx="45720" cy="502920"/>
          </a:xfrm>
          <a:prstGeom prst="rect">
            <a:avLst/>
          </a:prstGeom>
          <a:solidFill>
            <a:srgbClr val="D6E7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/>
          <p:cNvSpPr/>
          <p:nvPr/>
        </p:nvSpPr>
        <p:spPr>
          <a:xfrm>
            <a:off x="731520" y="2468880"/>
            <a:ext cx="502920" cy="502920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3040" y="2450592"/>
            <a:ext cx="49377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Focus on priority crops and pests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Start where friction is highest and the economic value of improvement is immediate.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0120" y="3886200"/>
            <a:ext cx="45720" cy="502920"/>
          </a:xfrm>
          <a:prstGeom prst="rect">
            <a:avLst/>
          </a:prstGeom>
          <a:solidFill>
            <a:srgbClr val="D6E7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Oval 15"/>
          <p:cNvSpPr/>
          <p:nvPr/>
        </p:nvSpPr>
        <p:spPr>
          <a:xfrm>
            <a:off x="731520" y="3383280"/>
            <a:ext cx="502920" cy="502920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3040" y="3364992"/>
            <a:ext cx="49377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Build comparable evidence rules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Increase confidence in equivalent testing, surveillance, and systems-based assurance.</a:t>
            </a:r>
          </a:p>
        </p:txBody>
      </p:sp>
      <p:sp>
        <p:nvSpPr>
          <p:cNvPr id="18" name="Oval 17"/>
          <p:cNvSpPr/>
          <p:nvPr/>
        </p:nvSpPr>
        <p:spPr>
          <a:xfrm>
            <a:off x="731520" y="4297680"/>
            <a:ext cx="502920" cy="502920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0" y="4279392"/>
            <a:ext cx="49377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Escalate implementation issues early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Resolve shipment-level friction through technical dialogue before it becomes policy conflict.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60" y="5486400"/>
            <a:ext cx="5303520" cy="438912"/>
          </a:xfrm>
          <a:prstGeom prst="roundRect">
            <a:avLst/>
          </a:prstGeom>
          <a:solidFill>
            <a:srgbClr val="0F5B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  <a:latin typeface="Arial"/>
              </a:rPr>
              <a:t>Regional alignment is not about identical systems - it is about fewer surprises and more consistency.</a:t>
            </a: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7E403091-CC0B-72B4-C9BC-045D0CEB2D9F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22" name="Google Shape;541;p75">
            <a:extLst>
              <a:ext uri="{FF2B5EF4-FFF2-40B4-BE49-F238E27FC236}">
                <a16:creationId xmlns:a16="http://schemas.microsoft.com/office/drawing/2014/main" id="{99096344-1E06-40EA-A595-A6848B3D7E67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0F999D-812D-4E6B-0AE7-93FD10C739B5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330F2A2C-2AAE-008A-3D1A-22A0BA53D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4A1AB3E-847D-0B8E-8681-7872C80A588E}"/>
              </a:ext>
            </a:extLst>
          </p:cNvPr>
          <p:cNvSpPr txBox="1"/>
          <p:nvPr/>
        </p:nvSpPr>
        <p:spPr>
          <a:xfrm>
            <a:off x="6903720" y="4762500"/>
            <a:ext cx="315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courtesy of Rijk Zwaan</a:t>
            </a:r>
            <a:endParaRPr lang="en-CH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50" b="1">
                <a:solidFill>
                  <a:srgbClr val="0F5B43"/>
                </a:solidFill>
                <a:latin typeface="Arial"/>
              </a:rPr>
              <a:t>AFSTA Congress 2026 | Cape Town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384048"/>
            <a:ext cx="11045952" cy="18288"/>
          </a:xfrm>
          <a:prstGeom prst="rect">
            <a:avLst/>
          </a:prstGeom>
          <a:solidFill>
            <a:srgbClr val="C7CF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66928" y="475488"/>
            <a:ext cx="914400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233331"/>
                </a:solidFill>
                <a:latin typeface="Arial"/>
              </a:rPr>
              <a:t>What AFSTA members can help move forward 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09960" y="6464808"/>
            <a:ext cx="2743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233331"/>
                </a:solidFill>
                <a:latin typeface="Arial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24128"/>
            <a:ext cx="8361584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i="1" dirty="0">
                <a:solidFill>
                  <a:srgbClr val="768882"/>
                </a:solidFill>
                <a:latin typeface="Arial"/>
              </a:rPr>
              <a:t>Industry can support faster progress by bringing practical evidence, implementation feedback, and partnership.</a:t>
            </a:r>
            <a:endParaRPr lang="en-US" sz="1300" i="1" dirty="0">
              <a:solidFill>
                <a:srgbClr val="768882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1520" y="1600200"/>
            <a:ext cx="4572000" cy="132588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Share live friction points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rPr dirty="0"/>
              <a:t>Document where delays arise: visibility of rules, wording, permits, testing, or border interpretation.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60720" y="1600200"/>
            <a:ext cx="4572000" cy="132588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Support practical pilots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rPr dirty="0"/>
              <a:t>Participate in targeted pilots on </a:t>
            </a:r>
            <a:r>
              <a:rPr dirty="0" err="1"/>
              <a:t>ePhyto</a:t>
            </a:r>
            <a:r>
              <a:rPr dirty="0"/>
              <a:t>, digital workflows, model declarations, and systems approaches.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1520" y="3337560"/>
            <a:ext cx="4572000" cy="132588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Bring technical evidence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rPr dirty="0"/>
              <a:t>Help focus attention on seed-borne and seed-transmitted risks that matter most for priority crops.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60720" y="3337560"/>
            <a:ext cx="4572000" cy="132588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Keep dialogue routine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rPr dirty="0"/>
              <a:t>Use structured engagement with NPPOs and regional bodies to solve implementation issues before they escalate.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2960" y="5486400"/>
            <a:ext cx="5303520" cy="438912"/>
          </a:xfrm>
          <a:prstGeom prst="roundRect">
            <a:avLst/>
          </a:prstGeom>
          <a:solidFill>
            <a:srgbClr val="0F5B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  <a:latin typeface="Arial"/>
              </a:rPr>
              <a:t>The most credible voice for change combines policy dialogue with concrete shipment experience.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EE9D1C7D-1949-6B27-5DDB-A2A055652137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4" name="Google Shape;541;p75">
            <a:extLst>
              <a:ext uri="{FF2B5EF4-FFF2-40B4-BE49-F238E27FC236}">
                <a16:creationId xmlns:a16="http://schemas.microsoft.com/office/drawing/2014/main" id="{E35FA1A6-CCA9-D50A-AED4-500288924D3B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6A5DCA-0F47-3668-0B4A-18BC8FE2083C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25D1FC4D-D16E-5A9F-F506-0A79439FB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armers_maize.jpg"/>
          <p:cNvPicPr>
            <a:picLocks noChangeAspect="1"/>
          </p:cNvPicPr>
          <p:nvPr/>
        </p:nvPicPr>
        <p:blipFill>
          <a:blip r:embed="rId3"/>
          <a:srcRect t="12499" b="1249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5B43">
              <a:alpha val="54000"/>
            </a:srgbClr>
          </a:solidFill>
          <a:ln w="12700">
            <a:solidFill>
              <a:srgbClr val="0F5B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Text 1"/>
          <p:cNvSpPr/>
          <p:nvPr/>
        </p:nvSpPr>
        <p:spPr>
          <a:xfrm>
            <a:off x="566928" y="640080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9DD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message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566928" y="1115568"/>
            <a:ext cx="571500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Protect plant health.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avoidable friction.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 quality seed faster.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66928" y="3310128"/>
            <a:ext cx="539496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Africa already has meaningful frameworks and modernization initiatives to build on.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7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next step is better visibility, interoperability, and practical coordination.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7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strongest results will come from partnership between NPPOs, regional bodies, and the seed sector.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566928" y="630936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E9DD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85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9D076C89-1F55-9DC6-CB33-B7A8753BC9AD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Google Shape;541;p75">
            <a:extLst>
              <a:ext uri="{FF2B5EF4-FFF2-40B4-BE49-F238E27FC236}">
                <a16:creationId xmlns:a16="http://schemas.microsoft.com/office/drawing/2014/main" id="{FAC4C341-28B1-265F-128A-AD4CEB8302AC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26E07C-668D-1E52-ED37-130A3A5E2A99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9A299E42-F5D2-4754-6BAF-E8B67867F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7F1A6A-8190-854A-A50B-59155EBC94F4}"/>
              </a:ext>
            </a:extLst>
          </p:cNvPr>
          <p:cNvSpPr/>
          <p:nvPr/>
        </p:nvSpPr>
        <p:spPr>
          <a:xfrm>
            <a:off x="3070" y="-1"/>
            <a:ext cx="12191999" cy="6879439"/>
          </a:xfrm>
          <a:prstGeom prst="rect">
            <a:avLst/>
          </a:prstGeom>
          <a:solidFill>
            <a:srgbClr val="DBC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05D32"/>
                </a:solidFill>
                <a:effectLst/>
                <a:uLnTx/>
                <a:uFillTx/>
                <a:latin typeface="PT Sans" panose="020B0503020203020204" pitchFamily="34" charset="0"/>
                <a:ea typeface="PT Sans Narrow"/>
                <a:cs typeface="PT Sans Narrow"/>
                <a:sym typeface="PT Sans Narrow"/>
              </a:rPr>
              <a:t> 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+mn-cs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A64F7700-C74C-B749-8109-DD78B86D5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12" y="4943"/>
            <a:ext cx="6127527" cy="6878470"/>
          </a:xfrm>
          <a:prstGeom prst="rect">
            <a:avLst/>
          </a:prstGeom>
        </p:spPr>
      </p:pic>
      <p:sp>
        <p:nvSpPr>
          <p:cNvPr id="4" name="Google Shape;501;p70">
            <a:extLst>
              <a:ext uri="{FF2B5EF4-FFF2-40B4-BE49-F238E27FC236}">
                <a16:creationId xmlns:a16="http://schemas.microsoft.com/office/drawing/2014/main" id="{605E1CEA-4339-8A45-BE08-B42FBA42DADB}"/>
              </a:ext>
            </a:extLst>
          </p:cNvPr>
          <p:cNvSpPr/>
          <p:nvPr/>
        </p:nvSpPr>
        <p:spPr>
          <a:xfrm>
            <a:off x="358382" y="1820215"/>
            <a:ext cx="4795468" cy="118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2C0B"/>
              </a:buClr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622C0B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2C0B"/>
              </a:buClr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622C0B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2C0B"/>
              </a:buClr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622C0B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2C0B"/>
              </a:buClr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622C0B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2C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srgbClr val="622C0B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760" y="1876052"/>
            <a:ext cx="6727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622C0B"/>
              </a:solidFill>
              <a:effectLst/>
              <a:uLnTx/>
              <a:uFillTx/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2CC79E-1583-B247-A0D6-B9118D48212C}"/>
              </a:ext>
            </a:extLst>
          </p:cNvPr>
          <p:cNvSpPr/>
          <p:nvPr/>
        </p:nvSpPr>
        <p:spPr>
          <a:xfrm>
            <a:off x="8290482" y="4959755"/>
            <a:ext cx="1576726" cy="1576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3D7165-3237-9941-B1D2-6FB4FED31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287" y="5320144"/>
            <a:ext cx="1198280" cy="7280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336959" y="4639715"/>
            <a:ext cx="914400" cy="91440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551034" y="3667159"/>
            <a:ext cx="1144700" cy="1322233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012996" y="4639715"/>
            <a:ext cx="1716160" cy="784846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22360" y="4012730"/>
            <a:ext cx="804529" cy="1084185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133083" y="4554822"/>
            <a:ext cx="0" cy="375102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" y="2688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8578" y="1660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478;p68">
            <a:extLst>
              <a:ext uri="{FF2B5EF4-FFF2-40B4-BE49-F238E27FC236}">
                <a16:creationId xmlns:a16="http://schemas.microsoft.com/office/drawing/2014/main" id="{D13858A2-5C9F-4D41-A2D9-1A9754243FC7}"/>
              </a:ext>
            </a:extLst>
          </p:cNvPr>
          <p:cNvSpPr txBox="1"/>
          <p:nvPr/>
        </p:nvSpPr>
        <p:spPr>
          <a:xfrm>
            <a:off x="276813" y="1071419"/>
            <a:ext cx="10856947" cy="136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405D32"/>
                </a:solidFill>
                <a:latin typeface="+mj-lt"/>
                <a:ea typeface="PT Sans Narrow"/>
                <a:cs typeface="PT Sans Narrow"/>
                <a:sym typeface="PT Sans Narrow"/>
              </a:rPr>
              <a:t>Dr Souza Richards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05D32"/>
                </a:solidFill>
                <a:effectLst/>
                <a:uLnTx/>
                <a:uFillTx/>
                <a:latin typeface="+mj-lt"/>
                <a:ea typeface="PT Sans Narrow"/>
                <a:cs typeface="PT Sans Narrow"/>
                <a:sym typeface="PT Sans Narrow"/>
                <a:hlinkClick r:id="rId5"/>
              </a:rPr>
              <a:t>r.souzarichards@worldseed.org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405D32"/>
              </a:solidFill>
              <a:effectLst/>
              <a:uLnTx/>
              <a:uFillTx/>
              <a:latin typeface="+mj-lt"/>
              <a:ea typeface="PT Sans Narrow"/>
              <a:cs typeface="PT Sans Narrow"/>
              <a:sym typeface="PT Sans Narrow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405D32"/>
              </a:solidFill>
              <a:effectLst/>
              <a:uLnTx/>
              <a:uFillTx/>
              <a:latin typeface="+mj-lt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9" name="Picture 1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6343F5F-73A6-614D-FC3E-A980D8132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943204"/>
            <a:ext cx="2571750" cy="3429000"/>
          </a:xfrm>
          <a:prstGeom prst="rect">
            <a:avLst/>
          </a:prstGeom>
        </p:spPr>
      </p:pic>
      <p:sp>
        <p:nvSpPr>
          <p:cNvPr id="20" name="Google Shape;541;p75">
            <a:extLst>
              <a:ext uri="{FF2B5EF4-FFF2-40B4-BE49-F238E27FC236}">
                <a16:creationId xmlns:a16="http://schemas.microsoft.com/office/drawing/2014/main" id="{24F14F7F-354A-54E1-6E9C-793123058DBE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E7566D-5050-0876-2561-287ED969A388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C17AD612-9672-E617-6FF0-F08AC9346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3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5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850" dirty="0"/>
          </a:p>
        </p:txBody>
      </p:sp>
      <p:sp>
        <p:nvSpPr>
          <p:cNvPr id="3" name="Shape 1"/>
          <p:cNvSpPr/>
          <p:nvPr/>
        </p:nvSpPr>
        <p:spPr>
          <a:xfrm>
            <a:off x="566928" y="384048"/>
            <a:ext cx="11057839" cy="0"/>
          </a:xfrm>
          <a:prstGeom prst="line">
            <a:avLst/>
          </a:prstGeom>
          <a:noFill/>
          <a:ln w="1651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9052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phytosanitary complexity matters for seed movement in Africa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66928" y="1078992"/>
            <a:ext cx="5669280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seed, the policy challenge is not only pest risk. It is whether regulation protects plant health without creating avoidable procedural friction.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66928" y="2450592"/>
            <a:ext cx="548640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7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Seed consignments are often small, high value, and linked to narrow planting windows.2</a:t>
            </a:r>
          </a:p>
          <a:p>
            <a:pPr marL="0" indent="0">
              <a:buNone/>
            </a:pPr>
            <a:r>
              <a:rPr lang="en-US" sz="17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7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7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same lot may face different import conditions, testing demands, or declaration wording across markets.</a:t>
            </a:r>
          </a:p>
          <a:p>
            <a:pPr marL="0" indent="0">
              <a:buNone/>
            </a:pPr>
            <a:r>
              <a:rPr lang="en-US" sz="17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7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</a:t>
            </a:r>
            <a:r>
              <a:rPr lang="en-US" sz="17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requirements are unclear or change quickly, the burden shows up as delay, re-testing, re-routing, and missed seasons.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6928" y="5239512"/>
            <a:ext cx="5120640" cy="658368"/>
          </a:xfrm>
          <a:prstGeom prst="roundRect">
            <a:avLst>
              <a:gd name="adj" fmla="val 11111"/>
            </a:avLst>
          </a:prstGeom>
          <a:solidFill>
            <a:srgbClr val="0F5B43"/>
          </a:solidFill>
          <a:ln w="12700">
            <a:solidFill>
              <a:srgbClr val="0F5B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1" name="Text 8"/>
          <p:cNvSpPr/>
          <p:nvPr/>
        </p:nvSpPr>
        <p:spPr>
          <a:xfrm>
            <a:off x="731520" y="5422392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stronger system protects plant health and keeps seed moving.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976872" y="1133856"/>
            <a:ext cx="4645152" cy="5193792"/>
          </a:xfrm>
          <a:prstGeom prst="roundRect">
            <a:avLst>
              <a:gd name="adj" fmla="val 1575"/>
            </a:avLst>
          </a:prstGeom>
          <a:solidFill>
            <a:srgbClr val="FFFFFF"/>
          </a:solidFill>
          <a:ln w="10160">
            <a:solidFill>
              <a:srgbClr val="D9E4D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pic>
        <p:nvPicPr>
          <p:cNvPr id="13" name="Image 1" descr="/mnt/data/inspectors_tablet.jpg"/>
          <p:cNvPicPr>
            <a:picLocks noChangeAspect="1"/>
          </p:cNvPicPr>
          <p:nvPr/>
        </p:nvPicPr>
        <p:blipFill>
          <a:blip r:embed="rId3"/>
          <a:srcRect l="20632" r="20632"/>
          <a:stretch/>
        </p:blipFill>
        <p:spPr>
          <a:xfrm>
            <a:off x="7068312" y="1225296"/>
            <a:ext cx="4462272" cy="5010912"/>
          </a:xfrm>
          <a:prstGeom prst="rect">
            <a:avLst/>
          </a:prstGeom>
        </p:spPr>
      </p:pic>
      <p:sp>
        <p:nvSpPr>
          <p:cNvPr id="14" name="Google Shape;541;p75">
            <a:extLst>
              <a:ext uri="{FF2B5EF4-FFF2-40B4-BE49-F238E27FC236}">
                <a16:creationId xmlns:a16="http://schemas.microsoft.com/office/drawing/2014/main" id="{83D7CE3D-1F0B-0786-E71B-9E52B31DC2B5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BB3E2F-F636-397F-DE4C-4145C8152A90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1E03EC8E-EF32-8E12-C30E-13D3EBD57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850" dirty="0"/>
          </a:p>
        </p:txBody>
      </p:sp>
      <p:sp>
        <p:nvSpPr>
          <p:cNvPr id="3" name="Shape 1"/>
          <p:cNvSpPr/>
          <p:nvPr/>
        </p:nvSpPr>
        <p:spPr>
          <a:xfrm>
            <a:off x="566928" y="384048"/>
            <a:ext cx="11057839" cy="0"/>
          </a:xfrm>
          <a:prstGeom prst="line">
            <a:avLst/>
          </a:prstGeom>
          <a:noFill/>
          <a:ln w="1651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9052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the friction enters the seed movement chain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66928" y="987552"/>
            <a:ext cx="8961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5F6F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practice, delays usually come from the combination of divergence, opacity, and uneven implementation.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1051560" y="2761488"/>
            <a:ext cx="9921240" cy="0"/>
          </a:xfrm>
          <a:prstGeom prst="line">
            <a:avLst/>
          </a:prstGeom>
          <a:noFill/>
          <a:ln w="26670">
            <a:solidFill>
              <a:srgbClr val="98B6A8"/>
            </a:solidFill>
            <a:prstDash val="solid"/>
            <a:tailEnd type="triangle"/>
          </a:ln>
        </p:spPr>
        <p:txBody>
          <a:bodyPr/>
          <a:lstStyle/>
          <a:p>
            <a:endParaRPr lang="en-CH"/>
          </a:p>
        </p:txBody>
      </p:sp>
      <p:sp>
        <p:nvSpPr>
          <p:cNvPr id="10" name="Shape 7"/>
          <p:cNvSpPr/>
          <p:nvPr/>
        </p:nvSpPr>
        <p:spPr>
          <a:xfrm>
            <a:off x="1371600" y="2359152"/>
            <a:ext cx="438912" cy="438912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1" name="Text 8"/>
          <p:cNvSpPr/>
          <p:nvPr/>
        </p:nvSpPr>
        <p:spPr>
          <a:xfrm>
            <a:off x="1371600" y="245973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749808" y="2999232"/>
            <a:ext cx="2212848" cy="2011680"/>
          </a:xfrm>
          <a:prstGeom prst="roundRect">
            <a:avLst>
              <a:gd name="adj" fmla="val 2727"/>
            </a:avLst>
          </a:prstGeom>
          <a:solidFill>
            <a:srgbClr val="E9F0EC"/>
          </a:solidFill>
          <a:ln w="10160">
            <a:solidFill>
              <a:srgbClr val="D7E2DC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3" name="Text 10"/>
          <p:cNvSpPr/>
          <p:nvPr/>
        </p:nvSpPr>
        <p:spPr>
          <a:xfrm>
            <a:off x="896112" y="3200400"/>
            <a:ext cx="1883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Requirements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896112" y="3511296"/>
            <a:ext cx="1892808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 conditions are hard to locate, change quickly, or are not always seed-specific.</a:t>
            </a:r>
            <a:endParaRPr lang="en-US" sz="1320" dirty="0"/>
          </a:p>
        </p:txBody>
      </p:sp>
      <p:sp>
        <p:nvSpPr>
          <p:cNvPr id="15" name="Shape 12"/>
          <p:cNvSpPr/>
          <p:nvPr/>
        </p:nvSpPr>
        <p:spPr>
          <a:xfrm>
            <a:off x="4160520" y="2359152"/>
            <a:ext cx="438912" cy="438912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6" name="Text 13"/>
          <p:cNvSpPr/>
          <p:nvPr/>
        </p:nvSpPr>
        <p:spPr>
          <a:xfrm>
            <a:off x="4160520" y="245973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3538728" y="2999232"/>
            <a:ext cx="2212848" cy="2011680"/>
          </a:xfrm>
          <a:prstGeom prst="roundRect">
            <a:avLst>
              <a:gd name="adj" fmla="val 2727"/>
            </a:avLst>
          </a:prstGeom>
          <a:solidFill>
            <a:srgbClr val="F4EEE4"/>
          </a:solidFill>
          <a:ln w="10160">
            <a:solidFill>
              <a:srgbClr val="D7E2DC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8" name="Text 15"/>
          <p:cNvSpPr/>
          <p:nvPr/>
        </p:nvSpPr>
        <p:spPr>
          <a:xfrm>
            <a:off x="3685032" y="3200400"/>
            <a:ext cx="1883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3685032" y="3511296"/>
            <a:ext cx="1892808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Countries differ on sampling, testing, pest freedom, or acceptance of systems approaches.</a:t>
            </a:r>
            <a:endParaRPr lang="en-US" sz="1320" dirty="0"/>
          </a:p>
        </p:txBody>
      </p:sp>
      <p:sp>
        <p:nvSpPr>
          <p:cNvPr id="20" name="Shape 17"/>
          <p:cNvSpPr/>
          <p:nvPr/>
        </p:nvSpPr>
        <p:spPr>
          <a:xfrm>
            <a:off x="6949440" y="2359152"/>
            <a:ext cx="438912" cy="438912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1" name="Text 18"/>
          <p:cNvSpPr/>
          <p:nvPr/>
        </p:nvSpPr>
        <p:spPr>
          <a:xfrm>
            <a:off x="6949440" y="245973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22" name="Shape 19"/>
          <p:cNvSpPr/>
          <p:nvPr/>
        </p:nvSpPr>
        <p:spPr>
          <a:xfrm>
            <a:off x="6327648" y="2999232"/>
            <a:ext cx="2212848" cy="2011680"/>
          </a:xfrm>
          <a:prstGeom prst="roundRect">
            <a:avLst>
              <a:gd name="adj" fmla="val 2727"/>
            </a:avLst>
          </a:prstGeom>
          <a:solidFill>
            <a:srgbClr val="E9F0EC"/>
          </a:solidFill>
          <a:ln w="10160">
            <a:solidFill>
              <a:srgbClr val="D7E2DC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3" name="Text 20"/>
          <p:cNvSpPr/>
          <p:nvPr/>
        </p:nvSpPr>
        <p:spPr>
          <a:xfrm>
            <a:off x="6473952" y="3200400"/>
            <a:ext cx="1883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Documents</a:t>
            </a:r>
            <a:endParaRPr lang="en-US" sz="1550" dirty="0"/>
          </a:p>
        </p:txBody>
      </p:sp>
      <p:sp>
        <p:nvSpPr>
          <p:cNvPr id="24" name="Text 21"/>
          <p:cNvSpPr/>
          <p:nvPr/>
        </p:nvSpPr>
        <p:spPr>
          <a:xfrm>
            <a:off x="6473952" y="3511296"/>
            <a:ext cx="1892808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Paper steps, duplicate data entry, and inconsistent wording create avoidable delay.</a:t>
            </a:r>
            <a:endParaRPr lang="en-US" sz="1320" dirty="0"/>
          </a:p>
        </p:txBody>
      </p:sp>
      <p:sp>
        <p:nvSpPr>
          <p:cNvPr id="25" name="Shape 22"/>
          <p:cNvSpPr/>
          <p:nvPr/>
        </p:nvSpPr>
        <p:spPr>
          <a:xfrm>
            <a:off x="9738360" y="2359152"/>
            <a:ext cx="438912" cy="438912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6" name="Text 23"/>
          <p:cNvSpPr/>
          <p:nvPr/>
        </p:nvSpPr>
        <p:spPr>
          <a:xfrm>
            <a:off x="9738360" y="2459736"/>
            <a:ext cx="4389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27" name="Shape 24"/>
          <p:cNvSpPr/>
          <p:nvPr/>
        </p:nvSpPr>
        <p:spPr>
          <a:xfrm>
            <a:off x="9116568" y="2999232"/>
            <a:ext cx="2212848" cy="2011680"/>
          </a:xfrm>
          <a:prstGeom prst="roundRect">
            <a:avLst>
              <a:gd name="adj" fmla="val 2727"/>
            </a:avLst>
          </a:prstGeom>
          <a:solidFill>
            <a:srgbClr val="E9F0EC"/>
          </a:solidFill>
          <a:ln w="10160">
            <a:solidFill>
              <a:srgbClr val="D7E2DC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8" name="Text 25"/>
          <p:cNvSpPr/>
          <p:nvPr/>
        </p:nvSpPr>
        <p:spPr>
          <a:xfrm>
            <a:off x="9262872" y="3200400"/>
            <a:ext cx="18836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Border response</a:t>
            </a:r>
            <a:endParaRPr lang="en-US" sz="1550" dirty="0"/>
          </a:p>
        </p:txBody>
      </p:sp>
      <p:sp>
        <p:nvSpPr>
          <p:cNvPr id="29" name="Text 26"/>
          <p:cNvSpPr/>
          <p:nvPr/>
        </p:nvSpPr>
        <p:spPr>
          <a:xfrm>
            <a:off x="9262872" y="3511296"/>
            <a:ext cx="1892808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Emergency measures and local interpretation create unpredictability in real shipments.</a:t>
            </a:r>
            <a:endParaRPr lang="en-US" sz="1320" dirty="0"/>
          </a:p>
        </p:txBody>
      </p:sp>
      <p:sp>
        <p:nvSpPr>
          <p:cNvPr id="30" name="Text 27"/>
          <p:cNvSpPr/>
          <p:nvPr/>
        </p:nvSpPr>
        <p:spPr>
          <a:xfrm>
            <a:off x="868680" y="5641848"/>
            <a:ext cx="10332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B649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Bottom line: the issue is rarely one rule alone. It is the cumulative effect of mismatched steps.</a:t>
            </a:r>
            <a:endParaRPr lang="en-US" sz="1450" dirty="0"/>
          </a:p>
        </p:txBody>
      </p:sp>
      <p:sp>
        <p:nvSpPr>
          <p:cNvPr id="31" name="Google Shape;541;p75">
            <a:extLst>
              <a:ext uri="{FF2B5EF4-FFF2-40B4-BE49-F238E27FC236}">
                <a16:creationId xmlns:a16="http://schemas.microsoft.com/office/drawing/2014/main" id="{DDA73A8E-1931-8F7D-5FF2-39A302225008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1BF098-C5F3-B432-91BF-61D3D0C78D2B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446BDC46-E4E4-F87F-0A0D-DE2A131A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850" dirty="0"/>
          </a:p>
        </p:txBody>
      </p:sp>
      <p:sp>
        <p:nvSpPr>
          <p:cNvPr id="3" name="Shape 1"/>
          <p:cNvSpPr/>
          <p:nvPr/>
        </p:nvSpPr>
        <p:spPr>
          <a:xfrm>
            <a:off x="566928" y="384048"/>
            <a:ext cx="11057839" cy="0"/>
          </a:xfrm>
          <a:prstGeom prst="line">
            <a:avLst/>
          </a:prstGeom>
          <a:noFill/>
          <a:ln w="1651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9052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Africa is not starting from zero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66928" y="969264"/>
            <a:ext cx="7818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20" dirty="0">
                <a:solidFill>
                  <a:srgbClr val="5F6F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Regional seed and phytosanitary building blocks already exist. The next gains come from implementation discipline and interoperability.</a:t>
            </a:r>
            <a:endParaRPr lang="en-US" sz="1820" dirty="0"/>
          </a:p>
        </p:txBody>
      </p:sp>
      <p:pic>
        <p:nvPicPr>
          <p:cNvPr id="9" name="Image 1" descr="/mnt/data/africa_map.png"/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868680" y="1412748"/>
            <a:ext cx="3886200" cy="3886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316736" y="2414016"/>
            <a:ext cx="2194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COMESA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SADC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 + ePhyto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4892040" y="1572768"/>
            <a:ext cx="6355080" cy="1051560"/>
          </a:xfrm>
          <a:prstGeom prst="roundRect">
            <a:avLst>
              <a:gd name="adj" fmla="val 4348"/>
            </a:avLst>
          </a:prstGeom>
          <a:solidFill>
            <a:srgbClr val="E9F0EC"/>
          </a:solidFill>
          <a:ln w="10160">
            <a:solidFill>
              <a:srgbClr val="D9E4D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2" name="Text 8"/>
          <p:cNvSpPr/>
          <p:nvPr/>
        </p:nvSpPr>
        <p:spPr>
          <a:xfrm>
            <a:off x="5056632" y="1810512"/>
            <a:ext cx="310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422392" y="1719072"/>
            <a:ext cx="5711368" cy="1357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8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COMESA - Common Market for Eastern and Southern Africa</a:t>
            </a:r>
            <a:endParaRPr lang="en-US" sz="1580" dirty="0"/>
          </a:p>
        </p:txBody>
      </p:sp>
      <p:sp>
        <p:nvSpPr>
          <p:cNvPr id="14" name="Text 10"/>
          <p:cNvSpPr/>
          <p:nvPr/>
        </p:nvSpPr>
        <p:spPr>
          <a:xfrm>
            <a:off x="5422392" y="1965960"/>
            <a:ext cx="5532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endParaRPr lang="en-US" sz="1200" dirty="0">
              <a:solidFill>
                <a:srgbClr val="233331"/>
              </a:solidFill>
              <a:latin typeface="Arial" pitchFamily="34" charset="0"/>
              <a:cs typeface="Arial" pitchFamily="34" charset="-120"/>
            </a:endParaRPr>
          </a:p>
          <a:p>
            <a:r>
              <a:rPr lang="en-US" sz="1200" dirty="0">
                <a:solidFill>
                  <a:srgbClr val="233331"/>
                </a:solidFill>
                <a:latin typeface="Arial" pitchFamily="34" charset="0"/>
                <a:cs typeface="Arial" pitchFamily="34" charset="-120"/>
              </a:rPr>
              <a:t>COMSHIP (COMESA Seed </a:t>
            </a:r>
            <a:r>
              <a:rPr lang="en-US" sz="1200" dirty="0" err="1">
                <a:solidFill>
                  <a:srgbClr val="233331"/>
                </a:solidFill>
                <a:latin typeface="Arial" pitchFamily="34" charset="0"/>
                <a:cs typeface="Arial" pitchFamily="34" charset="-120"/>
              </a:rPr>
              <a:t>Harmonisation</a:t>
            </a:r>
            <a:r>
              <a:rPr lang="en-US" sz="1200" dirty="0">
                <a:solidFill>
                  <a:srgbClr val="233331"/>
                </a:solidFill>
                <a:latin typeface="Arial" pitchFamily="34" charset="0"/>
                <a:cs typeface="Arial" pitchFamily="34" charset="-120"/>
              </a:rPr>
              <a:t> Implementation Plan) provides an implementation framework for more consistent domestication, monitoring, and improvement across 21 member states.</a:t>
            </a:r>
          </a:p>
        </p:txBody>
      </p:sp>
      <p:sp>
        <p:nvSpPr>
          <p:cNvPr id="15" name="Shape 11"/>
          <p:cNvSpPr/>
          <p:nvPr/>
        </p:nvSpPr>
        <p:spPr>
          <a:xfrm>
            <a:off x="4892040" y="2889504"/>
            <a:ext cx="6355080" cy="1051560"/>
          </a:xfrm>
          <a:prstGeom prst="roundRect">
            <a:avLst>
              <a:gd name="adj" fmla="val 4348"/>
            </a:avLst>
          </a:prstGeom>
          <a:solidFill>
            <a:srgbClr val="F4EEE4"/>
          </a:solidFill>
          <a:ln w="10160">
            <a:solidFill>
              <a:srgbClr val="D9E4D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6" name="Text 12"/>
          <p:cNvSpPr/>
          <p:nvPr/>
        </p:nvSpPr>
        <p:spPr>
          <a:xfrm>
            <a:off x="5056632" y="3127248"/>
            <a:ext cx="310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5422392" y="3035808"/>
            <a:ext cx="53347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8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SADC - </a:t>
            </a:r>
            <a:r>
              <a:rPr lang="en-US" sz="1600" dirty="0"/>
              <a:t>Southern African Development Community</a:t>
            </a:r>
            <a:endParaRPr lang="en-US" sz="1580" dirty="0"/>
          </a:p>
        </p:txBody>
      </p:sp>
      <p:sp>
        <p:nvSpPr>
          <p:cNvPr id="18" name="Text 14"/>
          <p:cNvSpPr/>
          <p:nvPr/>
        </p:nvSpPr>
        <p:spPr>
          <a:xfrm>
            <a:off x="5422392" y="3282696"/>
            <a:ext cx="5532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endParaRPr lang="en-US" sz="1200" dirty="0">
              <a:solidFill>
                <a:srgbClr val="23333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120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HSRS (</a:t>
            </a:r>
            <a:r>
              <a:rPr lang="en-US" sz="1200" dirty="0"/>
              <a:t>Harmonized Seed Regulatory System) </a:t>
            </a:r>
            <a:r>
              <a:rPr lang="en-US" sz="120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establishes common rules, standards, and procedures for seed movement, including quarantine and phytosanitary measures.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4892040" y="4206240"/>
            <a:ext cx="6355080" cy="1051560"/>
          </a:xfrm>
          <a:prstGeom prst="roundRect">
            <a:avLst>
              <a:gd name="adj" fmla="val 4348"/>
            </a:avLst>
          </a:prstGeom>
          <a:solidFill>
            <a:srgbClr val="E9F0EC"/>
          </a:solidFill>
          <a:ln w="10160">
            <a:solidFill>
              <a:srgbClr val="D9E4D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0" name="Text 16"/>
          <p:cNvSpPr/>
          <p:nvPr/>
        </p:nvSpPr>
        <p:spPr>
          <a:xfrm>
            <a:off x="5056632" y="4443984"/>
            <a:ext cx="310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5422392" y="4352544"/>
            <a:ext cx="1280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8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 / ePhyto</a:t>
            </a:r>
            <a:endParaRPr lang="en-US" sz="1580" dirty="0"/>
          </a:p>
        </p:txBody>
      </p:sp>
      <p:sp>
        <p:nvSpPr>
          <p:cNvPr id="22" name="Text 18"/>
          <p:cNvSpPr/>
          <p:nvPr/>
        </p:nvSpPr>
        <p:spPr>
          <a:xfrm>
            <a:off x="5422392" y="4599432"/>
            <a:ext cx="5532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5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2026, APP is implemented in 20 African countries while ePhyto and digital surveillance tools continue to scale.</a:t>
            </a:r>
            <a:endParaRPr lang="en-US" sz="1325" dirty="0"/>
          </a:p>
        </p:txBody>
      </p:sp>
      <p:sp>
        <p:nvSpPr>
          <p:cNvPr id="23" name="Shape 19"/>
          <p:cNvSpPr/>
          <p:nvPr/>
        </p:nvSpPr>
        <p:spPr>
          <a:xfrm>
            <a:off x="841248" y="5486400"/>
            <a:ext cx="4041648" cy="658368"/>
          </a:xfrm>
          <a:prstGeom prst="roundRect">
            <a:avLst>
              <a:gd name="adj" fmla="val 6944"/>
            </a:avLst>
          </a:prstGeom>
          <a:solidFill>
            <a:srgbClr val="0F5B43"/>
          </a:solidFill>
          <a:ln w="12700">
            <a:solidFill>
              <a:srgbClr val="0F5B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4" name="Text 20"/>
          <p:cNvSpPr/>
          <p:nvPr/>
        </p:nvSpPr>
        <p:spPr>
          <a:xfrm>
            <a:off x="969264" y="5687568"/>
            <a:ext cx="37673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issue is no longer lack of frameworks. It is execution.</a:t>
            </a:r>
            <a:endParaRPr lang="en-US" sz="1480" dirty="0"/>
          </a:p>
        </p:txBody>
      </p:sp>
      <p:sp>
        <p:nvSpPr>
          <p:cNvPr id="25" name="Google Shape;541;p75">
            <a:extLst>
              <a:ext uri="{FF2B5EF4-FFF2-40B4-BE49-F238E27FC236}">
                <a16:creationId xmlns:a16="http://schemas.microsoft.com/office/drawing/2014/main" id="{71878BFB-4746-BDA5-2B94-1B16D31CAC70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1969B3-0F32-EDFB-966F-C570C79F0B9D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9EFE20B5-DF10-AAD8-E50A-37683A568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850" dirty="0"/>
          </a:p>
        </p:txBody>
      </p:sp>
      <p:sp>
        <p:nvSpPr>
          <p:cNvPr id="3" name="Shape 1"/>
          <p:cNvSpPr/>
          <p:nvPr/>
        </p:nvSpPr>
        <p:spPr>
          <a:xfrm>
            <a:off x="566928" y="384048"/>
            <a:ext cx="11057839" cy="0"/>
          </a:xfrm>
          <a:prstGeom prst="line">
            <a:avLst/>
          </a:prstGeom>
          <a:noFill/>
          <a:ln w="1651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9052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ePhyto momentum is real — but readiness is uneven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786384" y="1152144"/>
            <a:ext cx="3063240" cy="4526280"/>
          </a:xfrm>
          <a:prstGeom prst="roundRect">
            <a:avLst>
              <a:gd name="adj" fmla="val 1791"/>
            </a:avLst>
          </a:prstGeom>
          <a:solidFill>
            <a:srgbClr val="0F5B43"/>
          </a:solidFill>
          <a:ln w="12700">
            <a:solidFill>
              <a:srgbClr val="0F5B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9" name="Text 6"/>
          <p:cNvSpPr/>
          <p:nvPr/>
        </p:nvSpPr>
        <p:spPr>
          <a:xfrm>
            <a:off x="1051560" y="1828800"/>
            <a:ext cx="1463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200" dirty="0"/>
          </a:p>
        </p:txBody>
      </p:sp>
      <p:sp>
        <p:nvSpPr>
          <p:cNvPr id="10" name="Text 7"/>
          <p:cNvSpPr/>
          <p:nvPr/>
        </p:nvSpPr>
        <p:spPr>
          <a:xfrm>
            <a:off x="2670048" y="201168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9DD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54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069848" y="2907792"/>
            <a:ext cx="2395728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African countries fully integrated with ePhyto</a:t>
            </a:r>
            <a:endParaRPr lang="en-US" sz="1620" dirty="0"/>
          </a:p>
          <a:p>
            <a:pPr marL="0" indent="0">
              <a:buNone/>
            </a:pPr>
            <a:r>
              <a:rPr lang="en-US" sz="1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of July 2025</a:t>
            </a:r>
            <a:endParaRPr lang="en-US" sz="1620" dirty="0"/>
          </a:p>
        </p:txBody>
      </p:sp>
      <p:sp>
        <p:nvSpPr>
          <p:cNvPr id="12" name="Text 9"/>
          <p:cNvSpPr/>
          <p:nvPr/>
        </p:nvSpPr>
        <p:spPr>
          <a:xfrm>
            <a:off x="1069848" y="4315968"/>
            <a:ext cx="2487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D8E6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baseline is still low, but the direction of travel is unmistakably digital.</a:t>
            </a:r>
            <a:endParaRPr lang="en-US" sz="1340" dirty="0"/>
          </a:p>
        </p:txBody>
      </p:sp>
      <p:sp>
        <p:nvSpPr>
          <p:cNvPr id="13" name="Shape 10"/>
          <p:cNvSpPr/>
          <p:nvPr/>
        </p:nvSpPr>
        <p:spPr>
          <a:xfrm>
            <a:off x="4572000" y="2011680"/>
            <a:ext cx="0" cy="3383280"/>
          </a:xfrm>
          <a:prstGeom prst="line">
            <a:avLst/>
          </a:prstGeom>
          <a:noFill/>
          <a:ln w="29210">
            <a:solidFill>
              <a:srgbClr val="A8C1B5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4" name="Shape 11"/>
          <p:cNvSpPr/>
          <p:nvPr/>
        </p:nvSpPr>
        <p:spPr>
          <a:xfrm>
            <a:off x="4407408" y="1700784"/>
            <a:ext cx="310896" cy="310896"/>
          </a:xfrm>
          <a:prstGeom prst="ellipse">
            <a:avLst/>
          </a:prstGeom>
          <a:solidFill>
            <a:srgbClr val="D0A73C"/>
          </a:solidFill>
          <a:ln w="12700">
            <a:solidFill>
              <a:srgbClr val="D0A73C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5" name="Text 12"/>
          <p:cNvSpPr/>
          <p:nvPr/>
        </p:nvSpPr>
        <p:spPr>
          <a:xfrm>
            <a:off x="4828032" y="1572768"/>
            <a:ext cx="1051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March 2026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5998464" y="1554480"/>
            <a:ext cx="510235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2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countries are now exchanging phytosanitary certificates live through the ePhyto Hub.</a:t>
            </a:r>
            <a:endParaRPr lang="en-US" sz="1520" dirty="0"/>
          </a:p>
        </p:txBody>
      </p:sp>
      <p:sp>
        <p:nvSpPr>
          <p:cNvPr id="17" name="Shape 14"/>
          <p:cNvSpPr/>
          <p:nvPr/>
        </p:nvSpPr>
        <p:spPr>
          <a:xfrm>
            <a:off x="4407408" y="2871216"/>
            <a:ext cx="310896" cy="310896"/>
          </a:xfrm>
          <a:prstGeom prst="ellipse">
            <a:avLst/>
          </a:prstGeom>
          <a:solidFill>
            <a:srgbClr val="D0A73C"/>
          </a:solidFill>
          <a:ln w="12700">
            <a:solidFill>
              <a:srgbClr val="D0A73C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8" name="Text 15"/>
          <p:cNvSpPr/>
          <p:nvPr/>
        </p:nvSpPr>
        <p:spPr>
          <a:xfrm>
            <a:off x="4828032" y="2743200"/>
            <a:ext cx="1051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March 2026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5998464" y="2724912"/>
            <a:ext cx="510235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2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Liberia and Sierra Leone are launching first implementations through the Africa ePhyto Initiative.</a:t>
            </a:r>
            <a:endParaRPr lang="en-US" sz="1520" dirty="0"/>
          </a:p>
        </p:txBody>
      </p:sp>
      <p:sp>
        <p:nvSpPr>
          <p:cNvPr id="20" name="Shape 17"/>
          <p:cNvSpPr/>
          <p:nvPr/>
        </p:nvSpPr>
        <p:spPr>
          <a:xfrm>
            <a:off x="4407408" y="4059936"/>
            <a:ext cx="310896" cy="310896"/>
          </a:xfrm>
          <a:prstGeom prst="ellipse">
            <a:avLst/>
          </a:prstGeom>
          <a:solidFill>
            <a:srgbClr val="D0A73C"/>
          </a:solidFill>
          <a:ln w="12700">
            <a:solidFill>
              <a:srgbClr val="D0A73C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1" name="Text 18"/>
          <p:cNvSpPr/>
          <p:nvPr/>
        </p:nvSpPr>
        <p:spPr>
          <a:xfrm>
            <a:off x="4828032" y="3931920"/>
            <a:ext cx="1051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CPM-20</a:t>
            </a:r>
            <a:endParaRPr lang="en-US" sz="1450" dirty="0"/>
          </a:p>
        </p:txBody>
      </p:sp>
      <p:sp>
        <p:nvSpPr>
          <p:cNvPr id="22" name="Text 19"/>
          <p:cNvSpPr/>
          <p:nvPr/>
        </p:nvSpPr>
        <p:spPr>
          <a:xfrm>
            <a:off x="5998464" y="3913632"/>
            <a:ext cx="510235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2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Egypt, Mali, South Africa, and Uganda presented APP progress, benefits, and lessons learned.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4809744" y="5532120"/>
            <a:ext cx="6263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i="1" dirty="0">
                <a:solidFill>
                  <a:srgbClr val="5F6F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digital exchange is coming, but starting points, data quality, and institutional readiness still differ sharply across markets.</a:t>
            </a:r>
            <a:endParaRPr lang="en-US" sz="1520" dirty="0"/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CD22E8B8-2EC5-484D-D8CB-2660751F8DE8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25" name="Google Shape;541;p75">
            <a:extLst>
              <a:ext uri="{FF2B5EF4-FFF2-40B4-BE49-F238E27FC236}">
                <a16:creationId xmlns:a16="http://schemas.microsoft.com/office/drawing/2014/main" id="{3051A8B4-030D-A040-57CF-387EDFA5D157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3BA933-42D3-71FB-74F0-0967BDD8CB46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AF8C43AB-A913-A491-E8B9-45852894F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850" dirty="0"/>
          </a:p>
        </p:txBody>
      </p:sp>
      <p:sp>
        <p:nvSpPr>
          <p:cNvPr id="3" name="Shape 1"/>
          <p:cNvSpPr/>
          <p:nvPr/>
        </p:nvSpPr>
        <p:spPr>
          <a:xfrm>
            <a:off x="566928" y="384048"/>
            <a:ext cx="11057839" cy="0"/>
          </a:xfrm>
          <a:prstGeom prst="line">
            <a:avLst/>
          </a:prstGeom>
          <a:noFill/>
          <a:ln w="1651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9052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stronger systems have in common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786384" y="1152144"/>
            <a:ext cx="4133088" cy="5349240"/>
          </a:xfrm>
          <a:prstGeom prst="roundRect">
            <a:avLst>
              <a:gd name="adj" fmla="val 1770"/>
            </a:avLst>
          </a:prstGeom>
          <a:solidFill>
            <a:srgbClr val="FFFFFF"/>
          </a:solidFill>
          <a:ln w="10160">
            <a:solidFill>
              <a:srgbClr val="DCE7E1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pic>
        <p:nvPicPr>
          <p:cNvPr id="9" name="Image 1" descr="/mnt/data/maize_field.jpg"/>
          <p:cNvPicPr>
            <a:picLocks noChangeAspect="1"/>
          </p:cNvPicPr>
          <p:nvPr/>
        </p:nvPicPr>
        <p:blipFill>
          <a:blip r:embed="rId3"/>
          <a:srcRect l="24519" r="24519"/>
          <a:stretch/>
        </p:blipFill>
        <p:spPr>
          <a:xfrm>
            <a:off x="877824" y="1243584"/>
            <a:ext cx="3950208" cy="51663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03520" y="1225296"/>
            <a:ext cx="5943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Across regions, the strongest systems usually do five things well:</a:t>
            </a:r>
            <a:endParaRPr lang="en-US" sz="2100" dirty="0"/>
          </a:p>
        </p:txBody>
      </p:sp>
      <p:sp>
        <p:nvSpPr>
          <p:cNvPr id="11" name="Shape 7"/>
          <p:cNvSpPr/>
          <p:nvPr/>
        </p:nvSpPr>
        <p:spPr>
          <a:xfrm>
            <a:off x="5340096" y="1956816"/>
            <a:ext cx="292608" cy="292608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2" name="Text 8"/>
          <p:cNvSpPr/>
          <p:nvPr/>
        </p:nvSpPr>
        <p:spPr>
          <a:xfrm>
            <a:off x="5340096" y="2029968"/>
            <a:ext cx="29260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5797296" y="1901952"/>
            <a:ext cx="52669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Publish import conditions, declarations, and permit rules — and keep them current.</a:t>
            </a:r>
            <a:endParaRPr lang="en-US" sz="1510" dirty="0"/>
          </a:p>
        </p:txBody>
      </p:sp>
      <p:sp>
        <p:nvSpPr>
          <p:cNvPr id="14" name="Shape 10"/>
          <p:cNvSpPr/>
          <p:nvPr/>
        </p:nvSpPr>
        <p:spPr>
          <a:xfrm>
            <a:off x="5797296" y="2423160"/>
            <a:ext cx="513892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5" name="Shape 11"/>
          <p:cNvSpPr/>
          <p:nvPr/>
        </p:nvSpPr>
        <p:spPr>
          <a:xfrm>
            <a:off x="5340096" y="2743200"/>
            <a:ext cx="292608" cy="292608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6" name="Text 12"/>
          <p:cNvSpPr/>
          <p:nvPr/>
        </p:nvSpPr>
        <p:spPr>
          <a:xfrm>
            <a:off x="5340096" y="2816352"/>
            <a:ext cx="29260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5797296" y="2688336"/>
            <a:ext cx="52669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Differentiate seed from other pathways where the biology and risk profile differ.</a:t>
            </a:r>
            <a:endParaRPr lang="en-US" sz="1510" dirty="0"/>
          </a:p>
        </p:txBody>
      </p:sp>
      <p:sp>
        <p:nvSpPr>
          <p:cNvPr id="18" name="Shape 14"/>
          <p:cNvSpPr/>
          <p:nvPr/>
        </p:nvSpPr>
        <p:spPr>
          <a:xfrm>
            <a:off x="5797296" y="3209544"/>
            <a:ext cx="513892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9" name="Shape 15"/>
          <p:cNvSpPr/>
          <p:nvPr/>
        </p:nvSpPr>
        <p:spPr>
          <a:xfrm>
            <a:off x="5340096" y="3529584"/>
            <a:ext cx="292608" cy="292608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0" name="Text 16"/>
          <p:cNvSpPr/>
          <p:nvPr/>
        </p:nvSpPr>
        <p:spPr>
          <a:xfrm>
            <a:off x="5340096" y="3602736"/>
            <a:ext cx="29260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5797296" y="3474720"/>
            <a:ext cx="52669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proportionate, comparable evidence rules instead of duplicating procedures by default.</a:t>
            </a:r>
            <a:endParaRPr lang="en-US" sz="1510" dirty="0"/>
          </a:p>
        </p:txBody>
      </p:sp>
      <p:sp>
        <p:nvSpPr>
          <p:cNvPr id="22" name="Shape 18"/>
          <p:cNvSpPr/>
          <p:nvPr/>
        </p:nvSpPr>
        <p:spPr>
          <a:xfrm>
            <a:off x="5797296" y="3995928"/>
            <a:ext cx="513892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3" name="Shape 19"/>
          <p:cNvSpPr/>
          <p:nvPr/>
        </p:nvSpPr>
        <p:spPr>
          <a:xfrm>
            <a:off x="5340096" y="4315968"/>
            <a:ext cx="292608" cy="292608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4" name="Text 20"/>
          <p:cNvSpPr/>
          <p:nvPr/>
        </p:nvSpPr>
        <p:spPr>
          <a:xfrm>
            <a:off x="5340096" y="4389120"/>
            <a:ext cx="29260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50" dirty="0"/>
          </a:p>
        </p:txBody>
      </p:sp>
      <p:sp>
        <p:nvSpPr>
          <p:cNvPr id="25" name="Text 21"/>
          <p:cNvSpPr/>
          <p:nvPr/>
        </p:nvSpPr>
        <p:spPr>
          <a:xfrm>
            <a:off x="5797296" y="4261104"/>
            <a:ext cx="52669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Digitize certificates and core data flows to reduce re-keying, error, and avoidable hold-ups.</a:t>
            </a:r>
            <a:endParaRPr lang="en-US" sz="1510" dirty="0"/>
          </a:p>
        </p:txBody>
      </p:sp>
      <p:sp>
        <p:nvSpPr>
          <p:cNvPr id="26" name="Shape 22"/>
          <p:cNvSpPr/>
          <p:nvPr/>
        </p:nvSpPr>
        <p:spPr>
          <a:xfrm>
            <a:off x="5797296" y="4782312"/>
            <a:ext cx="513892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7" name="Shape 23"/>
          <p:cNvSpPr/>
          <p:nvPr/>
        </p:nvSpPr>
        <p:spPr>
          <a:xfrm>
            <a:off x="5340096" y="5102352"/>
            <a:ext cx="292608" cy="292608"/>
          </a:xfrm>
          <a:prstGeom prst="ellipse">
            <a:avLst/>
          </a:prstGeom>
          <a:solidFill>
            <a:srgbClr val="0F5B43"/>
          </a:solidFill>
          <a:ln w="1270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8" name="Text 24"/>
          <p:cNvSpPr/>
          <p:nvPr/>
        </p:nvSpPr>
        <p:spPr>
          <a:xfrm>
            <a:off x="5340096" y="5175504"/>
            <a:ext cx="29260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50" dirty="0"/>
          </a:p>
        </p:txBody>
      </p:sp>
      <p:sp>
        <p:nvSpPr>
          <p:cNvPr id="29" name="Text 25"/>
          <p:cNvSpPr/>
          <p:nvPr/>
        </p:nvSpPr>
        <p:spPr>
          <a:xfrm>
            <a:off x="5797296" y="5047488"/>
            <a:ext cx="52669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a rapid NPPO–industry problem-solving channel for live implementation issues.</a:t>
            </a:r>
            <a:endParaRPr lang="en-US" sz="1510" dirty="0"/>
          </a:p>
        </p:txBody>
      </p:sp>
      <p:sp>
        <p:nvSpPr>
          <p:cNvPr id="30" name="Shape 26"/>
          <p:cNvSpPr/>
          <p:nvPr/>
        </p:nvSpPr>
        <p:spPr>
          <a:xfrm>
            <a:off x="5303520" y="5632704"/>
            <a:ext cx="5596128" cy="530352"/>
          </a:xfrm>
          <a:prstGeom prst="roundRect">
            <a:avLst>
              <a:gd name="adj" fmla="val 8621"/>
            </a:avLst>
          </a:prstGeom>
          <a:solidFill>
            <a:srgbClr val="DDE8E0"/>
          </a:solidFill>
          <a:ln w="12700">
            <a:solidFill>
              <a:srgbClr val="DDE8E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31" name="Text 27"/>
          <p:cNvSpPr/>
          <p:nvPr/>
        </p:nvSpPr>
        <p:spPr>
          <a:xfrm>
            <a:off x="5504688" y="5806440"/>
            <a:ext cx="519379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8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not deregulation. It is better alignment around science, transparency, and implementation.</a:t>
            </a:r>
            <a:endParaRPr lang="en-US" sz="1380" dirty="0"/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7709DAA2-BD0C-E0CE-BAA2-C26EE271BF3D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33" name="Google Shape;541;p75">
            <a:extLst>
              <a:ext uri="{FF2B5EF4-FFF2-40B4-BE49-F238E27FC236}">
                <a16:creationId xmlns:a16="http://schemas.microsoft.com/office/drawing/2014/main" id="{D2F1E902-5E82-8D2A-2F17-2FA8F13FD888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780B84-53DF-1E52-65C2-A9265902031F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52F6E9C2-DDE0-36FF-E5CF-F027535F2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AFSTA Congress 2026 | Cape Town</a:t>
            </a:r>
            <a:endParaRPr lang="en-US" sz="850" dirty="0"/>
          </a:p>
        </p:txBody>
      </p:sp>
      <p:sp>
        <p:nvSpPr>
          <p:cNvPr id="3" name="Shape 1"/>
          <p:cNvSpPr/>
          <p:nvPr/>
        </p:nvSpPr>
        <p:spPr>
          <a:xfrm>
            <a:off x="566928" y="384048"/>
            <a:ext cx="11057839" cy="0"/>
          </a:xfrm>
          <a:prstGeom prst="line">
            <a:avLst/>
          </a:prstGeom>
          <a:noFill/>
          <a:ln w="16510">
            <a:solidFill>
              <a:srgbClr val="0F5B43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9052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 action agenda for Africa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6903720" y="1115568"/>
            <a:ext cx="4572000" cy="539496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 w="10160">
            <a:solidFill>
              <a:srgbClr val="DCE7E1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pic>
        <p:nvPicPr>
          <p:cNvPr id="9" name="Image 1" descr="/mnt/data/app_group.jpg"/>
          <p:cNvPicPr>
            <a:picLocks noChangeAspect="1"/>
          </p:cNvPicPr>
          <p:nvPr/>
        </p:nvPicPr>
        <p:blipFill>
          <a:blip r:embed="rId3"/>
          <a:srcRect l="21927" r="21927"/>
          <a:stretch/>
        </p:blipFill>
        <p:spPr>
          <a:xfrm>
            <a:off x="6995160" y="1207008"/>
            <a:ext cx="4389120" cy="52120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68680" y="1316736"/>
            <a:ext cx="3291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1234440" y="1298448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3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requirements visible</a:t>
            </a:r>
            <a:endParaRPr lang="en-US" sz="1630" dirty="0"/>
          </a:p>
        </p:txBody>
      </p:sp>
      <p:sp>
        <p:nvSpPr>
          <p:cNvPr id="12" name="Text 8"/>
          <p:cNvSpPr/>
          <p:nvPr/>
        </p:nvSpPr>
        <p:spPr>
          <a:xfrm>
            <a:off x="3657600" y="1289304"/>
            <a:ext cx="28346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Publish import conditions, pest lists, declaration wording, and permit steps in a format users can actually find.</a:t>
            </a:r>
            <a:endParaRPr lang="en-US" sz="1350" dirty="0"/>
          </a:p>
        </p:txBody>
      </p:sp>
      <p:sp>
        <p:nvSpPr>
          <p:cNvPr id="13" name="Shape 9"/>
          <p:cNvSpPr/>
          <p:nvPr/>
        </p:nvSpPr>
        <p:spPr>
          <a:xfrm>
            <a:off x="1234440" y="1920240"/>
            <a:ext cx="523036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4" name="Text 10"/>
          <p:cNvSpPr/>
          <p:nvPr/>
        </p:nvSpPr>
        <p:spPr>
          <a:xfrm>
            <a:off x="868680" y="2286000"/>
            <a:ext cx="3291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234440" y="2267712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3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Prioritize seed-specific work</a:t>
            </a:r>
            <a:endParaRPr lang="en-US" sz="1630" dirty="0"/>
          </a:p>
        </p:txBody>
      </p:sp>
      <p:sp>
        <p:nvSpPr>
          <p:cNvPr id="16" name="Text 12"/>
          <p:cNvSpPr/>
          <p:nvPr/>
        </p:nvSpPr>
        <p:spPr>
          <a:xfrm>
            <a:off x="3657600" y="2258568"/>
            <a:ext cx="28346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first on economically important, seed-borne, or seed-transmitted risks and the rules that drive the most friction.</a:t>
            </a:r>
            <a:endParaRPr lang="en-US" sz="1350" dirty="0"/>
          </a:p>
        </p:txBody>
      </p:sp>
      <p:sp>
        <p:nvSpPr>
          <p:cNvPr id="17" name="Shape 13"/>
          <p:cNvSpPr/>
          <p:nvPr/>
        </p:nvSpPr>
        <p:spPr>
          <a:xfrm>
            <a:off x="1234440" y="2889504"/>
            <a:ext cx="523036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18" name="Text 14"/>
          <p:cNvSpPr/>
          <p:nvPr/>
        </p:nvSpPr>
        <p:spPr>
          <a:xfrm>
            <a:off x="868680" y="3255264"/>
            <a:ext cx="3291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5"/>
          <p:cNvSpPr/>
          <p:nvPr/>
        </p:nvSpPr>
        <p:spPr>
          <a:xfrm>
            <a:off x="1234440" y="3236976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3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trust in evidence</a:t>
            </a:r>
            <a:endParaRPr lang="en-US" sz="1630" dirty="0"/>
          </a:p>
        </p:txBody>
      </p:sp>
      <p:sp>
        <p:nvSpPr>
          <p:cNvPr id="20" name="Text 16"/>
          <p:cNvSpPr/>
          <p:nvPr/>
        </p:nvSpPr>
        <p:spPr>
          <a:xfrm>
            <a:off x="3657600" y="3227832"/>
            <a:ext cx="28346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Accept comparable surveillance, testing, and systems-based evidence where outcomes are equivalent.</a:t>
            </a:r>
            <a:endParaRPr lang="en-US" sz="1350" dirty="0"/>
          </a:p>
        </p:txBody>
      </p:sp>
      <p:sp>
        <p:nvSpPr>
          <p:cNvPr id="21" name="Shape 17"/>
          <p:cNvSpPr/>
          <p:nvPr/>
        </p:nvSpPr>
        <p:spPr>
          <a:xfrm>
            <a:off x="1234440" y="3858768"/>
            <a:ext cx="523036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2" name="Text 18"/>
          <p:cNvSpPr/>
          <p:nvPr/>
        </p:nvSpPr>
        <p:spPr>
          <a:xfrm>
            <a:off x="868680" y="4224528"/>
            <a:ext cx="3291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19"/>
          <p:cNvSpPr/>
          <p:nvPr/>
        </p:nvSpPr>
        <p:spPr>
          <a:xfrm>
            <a:off x="1234440" y="4206240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3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digital certification</a:t>
            </a:r>
            <a:endParaRPr lang="en-US" sz="1630" dirty="0"/>
          </a:p>
        </p:txBody>
      </p:sp>
      <p:sp>
        <p:nvSpPr>
          <p:cNvPr id="24" name="Text 20"/>
          <p:cNvSpPr/>
          <p:nvPr/>
        </p:nvSpPr>
        <p:spPr>
          <a:xfrm>
            <a:off x="3657600" y="4197096"/>
            <a:ext cx="28346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Expand ePhyto and interoperable data flows to reduce re-entry, manual checks, and inconsistency.</a:t>
            </a:r>
            <a:endParaRPr lang="en-US" sz="1350" dirty="0"/>
          </a:p>
        </p:txBody>
      </p:sp>
      <p:sp>
        <p:nvSpPr>
          <p:cNvPr id="25" name="Shape 21"/>
          <p:cNvSpPr/>
          <p:nvPr/>
        </p:nvSpPr>
        <p:spPr>
          <a:xfrm>
            <a:off x="1234440" y="4828032"/>
            <a:ext cx="5230368" cy="0"/>
          </a:xfrm>
          <a:prstGeom prst="line">
            <a:avLst/>
          </a:prstGeom>
          <a:noFill/>
          <a:ln w="12700">
            <a:solidFill>
              <a:srgbClr val="C6D6CE"/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26" name="Text 22"/>
          <p:cNvSpPr/>
          <p:nvPr/>
        </p:nvSpPr>
        <p:spPr>
          <a:xfrm>
            <a:off x="868680" y="5193792"/>
            <a:ext cx="3291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5B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27" name="Text 23"/>
          <p:cNvSpPr/>
          <p:nvPr/>
        </p:nvSpPr>
        <p:spPr>
          <a:xfrm>
            <a:off x="1234440" y="5175504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30" b="1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Institutionalize dialogue</a:t>
            </a:r>
            <a:endParaRPr lang="en-US" sz="1630" dirty="0"/>
          </a:p>
        </p:txBody>
      </p:sp>
      <p:sp>
        <p:nvSpPr>
          <p:cNvPr id="28" name="Text 24"/>
          <p:cNvSpPr/>
          <p:nvPr/>
        </p:nvSpPr>
        <p:spPr>
          <a:xfrm>
            <a:off x="3657600" y="5166360"/>
            <a:ext cx="28346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3333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routine NPPO–industry technical exchanges to resolve implementation issues before they escalate.</a:t>
            </a:r>
            <a:endParaRPr lang="en-US" sz="1350" dirty="0"/>
          </a:p>
        </p:txBody>
      </p:sp>
      <p:sp>
        <p:nvSpPr>
          <p:cNvPr id="29" name="Shape 25"/>
          <p:cNvSpPr/>
          <p:nvPr/>
        </p:nvSpPr>
        <p:spPr>
          <a:xfrm>
            <a:off x="841248" y="5958096"/>
            <a:ext cx="5650992" cy="457200"/>
          </a:xfrm>
          <a:prstGeom prst="roundRect">
            <a:avLst>
              <a:gd name="adj" fmla="val 10000"/>
            </a:avLst>
          </a:prstGeom>
          <a:solidFill>
            <a:srgbClr val="0F5B43"/>
          </a:solidFill>
          <a:ln w="12700">
            <a:solidFill>
              <a:srgbClr val="0F5B4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CH"/>
          </a:p>
        </p:txBody>
      </p:sp>
      <p:sp>
        <p:nvSpPr>
          <p:cNvPr id="30" name="Text 26"/>
          <p:cNvSpPr/>
          <p:nvPr/>
        </p:nvSpPr>
        <p:spPr>
          <a:xfrm>
            <a:off x="1014984" y="6104400"/>
            <a:ext cx="5321808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 harmonization by outcomes: seed moves faster, more predictably, and at lower compliance cost.</a:t>
            </a:r>
            <a:endParaRPr lang="en-US" sz="1350" dirty="0"/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A8BD96EB-D165-21F2-C3EC-F981EC46122F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32" name="Google Shape;541;p75">
            <a:extLst>
              <a:ext uri="{FF2B5EF4-FFF2-40B4-BE49-F238E27FC236}">
                <a16:creationId xmlns:a16="http://schemas.microsoft.com/office/drawing/2014/main" id="{5119A0A1-47E4-101E-A371-B2DBF6A4A5C1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AA77A0-8E74-345B-4634-96BED4F6E9C1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5A6ACED0-04BE-FD67-931D-7DF19FA24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A19D7-970A-2948-D1F4-30474CA2BE28}"/>
              </a:ext>
            </a:extLst>
          </p:cNvPr>
          <p:cNvSpPr txBox="1"/>
          <p:nvPr/>
        </p:nvSpPr>
        <p:spPr>
          <a:xfrm>
            <a:off x="9051729" y="888918"/>
            <a:ext cx="315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courtesy of FAO</a:t>
            </a:r>
            <a:endParaRPr lang="en-CH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50" b="1">
                <a:solidFill>
                  <a:srgbClr val="0F5B43"/>
                </a:solidFill>
                <a:latin typeface="Arial"/>
              </a:rPr>
              <a:t>AFSTA Congress 2026 | Cape Town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384048"/>
            <a:ext cx="11045952" cy="18288"/>
          </a:xfrm>
          <a:prstGeom prst="rect">
            <a:avLst/>
          </a:prstGeom>
          <a:solidFill>
            <a:srgbClr val="C7CF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66928" y="475488"/>
            <a:ext cx="914400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233331"/>
                </a:solidFill>
                <a:latin typeface="Arial"/>
              </a:rPr>
              <a:t>Why seed needs a differentiated phytosanitary lens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09960" y="6464808"/>
            <a:ext cx="2743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233331"/>
                </a:solidFill>
                <a:latin typeface="Arial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24128"/>
            <a:ext cx="10424160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i="1">
                <a:solidFill>
                  <a:srgbClr val="768882"/>
                </a:solidFill>
                <a:latin typeface="Arial"/>
              </a:rPr>
              <a:t>Seed behaves differently from bulk commodities, so proportionate regulation matters.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0840" y="1775460"/>
            <a:ext cx="4663440" cy="31089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1600200"/>
            <a:ext cx="5486400" cy="3611880"/>
          </a:xfrm>
          <a:prstGeom prst="roundRect">
            <a:avLst/>
          </a:prstGeom>
          <a:solidFill>
            <a:srgbClr val="F5F8F6"/>
          </a:solidFill>
          <a:ln>
            <a:solidFill>
              <a:srgbClr val="D7E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0" tIns="101600" rIns="101600" bIns="101600" rtlCol="0" anchor="ctr"/>
          <a:lstStyle/>
          <a:p>
            <a:pPr algn="ctr"/>
            <a:r>
              <a:rPr sz="1300" b="1" dirty="0">
                <a:solidFill>
                  <a:srgbClr val="0F5B43"/>
                </a:solidFill>
                <a:latin typeface="Arial"/>
              </a:rPr>
              <a:t>Why this matters</a:t>
            </a:r>
            <a:endParaRPr lang="en-US" sz="1300" b="1" dirty="0">
              <a:solidFill>
                <a:srgbClr val="0F5B43"/>
              </a:solidFill>
              <a:latin typeface="Arial"/>
            </a:endParaRPr>
          </a:p>
          <a:p>
            <a:pPr algn="ctr"/>
            <a:endParaRPr sz="1300" b="1" dirty="0">
              <a:solidFill>
                <a:srgbClr val="0F5B43"/>
              </a:solidFill>
              <a:latin typeface="Arial"/>
            </a:endParaRP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Seed consignments are often small, high value, and linked to tight seasonal windows.</a:t>
            </a: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The same variety may move for multiplication, testing, trials, or commercial distribution, each with different operational realities.</a:t>
            </a: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A one-size-fits-all regulatory model can create cost and delay without improving the plant health outcome.</a:t>
            </a:r>
          </a:p>
          <a:p>
            <a:pPr>
              <a:spcAft>
                <a:spcPts val="400"/>
              </a:spcAft>
              <a:defRPr sz="1150">
                <a:solidFill>
                  <a:srgbClr val="233331"/>
                </a:solidFill>
                <a:latin typeface="Arial"/>
              </a:defRPr>
            </a:pPr>
            <a:r>
              <a:rPr dirty="0"/>
              <a:t>Better results come from requirements that reflect seed biology, seed use, and real trade pathways.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" y="5486400"/>
            <a:ext cx="5303520" cy="438912"/>
          </a:xfrm>
          <a:prstGeom prst="roundRect">
            <a:avLst/>
          </a:prstGeom>
          <a:solidFill>
            <a:srgbClr val="0F5B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  <a:latin typeface="Arial"/>
              </a:rPr>
              <a:t>Good regulation protects plant health and remains workable for real seed movement.</a:t>
            </a: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44A51808-C14B-DD0B-2E0B-966B71906B97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Google Shape;541;p75">
            <a:extLst>
              <a:ext uri="{FF2B5EF4-FFF2-40B4-BE49-F238E27FC236}">
                <a16:creationId xmlns:a16="http://schemas.microsoft.com/office/drawing/2014/main" id="{6546668C-3DCB-CBFF-4944-C3C6FD4BC326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B286E-7732-9369-0C21-A279BD0D6631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1777CD65-A35B-F090-2F8C-99A423F1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CA7EBF-73DF-8BFC-BA44-7F4F8ABE3FE2}"/>
              </a:ext>
            </a:extLst>
          </p:cNvPr>
          <p:cNvSpPr txBox="1"/>
          <p:nvPr/>
        </p:nvSpPr>
        <p:spPr>
          <a:xfrm>
            <a:off x="8229601" y="5017079"/>
            <a:ext cx="315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courtesy of Rijk Zwaan</a:t>
            </a:r>
            <a:endParaRPr lang="en-CH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28" y="164592"/>
            <a:ext cx="292608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50" b="1">
                <a:solidFill>
                  <a:srgbClr val="0F5B43"/>
                </a:solidFill>
                <a:latin typeface="Arial"/>
              </a:rPr>
              <a:t>AFSTA Congress 2026 | Cape Town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384048"/>
            <a:ext cx="11045952" cy="18288"/>
          </a:xfrm>
          <a:prstGeom prst="rect">
            <a:avLst/>
          </a:prstGeom>
          <a:solidFill>
            <a:srgbClr val="C7CF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66928" y="475488"/>
            <a:ext cx="914400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233331"/>
                </a:solidFill>
                <a:latin typeface="Arial"/>
              </a:rPr>
              <a:t>Systems approaches can strengthen assurance without stopping trade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09960" y="6464808"/>
            <a:ext cx="2743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800">
                <a:solidFill>
                  <a:srgbClr val="233331"/>
                </a:solidFill>
                <a:latin typeface="Arial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024128"/>
            <a:ext cx="10424160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i="1">
                <a:solidFill>
                  <a:srgbClr val="768882"/>
                </a:solidFill>
                <a:latin typeface="Arial"/>
              </a:rPr>
              <a:t>For seed, confidence often comes from a combination of measures rather than one control alone.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705" y="1690777"/>
            <a:ext cx="4633175" cy="32741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20640" y="1527048"/>
            <a:ext cx="329184" cy="329184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 b="1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9552" y="1508760"/>
            <a:ext cx="5394960" cy="71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Production controls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Field inspection, approved production practices, and traceability from source.</a:t>
            </a:r>
          </a:p>
        </p:txBody>
      </p:sp>
      <p:sp>
        <p:nvSpPr>
          <p:cNvPr id="11" name="Oval 10"/>
          <p:cNvSpPr/>
          <p:nvPr/>
        </p:nvSpPr>
        <p:spPr>
          <a:xfrm>
            <a:off x="5120640" y="2441448"/>
            <a:ext cx="329184" cy="329184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9552" y="2423160"/>
            <a:ext cx="5394960" cy="71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Testing and verification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Sampling and testing targeted to priority pests and accepted evidence requirements.</a:t>
            </a:r>
          </a:p>
        </p:txBody>
      </p:sp>
      <p:sp>
        <p:nvSpPr>
          <p:cNvPr id="13" name="Oval 12"/>
          <p:cNvSpPr/>
          <p:nvPr/>
        </p:nvSpPr>
        <p:spPr>
          <a:xfrm>
            <a:off x="5120640" y="3355848"/>
            <a:ext cx="329184" cy="329184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9552" y="3337560"/>
            <a:ext cx="5394960" cy="71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Documentation and movement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Clear declarations, certificates, and consistent border interpretation.</a:t>
            </a:r>
          </a:p>
        </p:txBody>
      </p:sp>
      <p:sp>
        <p:nvSpPr>
          <p:cNvPr id="15" name="Oval 14"/>
          <p:cNvSpPr/>
          <p:nvPr/>
        </p:nvSpPr>
        <p:spPr>
          <a:xfrm>
            <a:off x="5120640" y="4270248"/>
            <a:ext cx="329184" cy="329184"/>
          </a:xfrm>
          <a:prstGeom prst="ellipse">
            <a:avLst/>
          </a:prstGeom>
          <a:solidFill>
            <a:srgbClr val="0F5B43"/>
          </a:solidFill>
          <a:ln>
            <a:solidFill>
              <a:srgbClr val="0F5B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9552" y="4251960"/>
            <a:ext cx="5394960" cy="71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31"/>
                </a:solidFill>
                <a:latin typeface="Arial"/>
              </a:rPr>
              <a:t>Corrective action</a:t>
            </a:r>
          </a:p>
          <a:p>
            <a:pPr>
              <a:defRPr sz="1100">
                <a:solidFill>
                  <a:srgbClr val="233331"/>
                </a:solidFill>
                <a:latin typeface="Arial"/>
              </a:defRPr>
            </a:pPr>
            <a:r>
              <a:t>Rapid communication if an issue emerges, so problems are managed early.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2960" y="5486400"/>
            <a:ext cx="5303520" cy="438912"/>
          </a:xfrm>
          <a:prstGeom prst="roundRect">
            <a:avLst/>
          </a:prstGeom>
          <a:solidFill>
            <a:srgbClr val="0F5B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  <a:latin typeface="Arial"/>
              </a:rPr>
              <a:t>The objective is layered confidence: practical, science-based, and easier to implement.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97DB2938-0396-E1F4-903D-95814E105FC9}"/>
              </a:ext>
            </a:extLst>
          </p:cNvPr>
          <p:cNvSpPr/>
          <p:nvPr/>
        </p:nvSpPr>
        <p:spPr>
          <a:xfrm>
            <a:off x="11521440" y="6473952"/>
            <a:ext cx="2011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B8B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Google Shape;541;p75">
            <a:extLst>
              <a:ext uri="{FF2B5EF4-FFF2-40B4-BE49-F238E27FC236}">
                <a16:creationId xmlns:a16="http://schemas.microsoft.com/office/drawing/2014/main" id="{FB5C450F-2202-C267-2A6D-B2EA1CDCF4CE}"/>
              </a:ext>
            </a:extLst>
          </p:cNvPr>
          <p:cNvSpPr txBox="1"/>
          <p:nvPr/>
        </p:nvSpPr>
        <p:spPr>
          <a:xfrm>
            <a:off x="11140965" y="1016350"/>
            <a:ext cx="1051034" cy="5862120"/>
          </a:xfrm>
          <a:prstGeom prst="rect">
            <a:avLst/>
          </a:prstGeom>
          <a:solidFill>
            <a:srgbClr val="FFFFFF">
              <a:alpha val="63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prstClr val="black"/>
              </a:buClr>
              <a:buSzPts val="3600"/>
              <a:buFont typeface="Calibri"/>
              <a:buNone/>
            </a:pPr>
            <a:endParaRPr sz="3400" b="1" dirty="0">
              <a:solidFill>
                <a:prstClr val="white"/>
              </a:solidFill>
              <a:latin typeface="PT Sans" panose="020B0503020203020204" pitchFamily="34" charset="0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29522A-9D05-073B-DEBB-5EEEC9592D88}"/>
              </a:ext>
            </a:extLst>
          </p:cNvPr>
          <p:cNvSpPr/>
          <p:nvPr/>
        </p:nvSpPr>
        <p:spPr>
          <a:xfrm>
            <a:off x="11148170" y="-3976"/>
            <a:ext cx="1051034" cy="101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 3" descr="Une image contenant Graphique, graphisme, logo, Police&#10;&#10;Description générée automatiquement">
            <a:extLst>
              <a:ext uri="{FF2B5EF4-FFF2-40B4-BE49-F238E27FC236}">
                <a16:creationId xmlns:a16="http://schemas.microsoft.com/office/drawing/2014/main" id="{A7473B24-C4D7-521A-9D76-AE5165C65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23" y="79434"/>
            <a:ext cx="912118" cy="8735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091919-F1CE-5F40-FA50-D292CBF228C5}"/>
              </a:ext>
            </a:extLst>
          </p:cNvPr>
          <p:cNvSpPr txBox="1"/>
          <p:nvPr/>
        </p:nvSpPr>
        <p:spPr>
          <a:xfrm>
            <a:off x="121705" y="5017079"/>
            <a:ext cx="315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courtesy of Rijk Zwaan</a:t>
            </a:r>
            <a:endParaRPr lang="en-CH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fef44f-9011-4d56-bba8-ea8261c2bb06">
      <Terms xmlns="http://schemas.microsoft.com/office/infopath/2007/PartnerControls"/>
    </lcf76f155ced4ddcb4097134ff3c332f>
    <TaxCatchAll xmlns="aa7f597e-1e59-4ac5-8dd6-a01c78858777" xsi:nil="true"/>
  </documentManagement>
</p:properties>
</file>

<file path=customXml/itemProps1.xml><?xml version="1.0" encoding="utf-8"?>
<ds:datastoreItem xmlns:ds="http://schemas.openxmlformats.org/officeDocument/2006/customXml" ds:itemID="{EBFB317A-FFAF-434A-833E-134A83990C1C}"/>
</file>

<file path=customXml/itemProps2.xml><?xml version="1.0" encoding="utf-8"?>
<ds:datastoreItem xmlns:ds="http://schemas.openxmlformats.org/officeDocument/2006/customXml" ds:itemID="{97A2CC84-0284-4F79-962A-7116CDBA2602}"/>
</file>

<file path=customXml/itemProps3.xml><?xml version="1.0" encoding="utf-8"?>
<ds:datastoreItem xmlns:ds="http://schemas.openxmlformats.org/officeDocument/2006/customXml" ds:itemID="{9AF0D09E-CA27-45CB-BEC0-7E47715856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Microsoft Office PowerPoint</Application>
  <PresentationFormat>Widescreen</PresentationFormat>
  <Paragraphs>227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Amasis MT Pro Medium</vt:lpstr>
      <vt:lpstr>Arial</vt:lpstr>
      <vt:lpstr>Calibri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perspective on phytosanitary complexities in the seed industry</dc:title>
  <dc:subject>AFSTA Congress 2026 presentation redraft</dc:subject>
  <dc:creator>OpenAI</dc:creator>
  <cp:lastModifiedBy>Rose Souza Richards</cp:lastModifiedBy>
  <cp:revision>2</cp:revision>
  <dcterms:created xsi:type="dcterms:W3CDTF">2026-03-22T20:39:55Z</dcterms:created>
  <dcterms:modified xsi:type="dcterms:W3CDTF">2026-03-22T22:11:06Z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</Properties>
</file>