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nedy Mangwana" userId="ec474780-9822-4aeb-97e8-7e7f18d66d5d" providerId="ADAL" clId="{04C4F924-1C94-46BC-8ADE-9189807DAA2A}"/>
    <pc:docChg chg="modSld">
      <pc:chgData name="Kennedy Mangwana" userId="ec474780-9822-4aeb-97e8-7e7f18d66d5d" providerId="ADAL" clId="{04C4F924-1C94-46BC-8ADE-9189807DAA2A}" dt="2026-03-15T17:43:55.046" v="12" actId="20577"/>
      <pc:docMkLst>
        <pc:docMk/>
      </pc:docMkLst>
      <pc:sldChg chg="modSp mod">
        <pc:chgData name="Kennedy Mangwana" userId="ec474780-9822-4aeb-97e8-7e7f18d66d5d" providerId="ADAL" clId="{04C4F924-1C94-46BC-8ADE-9189807DAA2A}" dt="2026-03-15T17:43:55.046" v="12" actId="20577"/>
        <pc:sldMkLst>
          <pc:docMk/>
          <pc:sldMk cId="29208864" sldId="256"/>
        </pc:sldMkLst>
        <pc:spChg chg="mod">
          <ac:chgData name="Kennedy Mangwana" userId="ec474780-9822-4aeb-97e8-7e7f18d66d5d" providerId="ADAL" clId="{04C4F924-1C94-46BC-8ADE-9189807DAA2A}" dt="2026-03-15T17:43:55.046" v="12" actId="20577"/>
          <ac:spMkLst>
            <pc:docMk/>
            <pc:sldMk cId="29208864" sldId="256"/>
            <ac:spMk id="6" creationId="{40C3D080-3679-66CC-43FF-4C88404FDC9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343F0-A8A7-420C-EB93-208AD31FD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4C5A0-4C3E-250F-C483-01DD556D6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A421D-443F-082D-A468-3FEEA7083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A1513-6523-5247-F640-BF4ABD91E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B7B2E-85C3-1C39-CA59-6139CB642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8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2A55A-2FEA-EE60-7B2C-20D9201A1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7279F-3EB0-FC22-EF10-45FCC5C6A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B28BE-FC51-85C5-FE82-D3964D75C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6BA10-2702-8CAC-C209-BD469723B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EB801-9D0D-83B6-4FEF-31FE8E3B6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67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7DE23-94EA-1652-F859-F69865BA1D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FFACB-B186-8635-C559-302D6D29F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4DFA1-4096-DC50-B65B-915A81A1C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F8174-5F2A-B01B-4F5F-4628644EF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3334E-032D-2666-943E-CFA027F0A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0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4A14A-9F6C-03CE-0350-4B892FD3F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972F7-9D78-B60A-31E5-13E9A4E56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6A13C-02B4-6162-CF20-E70C09C6C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BBAF4-AC0D-4D00-6C3F-97679B477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3F745-529E-3CCA-C563-9F050C23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0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2C158-E6F7-5F34-3D4A-B87FD854D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AFE8F4-FE0F-F40D-5C5F-AE25DEEE6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7DD9D-FCA2-1040-F16C-9AB414AF7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B18FF-6D9D-F142-05D5-357159C3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9C75B-77A6-6F40-307C-9C46D5660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4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62F93-1593-A0A7-16C9-3F7AF7589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9619A-5C1C-C84C-FF8A-A10F07AFF7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E8EF7-07D3-F850-E506-0034DE978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6E224-825A-A5C4-943E-3FD5A157B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FFDD3-C113-E0A3-EE9E-2AC02ED81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8BC69-585E-1290-DE2E-BC2A6AFAA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7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C5BE4-820F-0F70-217B-6826769E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B7FC41-B509-B38C-9E82-1BF571854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6F01C-1012-5D45-65F7-EA5EBB07F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29B9A4-48AD-E0C0-FF9D-2D7F5CC095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0DDEF8-3655-68A6-A5B6-9DECB8884A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F1A268-0767-2149-4478-40D36E6B9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A627C5-F2FE-DA12-3710-BA00ADEC2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0C8EA1-E05F-A442-452E-AE83B7696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0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17F36-4625-8283-60AC-0A4266A65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AF91FE-46A9-0017-1A48-1AE6367F1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E988A2-CAE5-5013-E460-3E9FA1D94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D8C642-E8EF-6FE0-3850-6D418628A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4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0D14FF-5AB0-0C49-9DBB-F06F6ADB0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CD097A-0E00-4AB3-2324-B94CE3220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1F72D6-3030-54D4-1F8A-5A79BF355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8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1FC63-AF8D-A867-94CE-58607C183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FDB0E-FBB4-FD1E-E2BB-71BCBEE17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3596B8-CDAB-EDD3-29ED-11521D74B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74585-4FE6-A448-9F8D-B03B917E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92223-E9F4-033B-AF40-4868C4ED2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51B9DE-1B16-B052-BE83-0107FDFCB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3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F868F-0BA6-08A0-2B75-6F9C8DD42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7C6140-7941-6398-E263-AD0E323063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3C986E-3BF8-D0ED-76EA-118BB4C03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F2534-0850-F064-3C5D-A86C75F3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107A9-9A91-E9A1-1C9A-19325C45E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F4728-605F-1D94-FB2B-F966BBDAE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7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532A78-9CE6-3D74-8629-24C3E4B68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F970D-D278-18BA-E830-C70B9D290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93C7F-4F21-0EB3-82DB-96E1325F71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49B770-554E-443E-8307-78FA1FBE85E1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7FB4A-03D5-BBDB-E7D7-C26FEC6556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75295-5E60-0785-D9EA-197CA21F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C9BA23-A7E1-481C-9578-68CF4B495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40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0">
            <a:extLst>
              <a:ext uri="{FF2B5EF4-FFF2-40B4-BE49-F238E27FC236}">
                <a16:creationId xmlns:a16="http://schemas.microsoft.com/office/drawing/2014/main" id="{A2EC10F1-2EF4-35B5-2112-D0513C26B3BD}"/>
              </a:ext>
            </a:extLst>
          </p:cNvPr>
          <p:cNvSpPr/>
          <p:nvPr/>
        </p:nvSpPr>
        <p:spPr>
          <a:xfrm>
            <a:off x="42111" y="1"/>
            <a:ext cx="1481889" cy="1981200"/>
          </a:xfrm>
          <a:custGeom>
            <a:avLst/>
            <a:gdLst/>
            <a:ahLst/>
            <a:cxnLst/>
            <a:rect l="l" t="t" r="r" b="b"/>
            <a:pathLst>
              <a:path w="5968445" h="8441558">
                <a:moveTo>
                  <a:pt x="0" y="0"/>
                </a:moveTo>
                <a:lnTo>
                  <a:pt x="5968445" y="0"/>
                </a:lnTo>
                <a:lnTo>
                  <a:pt x="5968445" y="8441558"/>
                </a:lnTo>
                <a:lnTo>
                  <a:pt x="0" y="844155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7198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16A55F8-DD5B-EDF5-EE11-DF46AE56C1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812758" y="1033384"/>
            <a:ext cx="88793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Committee on Market Access and Trade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0C3D080-3679-66CC-43FF-4C88404FD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337" y="2703016"/>
            <a:ext cx="952901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Bookman Old Style" panose="02050604050505020204" pitchFamily="18" charset="0"/>
              </a:rPr>
              <a:t>It’s clear for all AFSTA members that, even among Regional Economic Unions, there are still a lot of obstacles to trade of varieties and seeds, and subsequently difficulties for farmers to have access to genetic biodiversity.</a:t>
            </a:r>
          </a:p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br>
              <a:rPr lang="en-US" dirty="0">
                <a:latin typeface="Bookman Old Style" panose="02050604050505020204" pitchFamily="18" charset="0"/>
              </a:rPr>
            </a:br>
            <a:r>
              <a:rPr lang="en-US" dirty="0">
                <a:latin typeface="Bookman Old Style" panose="02050604050505020204" pitchFamily="18" charset="0"/>
              </a:rPr>
              <a:t>It’s not easy for one company alone to complain to any authority about trade and non-trade barriers.</a:t>
            </a:r>
          </a:p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br>
              <a:rPr lang="en-US">
                <a:latin typeface="Bookman Old Style" panose="02050604050505020204" pitchFamily="18" charset="0"/>
              </a:rPr>
            </a:br>
            <a:r>
              <a:rPr lang="en-US">
                <a:latin typeface="Bookman Old Style" panose="02050604050505020204" pitchFamily="18" charset="0"/>
              </a:rPr>
              <a:t>This is </a:t>
            </a:r>
            <a:r>
              <a:rPr lang="en-US" dirty="0">
                <a:latin typeface="Bookman Old Style" panose="02050604050505020204" pitchFamily="18" charset="0"/>
              </a:rPr>
              <a:t>why the Board of AFSTA decided to create a </a:t>
            </a:r>
            <a:r>
              <a:rPr lang="en-US">
                <a:latin typeface="Bookman Old Style" panose="02050604050505020204" pitchFamily="18" charset="0"/>
              </a:rPr>
              <a:t>specific committee </a:t>
            </a:r>
            <a:r>
              <a:rPr lang="en-US" dirty="0">
                <a:latin typeface="Bookman Old Style" panose="02050604050505020204" pitchFamily="18" charset="0"/>
              </a:rPr>
              <a:t>for companies’ members of AFSTA to work on these issues in link with ISF Committee.</a:t>
            </a:r>
            <a:endParaRPr lang="en-US" altLang="en-US" dirty="0">
              <a:latin typeface="Bookman Old Style" panose="02050604050505020204" pitchFamily="18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C7B60C65-2978-D027-E47C-1BEF45A42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337" y="1841151"/>
            <a:ext cx="43233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latin typeface="Bookman Old Style" panose="02050604050505020204" pitchFamily="18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920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9B687-6C21-FC16-FED9-D0369088D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0">
            <a:extLst>
              <a:ext uri="{FF2B5EF4-FFF2-40B4-BE49-F238E27FC236}">
                <a16:creationId xmlns:a16="http://schemas.microsoft.com/office/drawing/2014/main" id="{DC039A6B-8785-78B0-7249-A87CECC3042D}"/>
              </a:ext>
            </a:extLst>
          </p:cNvPr>
          <p:cNvSpPr/>
          <p:nvPr/>
        </p:nvSpPr>
        <p:spPr>
          <a:xfrm>
            <a:off x="42111" y="1"/>
            <a:ext cx="1481889" cy="1981200"/>
          </a:xfrm>
          <a:custGeom>
            <a:avLst/>
            <a:gdLst/>
            <a:ahLst/>
            <a:cxnLst/>
            <a:rect l="l" t="t" r="r" b="b"/>
            <a:pathLst>
              <a:path w="5968445" h="8441558">
                <a:moveTo>
                  <a:pt x="0" y="0"/>
                </a:moveTo>
                <a:lnTo>
                  <a:pt x="5968445" y="0"/>
                </a:lnTo>
                <a:lnTo>
                  <a:pt x="5968445" y="8441558"/>
                </a:lnTo>
                <a:lnTo>
                  <a:pt x="0" y="844155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7198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B37685B-1C35-DF3F-E2C6-DF957B0DA3A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812758" y="1033384"/>
            <a:ext cx="88793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Committee on Market Access and Trade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2648E38-1EEF-E21C-29BD-E443BE50B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3018901"/>
            <a:ext cx="952901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Bookman Old Style" panose="02050604050505020204" pitchFamily="18" charset="0"/>
              </a:rPr>
              <a:t>Exchange information on Market Access and Trade (MAT).</a:t>
            </a:r>
          </a:p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br>
              <a:rPr lang="en-US" dirty="0">
                <a:latin typeface="Bookman Old Style" panose="02050604050505020204" pitchFamily="18" charset="0"/>
              </a:rPr>
            </a:br>
            <a:r>
              <a:rPr lang="en-US" dirty="0">
                <a:latin typeface="Bookman Old Style" panose="02050604050505020204" pitchFamily="18" charset="0"/>
              </a:rPr>
              <a:t>Work with relevant government agencies, regional economic unions, seed trade associations, to resolve the issues particularly in regulatory fields.</a:t>
            </a:r>
          </a:p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br>
              <a:rPr lang="en-US" dirty="0">
                <a:latin typeface="Bookman Old Style" panose="02050604050505020204" pitchFamily="18" charset="0"/>
              </a:rPr>
            </a:br>
            <a:r>
              <a:rPr lang="en-US" dirty="0">
                <a:latin typeface="Bookman Old Style" panose="02050604050505020204" pitchFamily="18" charset="0"/>
              </a:rPr>
              <a:t>Develop a knowledge center on seed trade regulations.</a:t>
            </a:r>
            <a:endParaRPr lang="en-US" altLang="en-US" dirty="0">
              <a:latin typeface="Bookman Old Style" panose="02050604050505020204" pitchFamily="18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5F02196-DED9-6A12-9904-D5C2802BC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2063635"/>
            <a:ext cx="48206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latin typeface="Bookman Old Style" panose="02050604050505020204" pitchFamily="18" charset="0"/>
              </a:rPr>
              <a:t>Mission of the Committee</a:t>
            </a:r>
          </a:p>
        </p:txBody>
      </p:sp>
    </p:spTree>
    <p:extLst>
      <p:ext uri="{BB962C8B-B14F-4D97-AF65-F5344CB8AC3E}">
        <p14:creationId xmlns:p14="http://schemas.microsoft.com/office/powerpoint/2010/main" val="996967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6304A-DECA-C803-C53E-3FF7B45D7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0">
            <a:extLst>
              <a:ext uri="{FF2B5EF4-FFF2-40B4-BE49-F238E27FC236}">
                <a16:creationId xmlns:a16="http://schemas.microsoft.com/office/drawing/2014/main" id="{E61B0FC8-4D2E-951A-7DA7-D0AB77586938}"/>
              </a:ext>
            </a:extLst>
          </p:cNvPr>
          <p:cNvSpPr/>
          <p:nvPr/>
        </p:nvSpPr>
        <p:spPr>
          <a:xfrm>
            <a:off x="42111" y="1"/>
            <a:ext cx="1481889" cy="1981200"/>
          </a:xfrm>
          <a:custGeom>
            <a:avLst/>
            <a:gdLst/>
            <a:ahLst/>
            <a:cxnLst/>
            <a:rect l="l" t="t" r="r" b="b"/>
            <a:pathLst>
              <a:path w="5968445" h="8441558">
                <a:moveTo>
                  <a:pt x="0" y="0"/>
                </a:moveTo>
                <a:lnTo>
                  <a:pt x="5968445" y="0"/>
                </a:lnTo>
                <a:lnTo>
                  <a:pt x="5968445" y="8441558"/>
                </a:lnTo>
                <a:lnTo>
                  <a:pt x="0" y="844155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7198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1D3FBB9-D8BC-27A3-6823-402E0875E7D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812758" y="1033384"/>
            <a:ext cx="88793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Committee on Market Access and Trade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A26B73F-AB03-F747-DFA7-5D13A9B62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337" y="3034580"/>
            <a:ext cx="952901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Bookman Old Style" panose="02050604050505020204" pitchFamily="18" charset="0"/>
              </a:rPr>
              <a:t>Market Access and Trade (MAT) within the continent, and with other regions.</a:t>
            </a:r>
          </a:p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br>
              <a:rPr lang="en-US" dirty="0">
                <a:latin typeface="Bookman Old Style" panose="02050604050505020204" pitchFamily="18" charset="0"/>
              </a:rPr>
            </a:br>
            <a:r>
              <a:rPr lang="en-US" dirty="0">
                <a:latin typeface="Bookman Old Style" panose="02050604050505020204" pitchFamily="18" charset="0"/>
              </a:rPr>
              <a:t>The Committee is particularly responsible for variety release and registration, sampling, certification, packaging, labelling.</a:t>
            </a:r>
          </a:p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Bookman Old Style" panose="02050604050505020204" pitchFamily="18" charset="0"/>
            </a:endParaRPr>
          </a:p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Bookman Old Style" panose="02050604050505020204" pitchFamily="18" charset="0"/>
              </a:rPr>
              <a:t>The Committee doesn’t handle plant health issues and Intellectual Property (IP) issues, which have, both, specific established committees.</a:t>
            </a:r>
            <a:endParaRPr lang="en-US" altLang="en-US" dirty="0">
              <a:latin typeface="Bookman Old Style" panose="02050604050505020204" pitchFamily="18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4F23CF0-97F9-B24E-EB24-C67B22471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337" y="2095537"/>
            <a:ext cx="36736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latin typeface="Bookman Old Style" panose="02050604050505020204" pitchFamily="18" charset="0"/>
              </a:rPr>
              <a:t>Areas of Competence</a:t>
            </a:r>
          </a:p>
        </p:txBody>
      </p:sp>
    </p:spTree>
    <p:extLst>
      <p:ext uri="{BB962C8B-B14F-4D97-AF65-F5344CB8AC3E}">
        <p14:creationId xmlns:p14="http://schemas.microsoft.com/office/powerpoint/2010/main" val="3388188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E5497-FEE7-2F30-F99A-900B9CE9B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0">
            <a:extLst>
              <a:ext uri="{FF2B5EF4-FFF2-40B4-BE49-F238E27FC236}">
                <a16:creationId xmlns:a16="http://schemas.microsoft.com/office/drawing/2014/main" id="{F106D6C4-5775-9426-C1CF-64F6EB756366}"/>
              </a:ext>
            </a:extLst>
          </p:cNvPr>
          <p:cNvSpPr/>
          <p:nvPr/>
        </p:nvSpPr>
        <p:spPr>
          <a:xfrm>
            <a:off x="42111" y="1"/>
            <a:ext cx="1481889" cy="1981200"/>
          </a:xfrm>
          <a:custGeom>
            <a:avLst/>
            <a:gdLst/>
            <a:ahLst/>
            <a:cxnLst/>
            <a:rect l="l" t="t" r="r" b="b"/>
            <a:pathLst>
              <a:path w="5968445" h="8441558">
                <a:moveTo>
                  <a:pt x="0" y="0"/>
                </a:moveTo>
                <a:lnTo>
                  <a:pt x="5968445" y="0"/>
                </a:lnTo>
                <a:lnTo>
                  <a:pt x="5968445" y="8441558"/>
                </a:lnTo>
                <a:lnTo>
                  <a:pt x="0" y="844155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7198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7576205-715A-C2C2-6F75-B1EB797F38C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812758" y="1033384"/>
            <a:ext cx="88793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Committee on Market Access and Trade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F2F3F64-FFDA-B440-2216-BE27D5011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337" y="2703016"/>
            <a:ext cx="952901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latin typeface="Bookman Old Style" panose="02050604050505020204" pitchFamily="18" charset="0"/>
              </a:rPr>
              <a:t>Be a source of relevant information,</a:t>
            </a:r>
          </a:p>
          <a:p>
            <a:pPr marL="457200" indent="-4572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dirty="0">
              <a:latin typeface="Bookman Old Style" panose="02050604050505020204" pitchFamily="18" charset="0"/>
            </a:endParaRPr>
          </a:p>
          <a:p>
            <a:pPr marL="457200" indent="-4572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latin typeface="Bookman Old Style" panose="02050604050505020204" pitchFamily="18" charset="0"/>
              </a:rPr>
              <a:t>Identify obstacles to seed trade, </a:t>
            </a:r>
          </a:p>
          <a:p>
            <a:pPr marL="457200" indent="-4572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dirty="0">
              <a:latin typeface="Bookman Old Style" panose="02050604050505020204" pitchFamily="18" charset="0"/>
            </a:endParaRPr>
          </a:p>
          <a:p>
            <a:pPr marL="457200" indent="-4572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latin typeface="Bookman Old Style" panose="02050604050505020204" pitchFamily="18" charset="0"/>
              </a:rPr>
              <a:t>Analyse the impact of international agreements on seed trade,</a:t>
            </a:r>
          </a:p>
          <a:p>
            <a:pPr marL="457200" indent="-4572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dirty="0">
              <a:latin typeface="Bookman Old Style" panose="02050604050505020204" pitchFamily="18" charset="0"/>
            </a:endParaRPr>
          </a:p>
          <a:p>
            <a:pPr marL="457200" indent="-4572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latin typeface="Bookman Old Style" panose="02050604050505020204" pitchFamily="18" charset="0"/>
              </a:rPr>
              <a:t>Contribute to addressing institutional barriers, and</a:t>
            </a:r>
          </a:p>
          <a:p>
            <a:pPr marL="457200" indent="-4572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dirty="0">
              <a:latin typeface="Bookman Old Style" panose="02050604050505020204" pitchFamily="18" charset="0"/>
            </a:endParaRPr>
          </a:p>
          <a:p>
            <a:pPr marL="457200" indent="-45720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latin typeface="Bookman Old Style" panose="02050604050505020204" pitchFamily="18" charset="0"/>
              </a:rPr>
              <a:t>Work towards standardizing and harmonizing rules and regulations in the seed sector across Africa,</a:t>
            </a:r>
            <a:endParaRPr lang="en-US" altLang="en-US" dirty="0">
              <a:latin typeface="Bookman Old Style" panose="02050604050505020204" pitchFamily="18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E6022E8-7A7B-104A-719F-7DC25505E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337" y="1981201"/>
            <a:ext cx="47725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latin typeface="Bookman Old Style" panose="02050604050505020204" pitchFamily="18" charset="0"/>
              </a:rPr>
              <a:t>Objectives of the Committee</a:t>
            </a:r>
          </a:p>
        </p:txBody>
      </p:sp>
    </p:spTree>
    <p:extLst>
      <p:ext uri="{BB962C8B-B14F-4D97-AF65-F5344CB8AC3E}">
        <p14:creationId xmlns:p14="http://schemas.microsoft.com/office/powerpoint/2010/main" val="3470892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AD4FDCD765274E8C613F0834747463" ma:contentTypeVersion="16" ma:contentTypeDescription="Create a new document." ma:contentTypeScope="" ma:versionID="2eed611a67aee0bcf1c9ed1af8f53127">
  <xsd:schema xmlns:xsd="http://www.w3.org/2001/XMLSchema" xmlns:xs="http://www.w3.org/2001/XMLSchema" xmlns:p="http://schemas.microsoft.com/office/2006/metadata/properties" xmlns:ns2="aa7f597e-1e59-4ac5-8dd6-a01c78858777" xmlns:ns3="3ffef44f-9011-4d56-bba8-ea8261c2bb06" targetNamespace="http://schemas.microsoft.com/office/2006/metadata/properties" ma:root="true" ma:fieldsID="1a4122ab00b77ad180bb15615383e9b6" ns2:_="" ns3:_="">
    <xsd:import namespace="aa7f597e-1e59-4ac5-8dd6-a01c78858777"/>
    <xsd:import namespace="3ffef44f-9011-4d56-bba8-ea8261c2bb0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7f597e-1e59-4ac5-8dd6-a01c7885877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4a9df30-e24c-4580-ab79-bf1a193a60bf}" ma:internalName="TaxCatchAll" ma:showField="CatchAllData" ma:web="aa7f597e-1e59-4ac5-8dd6-a01c788587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fef44f-9011-4d56-bba8-ea8261c2bb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66bb07c-de0c-4032-82b8-df315638f0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fef44f-9011-4d56-bba8-ea8261c2bb06">
      <Terms xmlns="http://schemas.microsoft.com/office/infopath/2007/PartnerControls"/>
    </lcf76f155ced4ddcb4097134ff3c332f>
    <TaxCatchAll xmlns="aa7f597e-1e59-4ac5-8dd6-a01c78858777" xsi:nil="true"/>
  </documentManagement>
</p:properties>
</file>

<file path=customXml/itemProps1.xml><?xml version="1.0" encoding="utf-8"?>
<ds:datastoreItem xmlns:ds="http://schemas.openxmlformats.org/officeDocument/2006/customXml" ds:itemID="{F59E47A7-036C-48EE-B0A6-1FFFC227F06B}"/>
</file>

<file path=customXml/itemProps2.xml><?xml version="1.0" encoding="utf-8"?>
<ds:datastoreItem xmlns:ds="http://schemas.openxmlformats.org/officeDocument/2006/customXml" ds:itemID="{F60F59F5-BB38-4025-807F-57BBF22B5320}"/>
</file>

<file path=customXml/itemProps3.xml><?xml version="1.0" encoding="utf-8"?>
<ds:datastoreItem xmlns:ds="http://schemas.openxmlformats.org/officeDocument/2006/customXml" ds:itemID="{FFB8740F-B459-4175-AA88-E2B524AB8F88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275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Bookman Old Style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Kennedy Mangwana</dc:creator>
  <cp:lastModifiedBy>Kennedy Mangwana</cp:lastModifiedBy>
  <cp:revision>1</cp:revision>
  <dcterms:created xsi:type="dcterms:W3CDTF">2026-03-15T17:31:00Z</dcterms:created>
  <dcterms:modified xsi:type="dcterms:W3CDTF">2026-03-15T17:44:02Z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0x0101005CAD4FDCD765274E8C613F0834747463</vt:lpwstr>
  </property>
</Properties>
</file>