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4118" r:id="rId3"/>
    <p:sldId id="4119" r:id="rId4"/>
    <p:sldId id="4120" r:id="rId5"/>
    <p:sldId id="4121" r:id="rId6"/>
    <p:sldId id="412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84" y="2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dine Dushimiyimana" userId="f0a08ff4-b422-4ff6-a35d-d0827fe27cf8" providerId="ADAL" clId="{329D06DD-F43E-494B-A8D1-2348F9C4FB5D}"/>
    <pc:docChg chg="modSld">
      <pc:chgData name="Nadine Dushimiyimana" userId="f0a08ff4-b422-4ff6-a35d-d0827fe27cf8" providerId="ADAL" clId="{329D06DD-F43E-494B-A8D1-2348F9C4FB5D}" dt="2026-03-25T06:38:27.739" v="5" actId="20577"/>
      <pc:docMkLst>
        <pc:docMk/>
      </pc:docMkLst>
      <pc:sldChg chg="modSp mod">
        <pc:chgData name="Nadine Dushimiyimana" userId="f0a08ff4-b422-4ff6-a35d-d0827fe27cf8" providerId="ADAL" clId="{329D06DD-F43E-494B-A8D1-2348F9C4FB5D}" dt="2026-03-25T06:38:27.739" v="5" actId="20577"/>
        <pc:sldMkLst>
          <pc:docMk/>
          <pc:sldMk cId="2425243310" sldId="256"/>
        </pc:sldMkLst>
        <pc:spChg chg="mod">
          <ac:chgData name="Nadine Dushimiyimana" userId="f0a08ff4-b422-4ff6-a35d-d0827fe27cf8" providerId="ADAL" clId="{329D06DD-F43E-494B-A8D1-2348F9C4FB5D}" dt="2026-03-25T06:38:27.739" v="5" actId="20577"/>
          <ac:spMkLst>
            <pc:docMk/>
            <pc:sldMk cId="2425243310" sldId="256"/>
            <ac:spMk id="3" creationId="{B023ADF6-6024-EA03-AC09-2AC6A78D24F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38B713-F6EC-4620-A176-143B0C3BEFD9}" type="datetimeFigureOut">
              <a:rPr lang="en-US" smtClean="0"/>
              <a:t>3/25/2026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B2D989-A566-4F69-9E86-FCCA748FFAA1}" type="slidenum">
              <a:rPr lang="en-US" smtClean="0"/>
              <a:t>‹#›</a:t>
            </a:fld>
            <a:endParaRPr lang="en-US"/>
          </a:p>
        </p:txBody>
      </p:sp>
    </p:spTree>
    <p:extLst>
      <p:ext uri="{BB962C8B-B14F-4D97-AF65-F5344CB8AC3E}">
        <p14:creationId xmlns:p14="http://schemas.microsoft.com/office/powerpoint/2010/main" val="3877831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Role of AFSTA in Supporting Innovation and Seed Systems in Africa</a:t>
            </a:r>
            <a:endParaRPr lang="en-US" dirty="0"/>
          </a:p>
          <a:p>
            <a:endParaRPr lang="en-US" dirty="0"/>
          </a:p>
        </p:txBody>
      </p:sp>
      <p:sp>
        <p:nvSpPr>
          <p:cNvPr id="4" name="Slide Number Placeholder 3"/>
          <p:cNvSpPr>
            <a:spLocks noGrp="1"/>
          </p:cNvSpPr>
          <p:nvPr>
            <p:ph type="sldNum" sz="quarter" idx="5"/>
          </p:nvPr>
        </p:nvSpPr>
        <p:spPr/>
        <p:txBody>
          <a:bodyPr/>
          <a:lstStyle/>
          <a:p>
            <a:fld id="{5AB2D989-A566-4F69-9E86-FCCA748FFAA1}" type="slidenum">
              <a:rPr lang="en-US" smtClean="0"/>
              <a:t>3</a:t>
            </a:fld>
            <a:endParaRPr lang="en-US"/>
          </a:p>
        </p:txBody>
      </p:sp>
    </p:spTree>
    <p:extLst>
      <p:ext uri="{BB962C8B-B14F-4D97-AF65-F5344CB8AC3E}">
        <p14:creationId xmlns:p14="http://schemas.microsoft.com/office/powerpoint/2010/main" val="1997786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‘Plant breeding innovation’ is the term we use to describe the constantly evolving ideas and practices which enhance the field of plant breeding.  Today’s innovations in plant breeding are developed using sophisticated science and technologies including cell biology, gene mapping and marker-assisted breeding.</a:t>
            </a:r>
            <a:endParaRPr lang="en-US" dirty="0"/>
          </a:p>
          <a:p>
            <a:endParaRPr lang="en-US" dirty="0"/>
          </a:p>
        </p:txBody>
      </p:sp>
      <p:sp>
        <p:nvSpPr>
          <p:cNvPr id="4" name="Slide Number Placeholder 3"/>
          <p:cNvSpPr>
            <a:spLocks noGrp="1"/>
          </p:cNvSpPr>
          <p:nvPr>
            <p:ph type="sldNum" sz="quarter" idx="5"/>
          </p:nvPr>
        </p:nvSpPr>
        <p:spPr/>
        <p:txBody>
          <a:bodyPr/>
          <a:lstStyle/>
          <a:p>
            <a:fld id="{5AB2D989-A566-4F69-9E86-FCCA748FFAA1}" type="slidenum">
              <a:rPr lang="en-US" smtClean="0"/>
              <a:t>4</a:t>
            </a:fld>
            <a:endParaRPr lang="en-US"/>
          </a:p>
        </p:txBody>
      </p:sp>
    </p:spTree>
    <p:extLst>
      <p:ext uri="{BB962C8B-B14F-4D97-AF65-F5344CB8AC3E}">
        <p14:creationId xmlns:p14="http://schemas.microsoft.com/office/powerpoint/2010/main" val="350793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defTabSz="914400">
              <a:lnSpc>
                <a:spcPct val="100000"/>
              </a:lnSpc>
              <a:buNone/>
            </a:pPr>
            <a:r>
              <a:rPr lang="en-US" dirty="0"/>
              <a:t>AFSTA members determine the future of the seed industry through active participation. Our success depends on your involvement. Grassroots efforts, quality discussions on policy issues, strategic goals and actions are the cornerstone to ASTA’s ability to advocate for the industry.</a:t>
            </a:r>
          </a:p>
          <a:p>
            <a:pPr marL="0" lvl="0" indent="0" defTabSz="914400">
              <a:lnSpc>
                <a:spcPct val="100000"/>
              </a:lnSpc>
              <a:buNone/>
            </a:pPr>
            <a:r>
              <a:rPr lang="en-US" sz="1200" b="0" i="0" kern="1200" dirty="0">
                <a:solidFill>
                  <a:schemeClr val="tx1"/>
                </a:solidFill>
                <a:effectLst/>
                <a:latin typeface="+mn-lt"/>
                <a:ea typeface="+mn-ea"/>
                <a:cs typeface="+mn-cs"/>
              </a:rPr>
              <a:t>Effective seed sector transformations require the representation of the private seed sector in the seed development agenda at national, regional and global levels. AFSTA is the apex voice of the private seed sector representing and protecting the rights and interests of the private seed sector at all levels. AFSTA must be an effective partner to the seed policy makers and other stakeholders to discuss constraints and provide solutions to emerging seed issues, to create an enabling environment for seed traders in Africa.</a:t>
            </a:r>
            <a:endParaRPr kumimoji="0" lang="en-US" altLang="en-US" sz="800" b="0" i="0" u="none" strike="noStrike" cap="none" normalizeH="0" baseline="0" dirty="0">
              <a:ln>
                <a:noFill/>
              </a:ln>
              <a:solidFill>
                <a:schemeClr val="tx1"/>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AB2D989-A566-4F69-9E86-FCCA748FFAA1}" type="slidenum">
              <a:rPr lang="en-US" smtClean="0"/>
              <a:t>6</a:t>
            </a:fld>
            <a:endParaRPr lang="en-US"/>
          </a:p>
        </p:txBody>
      </p:sp>
    </p:spTree>
    <p:extLst>
      <p:ext uri="{BB962C8B-B14F-4D97-AF65-F5344CB8AC3E}">
        <p14:creationId xmlns:p14="http://schemas.microsoft.com/office/powerpoint/2010/main" val="32442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21E34-12E0-DDE2-B568-B70DFBFC11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B41AB0-C5F5-ED31-3185-8AF5C4F4A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8BCE90-F12D-D104-E045-978EF4C1C9AA}"/>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5" name="Footer Placeholder 4">
            <a:extLst>
              <a:ext uri="{FF2B5EF4-FFF2-40B4-BE49-F238E27FC236}">
                <a16:creationId xmlns:a16="http://schemas.microsoft.com/office/drawing/2014/main" id="{9D799825-129F-2B60-DBB8-AEEAF47335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834889-CCDB-3D5B-375E-31C12D08F9A2}"/>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320988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A5529-7D58-0623-3F56-51DAD352ED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2C4434-3DC8-8311-BF81-7AF82BD23A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F5F3CD-251E-3A56-E654-1711C85613AA}"/>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5" name="Footer Placeholder 4">
            <a:extLst>
              <a:ext uri="{FF2B5EF4-FFF2-40B4-BE49-F238E27FC236}">
                <a16:creationId xmlns:a16="http://schemas.microsoft.com/office/drawing/2014/main" id="{3722737E-22B3-BAF2-60D7-95E6EC73A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25A8D7-5010-D8DD-D376-D710F8DF381B}"/>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2038703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131294-9EC0-4136-88C5-2C605BF9C5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EE3968-5621-C2B8-E5AF-D0B10280D2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BCD7F3-E3D9-AF4B-47B5-8D023A06C727}"/>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5" name="Footer Placeholder 4">
            <a:extLst>
              <a:ext uri="{FF2B5EF4-FFF2-40B4-BE49-F238E27FC236}">
                <a16:creationId xmlns:a16="http://schemas.microsoft.com/office/drawing/2014/main" id="{B87EFD2D-6641-003C-B628-F7D0D4F441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2F91AA-DA78-9EBF-01C6-CCA2936E0C79}"/>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191333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4CBD8-9D60-B470-DE97-3AD56C74A7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E75C51-4FDD-57FC-127C-CBC8D0856E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A0B135-637A-8512-3FE1-1D871C7CA832}"/>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5" name="Footer Placeholder 4">
            <a:extLst>
              <a:ext uri="{FF2B5EF4-FFF2-40B4-BE49-F238E27FC236}">
                <a16:creationId xmlns:a16="http://schemas.microsoft.com/office/drawing/2014/main" id="{D2128B0D-EED3-F63A-DD9B-A0EE6A41CE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3BB8D-91E9-2234-141C-6EB14FEA893E}"/>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754344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45D66-8E50-DC4C-18D6-73CAD6B3A2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6D69AD-7804-08B4-45EB-C4832E92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CC2AF1-C9E0-0DA7-AEDB-0DDA94F5120B}"/>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5" name="Footer Placeholder 4">
            <a:extLst>
              <a:ext uri="{FF2B5EF4-FFF2-40B4-BE49-F238E27FC236}">
                <a16:creationId xmlns:a16="http://schemas.microsoft.com/office/drawing/2014/main" id="{D651564F-FC94-28DF-8B67-B49B7F77F1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3D2B8A-8158-EAC3-1B67-D07F9A714C75}"/>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4094392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F6088-8FEE-F821-65D9-1A8CE4A9AF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3E812A-12D2-3FBF-77D8-C8F7581F05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F31BEB-09DD-38FA-4067-5FB609FA2A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3976237-0573-8D66-8C87-B9DD278E741A}"/>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6" name="Footer Placeholder 5">
            <a:extLst>
              <a:ext uri="{FF2B5EF4-FFF2-40B4-BE49-F238E27FC236}">
                <a16:creationId xmlns:a16="http://schemas.microsoft.com/office/drawing/2014/main" id="{61E7A2DE-4AC0-AB0B-12A4-3709229156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4D8A7C-B7C0-7188-7F1B-BB39905E7520}"/>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461352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FA78D-0FC1-7459-5A82-FA6DC49E22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F918BF-978D-95AA-4B76-9023DCF586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14332-8A12-2B40-1FB3-2CC7601060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FA72948-59AC-CF66-F51F-727C5B2B3F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50C731-6D72-63D2-582F-F60B41D067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6FCD5A-950F-72F9-3560-16D8DF401ACF}"/>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8" name="Footer Placeholder 7">
            <a:extLst>
              <a:ext uri="{FF2B5EF4-FFF2-40B4-BE49-F238E27FC236}">
                <a16:creationId xmlns:a16="http://schemas.microsoft.com/office/drawing/2014/main" id="{43C8F65B-2DE9-9F30-CE3B-D2A4E5E68A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FD15768-593B-3B75-E4D5-36D2AF3462EB}"/>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1486070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86CE-2578-2102-213A-CE69E6087BD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16C145-CF14-DCDA-9A01-AE5CB0955363}"/>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4" name="Footer Placeholder 3">
            <a:extLst>
              <a:ext uri="{FF2B5EF4-FFF2-40B4-BE49-F238E27FC236}">
                <a16:creationId xmlns:a16="http://schemas.microsoft.com/office/drawing/2014/main" id="{F2D573C8-B1A7-533D-1532-C3B7ABF8BC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D89998-B2F3-571D-9D46-9CAB3C8B58AF}"/>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1578841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E6048E-C146-99CC-84BA-A89F6FC72379}"/>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3" name="Footer Placeholder 2">
            <a:extLst>
              <a:ext uri="{FF2B5EF4-FFF2-40B4-BE49-F238E27FC236}">
                <a16:creationId xmlns:a16="http://schemas.microsoft.com/office/drawing/2014/main" id="{F1B235E7-D28B-A524-3E06-5F15FD7DCD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DDDF43-33A6-2DD4-3F5D-7BFB1B33A5AF}"/>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762172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1CFD5-569C-F866-B0EA-2C60436BD8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46DB98-F407-2C4E-4493-CB2B4FA6B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FC2A2D-9A9F-20C3-DBA5-0646F30860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B680C6-323B-AE7D-21EA-7A1AAF67FDD1}"/>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6" name="Footer Placeholder 5">
            <a:extLst>
              <a:ext uri="{FF2B5EF4-FFF2-40B4-BE49-F238E27FC236}">
                <a16:creationId xmlns:a16="http://schemas.microsoft.com/office/drawing/2014/main" id="{88AA2185-1D1D-7FA4-B301-809BEC8E67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BFBF32-30E1-7CCB-B930-4A53A68D16ED}"/>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3941575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2273B-4DEB-82C7-51A0-A998F027B8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99ED936-2DA1-9902-7E47-A96C97488D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B3BE35-0361-FF09-4EC0-8671009492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73A905-B24E-8F00-E67C-9FE47AEACA75}"/>
              </a:ext>
            </a:extLst>
          </p:cNvPr>
          <p:cNvSpPr>
            <a:spLocks noGrp="1"/>
          </p:cNvSpPr>
          <p:nvPr>
            <p:ph type="dt" sz="half" idx="10"/>
          </p:nvPr>
        </p:nvSpPr>
        <p:spPr/>
        <p:txBody>
          <a:bodyPr/>
          <a:lstStyle/>
          <a:p>
            <a:fld id="{2C9FBF3C-F9F1-4BE4-BA34-D44ABC053966}" type="datetimeFigureOut">
              <a:rPr lang="en-US" smtClean="0"/>
              <a:t>3/25/2026</a:t>
            </a:fld>
            <a:endParaRPr lang="en-US"/>
          </a:p>
        </p:txBody>
      </p:sp>
      <p:sp>
        <p:nvSpPr>
          <p:cNvPr id="6" name="Footer Placeholder 5">
            <a:extLst>
              <a:ext uri="{FF2B5EF4-FFF2-40B4-BE49-F238E27FC236}">
                <a16:creationId xmlns:a16="http://schemas.microsoft.com/office/drawing/2014/main" id="{D24EF337-1C25-F6F3-ABE5-06C09B1AAC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51350B-110D-FFF9-B7DE-859D88C4F8DC}"/>
              </a:ext>
            </a:extLst>
          </p:cNvPr>
          <p:cNvSpPr>
            <a:spLocks noGrp="1"/>
          </p:cNvSpPr>
          <p:nvPr>
            <p:ph type="sldNum" sz="quarter" idx="12"/>
          </p:nvPr>
        </p:nvSpPr>
        <p:spPr/>
        <p:txBody>
          <a:bodyPr/>
          <a:lstStyle/>
          <a:p>
            <a:fld id="{434BA9D1-8041-4A91-990F-553C5AB4F5D4}" type="slidenum">
              <a:rPr lang="en-US" smtClean="0"/>
              <a:t>‹#›</a:t>
            </a:fld>
            <a:endParaRPr lang="en-US"/>
          </a:p>
        </p:txBody>
      </p:sp>
    </p:spTree>
    <p:extLst>
      <p:ext uri="{BB962C8B-B14F-4D97-AF65-F5344CB8AC3E}">
        <p14:creationId xmlns:p14="http://schemas.microsoft.com/office/powerpoint/2010/main" val="2961064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A8C494-E865-95C0-5DF8-8AE1239078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3D99E7-27D9-9CFE-3336-3BB2568EF3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2BD56B-0B14-E230-49AC-46319659A2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9FBF3C-F9F1-4BE4-BA34-D44ABC053966}" type="datetimeFigureOut">
              <a:rPr lang="en-US" smtClean="0"/>
              <a:t>3/25/2026</a:t>
            </a:fld>
            <a:endParaRPr lang="en-US"/>
          </a:p>
        </p:txBody>
      </p:sp>
      <p:sp>
        <p:nvSpPr>
          <p:cNvPr id="5" name="Footer Placeholder 4">
            <a:extLst>
              <a:ext uri="{FF2B5EF4-FFF2-40B4-BE49-F238E27FC236}">
                <a16:creationId xmlns:a16="http://schemas.microsoft.com/office/drawing/2014/main" id="{1373A826-184F-8B60-1344-DB3BE1EEEB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367621-C3FA-8400-C194-96A611B32F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34BA9D1-8041-4A91-990F-553C5AB4F5D4}" type="slidenum">
              <a:rPr lang="en-US" smtClean="0"/>
              <a:t>‹#›</a:t>
            </a:fld>
            <a:endParaRPr lang="en-US"/>
          </a:p>
        </p:txBody>
      </p:sp>
    </p:spTree>
    <p:extLst>
      <p:ext uri="{BB962C8B-B14F-4D97-AF65-F5344CB8AC3E}">
        <p14:creationId xmlns:p14="http://schemas.microsoft.com/office/powerpoint/2010/main" val="3618744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799FF73-4EA8-BB2B-8D7F-B4E2EB41373C}"/>
              </a:ext>
            </a:extLst>
          </p:cNvPr>
          <p:cNvSpPr>
            <a:spLocks noGrp="1"/>
          </p:cNvSpPr>
          <p:nvPr>
            <p:ph type="ctrTitle"/>
          </p:nvPr>
        </p:nvSpPr>
        <p:spPr>
          <a:xfrm>
            <a:off x="643468" y="643467"/>
            <a:ext cx="4620584" cy="4567137"/>
          </a:xfrm>
        </p:spPr>
        <p:txBody>
          <a:bodyPr>
            <a:normAutofit/>
          </a:bodyPr>
          <a:lstStyle/>
          <a:p>
            <a:pPr algn="l"/>
            <a:r>
              <a:rPr lang="en-GB" altLang="fr-FR" sz="4400" b="1" dirty="0">
                <a:latin typeface="FUTURA MEDIUM" panose="020B0602020204020303" pitchFamily="34" charset="-79"/>
                <a:cs typeface="FUTURA MEDIUM" panose="020B0602020204020303" pitchFamily="34" charset="-79"/>
              </a:rPr>
              <a:t>AFSTA Plant Breeding &amp; Biotechnology Committee</a:t>
            </a:r>
          </a:p>
        </p:txBody>
      </p:sp>
      <p:sp>
        <p:nvSpPr>
          <p:cNvPr id="3" name="Subtitle 2">
            <a:extLst>
              <a:ext uri="{FF2B5EF4-FFF2-40B4-BE49-F238E27FC236}">
                <a16:creationId xmlns:a16="http://schemas.microsoft.com/office/drawing/2014/main" id="{B023ADF6-6024-EA03-AC09-2AC6A78D24F5}"/>
              </a:ext>
            </a:extLst>
          </p:cNvPr>
          <p:cNvSpPr>
            <a:spLocks noGrp="1"/>
          </p:cNvSpPr>
          <p:nvPr>
            <p:ph type="subTitle" idx="1"/>
          </p:nvPr>
        </p:nvSpPr>
        <p:spPr>
          <a:xfrm>
            <a:off x="643467" y="5277684"/>
            <a:ext cx="4620584" cy="775494"/>
          </a:xfrm>
        </p:spPr>
        <p:txBody>
          <a:bodyPr>
            <a:normAutofit fontScale="62500" lnSpcReduction="20000"/>
          </a:bodyPr>
          <a:lstStyle/>
          <a:p>
            <a:pPr algn="l"/>
            <a:r>
              <a:rPr lang="en-US" sz="2000" dirty="0"/>
              <a:t>Nadine Dushimiyimana </a:t>
            </a:r>
          </a:p>
          <a:p>
            <a:pPr algn="l"/>
            <a:r>
              <a:rPr lang="en-US" sz="2000" i="1" dirty="0"/>
              <a:t>Chair of the committee</a:t>
            </a:r>
          </a:p>
          <a:p>
            <a:pPr algn="l"/>
            <a:r>
              <a:rPr lang="en-US" sz="2000" i="1" dirty="0"/>
              <a:t>AFSTA Congress 2026</a:t>
            </a:r>
          </a:p>
        </p:txBody>
      </p:sp>
      <p:pic>
        <p:nvPicPr>
          <p:cNvPr id="4" name="Picture 14" descr="A logo with a plant growing out of the shape of a map&#10;&#10;AI-generated content may be incorrect.">
            <a:extLst>
              <a:ext uri="{FF2B5EF4-FFF2-40B4-BE49-F238E27FC236}">
                <a16:creationId xmlns:a16="http://schemas.microsoft.com/office/drawing/2014/main" id="{256CFA6E-7403-D7BA-4929-670833BC61A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06629" y="643467"/>
            <a:ext cx="3941528" cy="557106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5243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B6CD22E-2269-419F-9E81-016EA035D4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40847810-0D73-9DCD-BA77-9C9D163F6744}"/>
              </a:ext>
            </a:extLst>
          </p:cNvPr>
          <p:cNvSpPr>
            <a:spLocks noGrp="1"/>
          </p:cNvSpPr>
          <p:nvPr>
            <p:ph type="title"/>
          </p:nvPr>
        </p:nvSpPr>
        <p:spPr>
          <a:xfrm>
            <a:off x="647132" y="1295231"/>
            <a:ext cx="5895178" cy="3807446"/>
          </a:xfrm>
        </p:spPr>
        <p:txBody>
          <a:bodyPr vert="horz" lIns="91440" tIns="45720" rIns="91440" bIns="45720" rtlCol="0" anchor="b">
            <a:normAutofit/>
          </a:bodyPr>
          <a:lstStyle/>
          <a:p>
            <a:r>
              <a:rPr lang="en-US" sz="4100" kern="1200" dirty="0">
                <a:solidFill>
                  <a:schemeClr val="tx1"/>
                </a:solidFill>
                <a:latin typeface="+mj-lt"/>
                <a:ea typeface="+mj-ea"/>
                <a:cs typeface="+mj-cs"/>
              </a:rPr>
              <a:t>“Partnership, collaboration, and </a:t>
            </a:r>
            <a:r>
              <a:rPr lang="en-US" sz="4100" b="1" kern="1200" dirty="0">
                <a:solidFill>
                  <a:schemeClr val="tx1"/>
                </a:solidFill>
                <a:latin typeface="+mj-lt"/>
                <a:ea typeface="+mj-ea"/>
                <a:cs typeface="+mj-cs"/>
              </a:rPr>
              <a:t>innovation</a:t>
            </a:r>
            <a:r>
              <a:rPr lang="en-US" sz="4100" kern="1200" dirty="0">
                <a:solidFill>
                  <a:schemeClr val="tx1"/>
                </a:solidFill>
                <a:latin typeface="+mj-lt"/>
                <a:ea typeface="+mj-ea"/>
                <a:cs typeface="+mj-cs"/>
              </a:rPr>
              <a:t> are non-negotiable for the future of African agriculture”</a:t>
            </a:r>
            <a:br>
              <a:rPr lang="en-US" sz="4100" kern="1200" dirty="0">
                <a:solidFill>
                  <a:schemeClr val="tx1"/>
                </a:solidFill>
                <a:latin typeface="+mj-lt"/>
                <a:ea typeface="+mj-ea"/>
                <a:cs typeface="+mj-cs"/>
              </a:rPr>
            </a:br>
            <a:endParaRPr lang="en-US" sz="4100" kern="1200" dirty="0">
              <a:solidFill>
                <a:schemeClr val="tx1"/>
              </a:solidFill>
              <a:latin typeface="+mj-lt"/>
              <a:ea typeface="+mj-ea"/>
              <a:cs typeface="+mj-cs"/>
            </a:endParaRPr>
          </a:p>
        </p:txBody>
      </p:sp>
      <p:sp>
        <p:nvSpPr>
          <p:cNvPr id="19" name="Freeform: Shape 18">
            <a:extLst>
              <a:ext uri="{FF2B5EF4-FFF2-40B4-BE49-F238E27FC236}">
                <a16:creationId xmlns:a16="http://schemas.microsoft.com/office/drawing/2014/main" id="{AA607D34-E2A9-4595-9DB2-5472E077C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7082" y="0"/>
            <a:ext cx="4884918" cy="6858000"/>
          </a:xfrm>
          <a:custGeom>
            <a:avLst/>
            <a:gdLst>
              <a:gd name="connsiteX0" fmla="*/ 1097203 w 4884918"/>
              <a:gd name="connsiteY0" fmla="*/ 0 h 6858000"/>
              <a:gd name="connsiteX1" fmla="*/ 1154155 w 4884918"/>
              <a:gd name="connsiteY1" fmla="*/ 0 h 6858000"/>
              <a:gd name="connsiteX2" fmla="*/ 972305 w 4884918"/>
              <a:gd name="connsiteY2" fmla="*/ 343212 h 6858000"/>
              <a:gd name="connsiteX3" fmla="*/ 780524 w 4884918"/>
              <a:gd name="connsiteY3" fmla="*/ 761067 h 6858000"/>
              <a:gd name="connsiteX4" fmla="*/ 737045 w 4884918"/>
              <a:gd name="connsiteY4" fmla="*/ 865164 h 6858000"/>
              <a:gd name="connsiteX5" fmla="*/ 762322 w 4884918"/>
              <a:gd name="connsiteY5" fmla="*/ 830676 h 6858000"/>
              <a:gd name="connsiteX6" fmla="*/ 1118805 w 4884918"/>
              <a:gd name="connsiteY6" fmla="*/ 160440 h 6858000"/>
              <a:gd name="connsiteX7" fmla="*/ 1221640 w 4884918"/>
              <a:gd name="connsiteY7" fmla="*/ 0 h 6858000"/>
              <a:gd name="connsiteX8" fmla="*/ 4884918 w 4884918"/>
              <a:gd name="connsiteY8" fmla="*/ 0 h 6858000"/>
              <a:gd name="connsiteX9" fmla="*/ 4884918 w 4884918"/>
              <a:gd name="connsiteY9" fmla="*/ 6857999 h 6858000"/>
              <a:gd name="connsiteX10" fmla="*/ 4884918 w 4884918"/>
              <a:gd name="connsiteY10" fmla="*/ 6858000 h 6858000"/>
              <a:gd name="connsiteX11" fmla="*/ 704817 w 4884918"/>
              <a:gd name="connsiteY11" fmla="*/ 6858000 h 6858000"/>
              <a:gd name="connsiteX12" fmla="*/ 618717 w 4884918"/>
              <a:gd name="connsiteY12" fmla="*/ 6672538 h 6858000"/>
              <a:gd name="connsiteX13" fmla="*/ 309324 w 4884918"/>
              <a:gd name="connsiteY13" fmla="*/ 5833618 h 6858000"/>
              <a:gd name="connsiteX14" fmla="*/ 209850 w 4884918"/>
              <a:gd name="connsiteY14" fmla="*/ 5484180 h 6858000"/>
              <a:gd name="connsiteX15" fmla="*/ 211619 w 4884918"/>
              <a:gd name="connsiteY15" fmla="*/ 5517653 h 6858000"/>
              <a:gd name="connsiteX16" fmla="*/ 361778 w 4884918"/>
              <a:gd name="connsiteY16" fmla="*/ 6145524 h 6858000"/>
              <a:gd name="connsiteX17" fmla="*/ 591356 w 4884918"/>
              <a:gd name="connsiteY17" fmla="*/ 6843306 h 6858000"/>
              <a:gd name="connsiteX18" fmla="*/ 597415 w 4884918"/>
              <a:gd name="connsiteY18" fmla="*/ 6858000 h 6858000"/>
              <a:gd name="connsiteX19" fmla="*/ 545224 w 4884918"/>
              <a:gd name="connsiteY19" fmla="*/ 6858000 h 6858000"/>
              <a:gd name="connsiteX20" fmla="*/ 533604 w 4884918"/>
              <a:gd name="connsiteY20" fmla="*/ 6830072 h 6858000"/>
              <a:gd name="connsiteX21" fmla="*/ 169657 w 4884918"/>
              <a:gd name="connsiteY21" fmla="*/ 5556577 h 6858000"/>
              <a:gd name="connsiteX22" fmla="*/ 12169 w 4884918"/>
              <a:gd name="connsiteY22" fmla="*/ 4362835 h 6858000"/>
              <a:gd name="connsiteX23" fmla="*/ 46168 w 4884918"/>
              <a:gd name="connsiteY23" fmla="*/ 3338487 h 6858000"/>
              <a:gd name="connsiteX24" fmla="*/ 490574 w 4884918"/>
              <a:gd name="connsiteY24" fmla="*/ 1381078 h 6858000"/>
              <a:gd name="connsiteX25" fmla="*/ 984701 w 4884918"/>
              <a:gd name="connsiteY25" fmla="*/ 20824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4918" h="6858000">
                <a:moveTo>
                  <a:pt x="1097203" y="0"/>
                </a:moveTo>
                <a:lnTo>
                  <a:pt x="1154155" y="0"/>
                </a:lnTo>
                <a:lnTo>
                  <a:pt x="972305" y="343212"/>
                </a:lnTo>
                <a:cubicBezTo>
                  <a:pt x="904739" y="480367"/>
                  <a:pt x="840941" y="619727"/>
                  <a:pt x="780524" y="761067"/>
                </a:cubicBezTo>
                <a:cubicBezTo>
                  <a:pt x="765737" y="795681"/>
                  <a:pt x="751579" y="830550"/>
                  <a:pt x="737045" y="865164"/>
                </a:cubicBezTo>
                <a:cubicBezTo>
                  <a:pt x="748306" y="856057"/>
                  <a:pt x="757014" y="844174"/>
                  <a:pt x="762322" y="830676"/>
                </a:cubicBezTo>
                <a:cubicBezTo>
                  <a:pt x="870201" y="600612"/>
                  <a:pt x="988539" y="376889"/>
                  <a:pt x="1118805" y="160440"/>
                </a:cubicBezTo>
                <a:lnTo>
                  <a:pt x="1221640" y="0"/>
                </a:lnTo>
                <a:lnTo>
                  <a:pt x="4884918" y="0"/>
                </a:lnTo>
                <a:lnTo>
                  <a:pt x="4884918" y="6857999"/>
                </a:lnTo>
                <a:lnTo>
                  <a:pt x="4884918" y="6858000"/>
                </a:lnTo>
                <a:lnTo>
                  <a:pt x="704817" y="6858000"/>
                </a:lnTo>
                <a:lnTo>
                  <a:pt x="618717" y="6672538"/>
                </a:lnTo>
                <a:cubicBezTo>
                  <a:pt x="501618" y="6400947"/>
                  <a:pt x="398622" y="6121213"/>
                  <a:pt x="309324" y="5833618"/>
                </a:cubicBezTo>
                <a:cubicBezTo>
                  <a:pt x="275071" y="5723183"/>
                  <a:pt x="246125" y="5611225"/>
                  <a:pt x="209850" y="5484180"/>
                </a:cubicBezTo>
                <a:cubicBezTo>
                  <a:pt x="209859" y="5495363"/>
                  <a:pt x="210448" y="5506534"/>
                  <a:pt x="211619" y="5517653"/>
                </a:cubicBezTo>
                <a:cubicBezTo>
                  <a:pt x="261166" y="5727113"/>
                  <a:pt x="303888" y="5938474"/>
                  <a:pt x="361778" y="6145524"/>
                </a:cubicBezTo>
                <a:cubicBezTo>
                  <a:pt x="428356" y="6383258"/>
                  <a:pt x="504422" y="6616111"/>
                  <a:pt x="591356" y="6843306"/>
                </a:cubicBezTo>
                <a:lnTo>
                  <a:pt x="597415" y="6858000"/>
                </a:lnTo>
                <a:lnTo>
                  <a:pt x="545224" y="6858000"/>
                </a:lnTo>
                <a:lnTo>
                  <a:pt x="533604" y="6830072"/>
                </a:lnTo>
                <a:cubicBezTo>
                  <a:pt x="376384" y="6416985"/>
                  <a:pt x="257344" y="5991917"/>
                  <a:pt x="169657" y="5556577"/>
                </a:cubicBezTo>
                <a:cubicBezTo>
                  <a:pt x="90154" y="5162256"/>
                  <a:pt x="43261" y="4763750"/>
                  <a:pt x="12169" y="4362835"/>
                </a:cubicBezTo>
                <a:cubicBezTo>
                  <a:pt x="-14122" y="4019865"/>
                  <a:pt x="4458" y="3679429"/>
                  <a:pt x="46168" y="3338487"/>
                </a:cubicBezTo>
                <a:cubicBezTo>
                  <a:pt x="125796" y="2672248"/>
                  <a:pt x="274744" y="2016203"/>
                  <a:pt x="490574" y="1381078"/>
                </a:cubicBezTo>
                <a:cubicBezTo>
                  <a:pt x="629230" y="976550"/>
                  <a:pt x="791584" y="584320"/>
                  <a:pt x="984701" y="208241"/>
                </a:cubicBezTo>
                <a:close/>
              </a:path>
            </a:pathLst>
          </a:custGeom>
          <a:solidFill>
            <a:schemeClr val="accent2"/>
          </a:solidFill>
          <a:ln w="6857" cap="flat">
            <a:noFill/>
            <a:prstDash val="solid"/>
            <a:miter/>
          </a:ln>
        </p:spPr>
        <p:txBody>
          <a:bodyPr wrap="square" rtlCol="0" anchor="ctr">
            <a:noAutofit/>
          </a:bodyPr>
          <a:lstStyle/>
          <a:p>
            <a:endParaRPr lang="en-US"/>
          </a:p>
        </p:txBody>
      </p:sp>
      <p:sp>
        <p:nvSpPr>
          <p:cNvPr id="4" name="Title 3">
            <a:extLst>
              <a:ext uri="{FF2B5EF4-FFF2-40B4-BE49-F238E27FC236}">
                <a16:creationId xmlns:a16="http://schemas.microsoft.com/office/drawing/2014/main" id="{4B0265F3-C163-9F56-3388-344F057F2E0D}"/>
              </a:ext>
            </a:extLst>
          </p:cNvPr>
          <p:cNvSpPr>
            <a:spLocks noGrp="1"/>
          </p:cNvSpPr>
          <p:nvPr>
            <p:ph type="body" idx="1"/>
          </p:nvPr>
        </p:nvSpPr>
        <p:spPr>
          <a:xfrm>
            <a:off x="8129872" y="1122363"/>
            <a:ext cx="3223928" cy="3980314"/>
          </a:xfrm>
        </p:spPr>
        <p:txBody>
          <a:bodyPr vert="horz" lIns="91440" tIns="45720" rIns="91440" bIns="45720" rtlCol="0" anchor="b">
            <a:normAutofit/>
          </a:bodyPr>
          <a:lstStyle/>
          <a:p>
            <a:endParaRPr lang="en-US" kern="1200" dirty="0">
              <a:solidFill>
                <a:srgbClr val="FFFFFF"/>
              </a:solidFill>
              <a:latin typeface="+mn-lt"/>
              <a:ea typeface="+mn-ea"/>
              <a:cs typeface="+mn-cs"/>
            </a:endParaRPr>
          </a:p>
        </p:txBody>
      </p:sp>
      <p:sp>
        <p:nvSpPr>
          <p:cNvPr id="20"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0180" y="5439978"/>
            <a:ext cx="5897880" cy="18288"/>
          </a:xfrm>
          <a:custGeom>
            <a:avLst/>
            <a:gdLst>
              <a:gd name="csX0" fmla="*/ 0 w 5897880"/>
              <a:gd name="csY0" fmla="*/ 0 h 18288"/>
              <a:gd name="csX1" fmla="*/ 537362 w 5897880"/>
              <a:gd name="csY1" fmla="*/ 0 h 18288"/>
              <a:gd name="csX2" fmla="*/ 1133704 w 5897880"/>
              <a:gd name="csY2" fmla="*/ 0 h 18288"/>
              <a:gd name="csX3" fmla="*/ 1671066 w 5897880"/>
              <a:gd name="csY3" fmla="*/ 0 h 18288"/>
              <a:gd name="csX4" fmla="*/ 2385365 w 5897880"/>
              <a:gd name="csY4" fmla="*/ 0 h 18288"/>
              <a:gd name="csX5" fmla="*/ 3040685 w 5897880"/>
              <a:gd name="csY5" fmla="*/ 0 h 18288"/>
              <a:gd name="csX6" fmla="*/ 3696005 w 5897880"/>
              <a:gd name="csY6" fmla="*/ 0 h 18288"/>
              <a:gd name="csX7" fmla="*/ 4469282 w 5897880"/>
              <a:gd name="csY7" fmla="*/ 0 h 18288"/>
              <a:gd name="csX8" fmla="*/ 5183581 w 5897880"/>
              <a:gd name="csY8" fmla="*/ 0 h 18288"/>
              <a:gd name="csX9" fmla="*/ 5897880 w 5897880"/>
              <a:gd name="csY9" fmla="*/ 0 h 18288"/>
              <a:gd name="csX10" fmla="*/ 5897880 w 5897880"/>
              <a:gd name="csY10" fmla="*/ 18288 h 18288"/>
              <a:gd name="csX11" fmla="*/ 5419496 w 5897880"/>
              <a:gd name="csY11" fmla="*/ 18288 h 18288"/>
              <a:gd name="csX12" fmla="*/ 4882134 w 5897880"/>
              <a:gd name="csY12" fmla="*/ 18288 h 18288"/>
              <a:gd name="csX13" fmla="*/ 4167835 w 5897880"/>
              <a:gd name="csY13" fmla="*/ 18288 h 18288"/>
              <a:gd name="csX14" fmla="*/ 3394558 w 5897880"/>
              <a:gd name="csY14" fmla="*/ 18288 h 18288"/>
              <a:gd name="csX15" fmla="*/ 2798216 w 5897880"/>
              <a:gd name="csY15" fmla="*/ 18288 h 18288"/>
              <a:gd name="csX16" fmla="*/ 2024939 w 5897880"/>
              <a:gd name="csY16" fmla="*/ 18288 h 18288"/>
              <a:gd name="csX17" fmla="*/ 1487576 w 5897880"/>
              <a:gd name="csY17" fmla="*/ 18288 h 18288"/>
              <a:gd name="csX18" fmla="*/ 1009193 w 5897880"/>
              <a:gd name="csY18" fmla="*/ 18288 h 18288"/>
              <a:gd name="csX19" fmla="*/ 0 w 5897880"/>
              <a:gd name="csY19" fmla="*/ 18288 h 18288"/>
              <a:gd name="csX20" fmla="*/ 0 w 5897880"/>
              <a:gd name="csY20"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5897880" h="18288" fill="none" extrusionOk="0">
                <a:moveTo>
                  <a:pt x="0" y="0"/>
                </a:moveTo>
                <a:cubicBezTo>
                  <a:pt x="232564" y="21549"/>
                  <a:pt x="389747" y="7320"/>
                  <a:pt x="537362" y="0"/>
                </a:cubicBezTo>
                <a:cubicBezTo>
                  <a:pt x="684977" y="-7320"/>
                  <a:pt x="894159" y="-7726"/>
                  <a:pt x="1133704" y="0"/>
                </a:cubicBezTo>
                <a:cubicBezTo>
                  <a:pt x="1373249" y="7726"/>
                  <a:pt x="1440352" y="-304"/>
                  <a:pt x="1671066" y="0"/>
                </a:cubicBezTo>
                <a:cubicBezTo>
                  <a:pt x="1901780" y="304"/>
                  <a:pt x="2091497" y="765"/>
                  <a:pt x="2385365" y="0"/>
                </a:cubicBezTo>
                <a:cubicBezTo>
                  <a:pt x="2679233" y="-765"/>
                  <a:pt x="2762926" y="2802"/>
                  <a:pt x="3040685" y="0"/>
                </a:cubicBezTo>
                <a:cubicBezTo>
                  <a:pt x="3318444" y="-2802"/>
                  <a:pt x="3409726" y="9093"/>
                  <a:pt x="3696005" y="0"/>
                </a:cubicBezTo>
                <a:cubicBezTo>
                  <a:pt x="3982284" y="-9093"/>
                  <a:pt x="4087272" y="27119"/>
                  <a:pt x="4469282" y="0"/>
                </a:cubicBezTo>
                <a:cubicBezTo>
                  <a:pt x="4851292" y="-27119"/>
                  <a:pt x="4924835" y="26473"/>
                  <a:pt x="5183581" y="0"/>
                </a:cubicBezTo>
                <a:cubicBezTo>
                  <a:pt x="5442327" y="-26473"/>
                  <a:pt x="5598463" y="7328"/>
                  <a:pt x="5897880" y="0"/>
                </a:cubicBezTo>
                <a:cubicBezTo>
                  <a:pt x="5898259" y="7355"/>
                  <a:pt x="5898164" y="10249"/>
                  <a:pt x="5897880" y="18288"/>
                </a:cubicBezTo>
                <a:cubicBezTo>
                  <a:pt x="5682742" y="31268"/>
                  <a:pt x="5520014" y="14700"/>
                  <a:pt x="5419496" y="18288"/>
                </a:cubicBezTo>
                <a:cubicBezTo>
                  <a:pt x="5318978" y="21876"/>
                  <a:pt x="5012864" y="-2446"/>
                  <a:pt x="4882134" y="18288"/>
                </a:cubicBezTo>
                <a:cubicBezTo>
                  <a:pt x="4751404" y="39022"/>
                  <a:pt x="4313676" y="-3937"/>
                  <a:pt x="4167835" y="18288"/>
                </a:cubicBezTo>
                <a:cubicBezTo>
                  <a:pt x="4021994" y="40513"/>
                  <a:pt x="3715729" y="50049"/>
                  <a:pt x="3394558" y="18288"/>
                </a:cubicBezTo>
                <a:cubicBezTo>
                  <a:pt x="3073387" y="-13473"/>
                  <a:pt x="3093227" y="29828"/>
                  <a:pt x="2798216" y="18288"/>
                </a:cubicBezTo>
                <a:cubicBezTo>
                  <a:pt x="2503205" y="6748"/>
                  <a:pt x="2297615" y="22459"/>
                  <a:pt x="2024939" y="18288"/>
                </a:cubicBezTo>
                <a:cubicBezTo>
                  <a:pt x="1752263" y="14117"/>
                  <a:pt x="1629814" y="-5485"/>
                  <a:pt x="1487576" y="18288"/>
                </a:cubicBezTo>
                <a:cubicBezTo>
                  <a:pt x="1345338" y="42061"/>
                  <a:pt x="1238885" y="15810"/>
                  <a:pt x="1009193" y="18288"/>
                </a:cubicBezTo>
                <a:cubicBezTo>
                  <a:pt x="779501" y="20766"/>
                  <a:pt x="441829" y="-24679"/>
                  <a:pt x="0" y="18288"/>
                </a:cubicBezTo>
                <a:cubicBezTo>
                  <a:pt x="-384" y="12702"/>
                  <a:pt x="-513" y="4636"/>
                  <a:pt x="0" y="0"/>
                </a:cubicBezTo>
                <a:close/>
              </a:path>
              <a:path w="5897880" h="18288" stroke="0" extrusionOk="0">
                <a:moveTo>
                  <a:pt x="0" y="0"/>
                </a:moveTo>
                <a:cubicBezTo>
                  <a:pt x="196299" y="-26676"/>
                  <a:pt x="463834" y="6738"/>
                  <a:pt x="596341" y="0"/>
                </a:cubicBezTo>
                <a:cubicBezTo>
                  <a:pt x="728848" y="-6738"/>
                  <a:pt x="857267" y="1845"/>
                  <a:pt x="1074725" y="0"/>
                </a:cubicBezTo>
                <a:cubicBezTo>
                  <a:pt x="1292183" y="-1845"/>
                  <a:pt x="1545672" y="3744"/>
                  <a:pt x="1848002" y="0"/>
                </a:cubicBezTo>
                <a:cubicBezTo>
                  <a:pt x="2150332" y="-3744"/>
                  <a:pt x="2306688" y="-14526"/>
                  <a:pt x="2444344" y="0"/>
                </a:cubicBezTo>
                <a:cubicBezTo>
                  <a:pt x="2582000" y="14526"/>
                  <a:pt x="2761095" y="-11862"/>
                  <a:pt x="3040685" y="0"/>
                </a:cubicBezTo>
                <a:cubicBezTo>
                  <a:pt x="3320275" y="11862"/>
                  <a:pt x="3622320" y="-32867"/>
                  <a:pt x="3813962" y="0"/>
                </a:cubicBezTo>
                <a:cubicBezTo>
                  <a:pt x="4005604" y="32867"/>
                  <a:pt x="4117810" y="-10778"/>
                  <a:pt x="4351325" y="0"/>
                </a:cubicBezTo>
                <a:cubicBezTo>
                  <a:pt x="4584840" y="10778"/>
                  <a:pt x="4963783" y="-32384"/>
                  <a:pt x="5124602" y="0"/>
                </a:cubicBezTo>
                <a:cubicBezTo>
                  <a:pt x="5285421" y="32384"/>
                  <a:pt x="5705238" y="-29538"/>
                  <a:pt x="5897880" y="0"/>
                </a:cubicBezTo>
                <a:cubicBezTo>
                  <a:pt x="5898220" y="5688"/>
                  <a:pt x="5897711" y="13142"/>
                  <a:pt x="5897880" y="18288"/>
                </a:cubicBezTo>
                <a:cubicBezTo>
                  <a:pt x="5630425" y="-1425"/>
                  <a:pt x="5532865" y="12244"/>
                  <a:pt x="5242560" y="18288"/>
                </a:cubicBezTo>
                <a:cubicBezTo>
                  <a:pt x="4952255" y="24332"/>
                  <a:pt x="4783060" y="5748"/>
                  <a:pt x="4646219" y="18288"/>
                </a:cubicBezTo>
                <a:cubicBezTo>
                  <a:pt x="4509378" y="30828"/>
                  <a:pt x="4163771" y="-13995"/>
                  <a:pt x="3872941" y="18288"/>
                </a:cubicBezTo>
                <a:cubicBezTo>
                  <a:pt x="3582111" y="50571"/>
                  <a:pt x="3362704" y="-1402"/>
                  <a:pt x="3099664" y="18288"/>
                </a:cubicBezTo>
                <a:cubicBezTo>
                  <a:pt x="2836624" y="37978"/>
                  <a:pt x="2747441" y="19657"/>
                  <a:pt x="2562301" y="18288"/>
                </a:cubicBezTo>
                <a:cubicBezTo>
                  <a:pt x="2377161" y="16919"/>
                  <a:pt x="2104946" y="21735"/>
                  <a:pt x="1906981" y="18288"/>
                </a:cubicBezTo>
                <a:cubicBezTo>
                  <a:pt x="1709016" y="14841"/>
                  <a:pt x="1304654" y="-2323"/>
                  <a:pt x="1133704" y="18288"/>
                </a:cubicBezTo>
                <a:cubicBezTo>
                  <a:pt x="962754" y="38899"/>
                  <a:pt x="457048" y="2985"/>
                  <a:pt x="0" y="18288"/>
                </a:cubicBezTo>
                <a:cubicBezTo>
                  <a:pt x="-478" y="10520"/>
                  <a:pt x="210" y="5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ketch line 2">
            <a:extLst>
              <a:ext uri="{FF2B5EF4-FFF2-40B4-BE49-F238E27FC236}">
                <a16:creationId xmlns:a16="http://schemas.microsoft.com/office/drawing/2014/main" id="{8FFD9892-EDE5-4886-A313-66099DA8C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0653" y="5626353"/>
            <a:ext cx="3479619" cy="18288"/>
          </a:xfrm>
          <a:custGeom>
            <a:avLst/>
            <a:gdLst>
              <a:gd name="csX0" fmla="*/ 0 w 3479619"/>
              <a:gd name="csY0" fmla="*/ 0 h 18288"/>
              <a:gd name="csX1" fmla="*/ 661128 w 3479619"/>
              <a:gd name="csY1" fmla="*/ 0 h 18288"/>
              <a:gd name="csX2" fmla="*/ 1357051 w 3479619"/>
              <a:gd name="csY2" fmla="*/ 0 h 18288"/>
              <a:gd name="csX3" fmla="*/ 2087771 w 3479619"/>
              <a:gd name="csY3" fmla="*/ 0 h 18288"/>
              <a:gd name="csX4" fmla="*/ 2818491 w 3479619"/>
              <a:gd name="csY4" fmla="*/ 0 h 18288"/>
              <a:gd name="csX5" fmla="*/ 3479619 w 3479619"/>
              <a:gd name="csY5" fmla="*/ 0 h 18288"/>
              <a:gd name="csX6" fmla="*/ 3479619 w 3479619"/>
              <a:gd name="csY6" fmla="*/ 18288 h 18288"/>
              <a:gd name="csX7" fmla="*/ 2714103 w 3479619"/>
              <a:gd name="csY7" fmla="*/ 18288 h 18288"/>
              <a:gd name="csX8" fmla="*/ 1948587 w 3479619"/>
              <a:gd name="csY8" fmla="*/ 18288 h 18288"/>
              <a:gd name="csX9" fmla="*/ 1252663 w 3479619"/>
              <a:gd name="csY9" fmla="*/ 18288 h 18288"/>
              <a:gd name="csX10" fmla="*/ 0 w 3479619"/>
              <a:gd name="csY10" fmla="*/ 18288 h 18288"/>
              <a:gd name="csX11" fmla="*/ 0 w 3479619"/>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479619" h="18288" fill="none" extrusionOk="0">
                <a:moveTo>
                  <a:pt x="0" y="0"/>
                </a:moveTo>
                <a:cubicBezTo>
                  <a:pt x="178395" y="-3637"/>
                  <a:pt x="368619" y="-28254"/>
                  <a:pt x="661128" y="0"/>
                </a:cubicBezTo>
                <a:cubicBezTo>
                  <a:pt x="953637" y="28254"/>
                  <a:pt x="1022982" y="-4416"/>
                  <a:pt x="1357051" y="0"/>
                </a:cubicBezTo>
                <a:cubicBezTo>
                  <a:pt x="1691120" y="4416"/>
                  <a:pt x="1729558" y="27777"/>
                  <a:pt x="2087771" y="0"/>
                </a:cubicBezTo>
                <a:cubicBezTo>
                  <a:pt x="2445984" y="-27777"/>
                  <a:pt x="2592094" y="4429"/>
                  <a:pt x="2818491" y="0"/>
                </a:cubicBezTo>
                <a:cubicBezTo>
                  <a:pt x="3044888" y="-4429"/>
                  <a:pt x="3204567" y="26471"/>
                  <a:pt x="3479619" y="0"/>
                </a:cubicBezTo>
                <a:cubicBezTo>
                  <a:pt x="3478910" y="8157"/>
                  <a:pt x="3479206" y="12125"/>
                  <a:pt x="3479619" y="18288"/>
                </a:cubicBezTo>
                <a:cubicBezTo>
                  <a:pt x="3315855" y="-2963"/>
                  <a:pt x="3094885" y="26965"/>
                  <a:pt x="2714103" y="18288"/>
                </a:cubicBezTo>
                <a:cubicBezTo>
                  <a:pt x="2333321" y="9611"/>
                  <a:pt x="2260528" y="-15335"/>
                  <a:pt x="1948587" y="18288"/>
                </a:cubicBezTo>
                <a:cubicBezTo>
                  <a:pt x="1636646" y="51911"/>
                  <a:pt x="1489816" y="46369"/>
                  <a:pt x="1252663" y="18288"/>
                </a:cubicBezTo>
                <a:cubicBezTo>
                  <a:pt x="1015510" y="-9793"/>
                  <a:pt x="519812" y="-12177"/>
                  <a:pt x="0" y="18288"/>
                </a:cubicBezTo>
                <a:cubicBezTo>
                  <a:pt x="-46" y="12483"/>
                  <a:pt x="-203" y="6491"/>
                  <a:pt x="0" y="0"/>
                </a:cubicBezTo>
                <a:close/>
              </a:path>
              <a:path w="3479619" h="18288" stroke="0" extrusionOk="0">
                <a:moveTo>
                  <a:pt x="0" y="0"/>
                </a:moveTo>
                <a:cubicBezTo>
                  <a:pt x="326045" y="25020"/>
                  <a:pt x="425411" y="-17676"/>
                  <a:pt x="661128" y="0"/>
                </a:cubicBezTo>
                <a:cubicBezTo>
                  <a:pt x="896845" y="17676"/>
                  <a:pt x="1124825" y="1478"/>
                  <a:pt x="1252663" y="0"/>
                </a:cubicBezTo>
                <a:cubicBezTo>
                  <a:pt x="1380502" y="-1478"/>
                  <a:pt x="1694914" y="11788"/>
                  <a:pt x="2018179" y="0"/>
                </a:cubicBezTo>
                <a:cubicBezTo>
                  <a:pt x="2341444" y="-11788"/>
                  <a:pt x="2451167" y="12596"/>
                  <a:pt x="2679307" y="0"/>
                </a:cubicBezTo>
                <a:cubicBezTo>
                  <a:pt x="2907447" y="-12596"/>
                  <a:pt x="3094555" y="23821"/>
                  <a:pt x="3479619" y="0"/>
                </a:cubicBezTo>
                <a:cubicBezTo>
                  <a:pt x="3479355" y="4493"/>
                  <a:pt x="3480003" y="9472"/>
                  <a:pt x="3479619" y="18288"/>
                </a:cubicBezTo>
                <a:cubicBezTo>
                  <a:pt x="3311729" y="36782"/>
                  <a:pt x="3015946" y="7938"/>
                  <a:pt x="2783695" y="18288"/>
                </a:cubicBezTo>
                <a:cubicBezTo>
                  <a:pt x="2551444" y="28638"/>
                  <a:pt x="2398767" y="-13940"/>
                  <a:pt x="2018179" y="18288"/>
                </a:cubicBezTo>
                <a:cubicBezTo>
                  <a:pt x="1637591" y="50516"/>
                  <a:pt x="1634873" y="-6356"/>
                  <a:pt x="1426644" y="18288"/>
                </a:cubicBezTo>
                <a:cubicBezTo>
                  <a:pt x="1218415" y="42932"/>
                  <a:pt x="1006973" y="4094"/>
                  <a:pt x="730720" y="18288"/>
                </a:cubicBezTo>
                <a:cubicBezTo>
                  <a:pt x="454467" y="32482"/>
                  <a:pt x="291313" y="3910"/>
                  <a:pt x="0" y="18288"/>
                </a:cubicBezTo>
                <a:cubicBezTo>
                  <a:pt x="843" y="9577"/>
                  <a:pt x="371" y="690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14" descr="A logo with a plant growing out of the shape of a map&#10;&#10;AI-generated content may be incorrect.">
            <a:extLst>
              <a:ext uri="{FF2B5EF4-FFF2-40B4-BE49-F238E27FC236}">
                <a16:creationId xmlns:a16="http://schemas.microsoft.com/office/drawing/2014/main" id="{4043E2C2-5026-AB65-E599-DEF92717D7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75" y="107950"/>
            <a:ext cx="717423"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7664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EC261AE0-AB2C-CAA5-27E7-E39129BE8C6C}"/>
              </a:ext>
            </a:extLst>
          </p:cNvPr>
          <p:cNvSpPr>
            <a:spLocks noGrp="1"/>
          </p:cNvSpPr>
          <p:nvPr>
            <p:ph type="title"/>
          </p:nvPr>
        </p:nvSpPr>
        <p:spPr>
          <a:xfrm>
            <a:off x="841248" y="548640"/>
            <a:ext cx="3600860" cy="5431536"/>
          </a:xfrm>
        </p:spPr>
        <p:txBody>
          <a:bodyPr>
            <a:normAutofit/>
          </a:bodyPr>
          <a:lstStyle/>
          <a:p>
            <a:r>
              <a:rPr lang="en-US" dirty="0"/>
              <a:t>WHY THIS IS IMPORTANT TODAY</a:t>
            </a:r>
            <a:br>
              <a:rPr lang="en-US" dirty="0"/>
            </a:br>
            <a:endParaRPr lang="en-US" sz="5400" dirty="0"/>
          </a:p>
        </p:txBody>
      </p:sp>
      <p:sp>
        <p:nvSpPr>
          <p:cNvPr id="13"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F23AF443-FA2B-F1D1-9DDE-10595A82BE92}"/>
              </a:ext>
            </a:extLst>
          </p:cNvPr>
          <p:cNvSpPr>
            <a:spLocks noGrp="1"/>
          </p:cNvSpPr>
          <p:nvPr>
            <p:ph idx="1"/>
          </p:nvPr>
        </p:nvSpPr>
        <p:spPr>
          <a:xfrm>
            <a:off x="5126418" y="552091"/>
            <a:ext cx="6224335" cy="5431536"/>
          </a:xfrm>
        </p:spPr>
        <p:txBody>
          <a:bodyPr anchor="ctr">
            <a:normAutofit/>
          </a:bodyPr>
          <a:lstStyle/>
          <a:p>
            <a:pPr marL="0" indent="0">
              <a:buNone/>
            </a:pPr>
            <a:r>
              <a:rPr lang="en-US" sz="2200" dirty="0"/>
              <a:t>1. Africa must feed a growing population while building climate resilience. Increasing demand for sustainable agricultural productivity in Africa </a:t>
            </a:r>
          </a:p>
          <a:p>
            <a:pPr marL="0" indent="0">
              <a:buNone/>
            </a:pPr>
            <a:r>
              <a:rPr lang="en-US" sz="2200" dirty="0"/>
              <a:t>
2. Rapid evolution of </a:t>
            </a:r>
            <a:r>
              <a:rPr lang="en-US" sz="2200" b="1" dirty="0"/>
              <a:t>plant breeding technologies </a:t>
            </a:r>
            <a:r>
              <a:rPr lang="en-US" sz="2200" dirty="0"/>
              <a:t>which requires science-based, enabling regulatory environments and </a:t>
            </a:r>
            <a:r>
              <a:rPr lang="en-US" sz="2200" b="1" dirty="0"/>
              <a:t>strong seed systems</a:t>
            </a:r>
          </a:p>
        </p:txBody>
      </p:sp>
      <p:pic>
        <p:nvPicPr>
          <p:cNvPr id="4" name="Picture 14" descr="A logo with a plant growing out of the shape of a map&#10;&#10;AI-generated content may be incorrect.">
            <a:extLst>
              <a:ext uri="{FF2B5EF4-FFF2-40B4-BE49-F238E27FC236}">
                <a16:creationId xmlns:a16="http://schemas.microsoft.com/office/drawing/2014/main" id="{B430DF5D-9565-7168-F48C-2422197219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107950"/>
            <a:ext cx="717423"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406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1A68C7-14D0-3990-CFC6-3EF210062F63}"/>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Our Mission</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4383999-A7C7-05DE-ABC9-7989EBBDD668}"/>
              </a:ext>
            </a:extLst>
          </p:cNvPr>
          <p:cNvSpPr>
            <a:spLocks noGrp="1"/>
          </p:cNvSpPr>
          <p:nvPr>
            <p:ph idx="1"/>
          </p:nvPr>
        </p:nvSpPr>
        <p:spPr>
          <a:xfrm>
            <a:off x="4447308" y="591344"/>
            <a:ext cx="6906491" cy="5585619"/>
          </a:xfrm>
        </p:spPr>
        <p:txBody>
          <a:bodyPr anchor="ctr">
            <a:normAutofit/>
          </a:bodyPr>
          <a:lstStyle/>
          <a:p>
            <a:pPr marL="0" indent="0">
              <a:buNone/>
            </a:pPr>
            <a:r>
              <a:rPr lang="en-US" dirty="0"/>
              <a:t>To accelerate the adoption of plant breeding and biotechnology </a:t>
            </a:r>
            <a:r>
              <a:rPr lang="en-US" b="1" dirty="0"/>
              <a:t>innovations</a:t>
            </a:r>
            <a:r>
              <a:rPr lang="en-US" dirty="0"/>
              <a:t> in Africa through advocacy, collaboration, and capacity building</a:t>
            </a:r>
            <a:br>
              <a:rPr lang="en-US" dirty="0"/>
            </a:br>
            <a:r>
              <a:rPr lang="en-US" dirty="0"/>
              <a:t>delivering resilient, productive agriculture for smallholder and commercial farmers.</a:t>
            </a:r>
          </a:p>
        </p:txBody>
      </p:sp>
      <p:pic>
        <p:nvPicPr>
          <p:cNvPr id="4" name="Picture 14" descr="A logo with a plant growing out of the shape of a map&#10;&#10;AI-generated content may be incorrect.">
            <a:extLst>
              <a:ext uri="{FF2B5EF4-FFF2-40B4-BE49-F238E27FC236}">
                <a16:creationId xmlns:a16="http://schemas.microsoft.com/office/drawing/2014/main" id="{9A8EAF0E-E6DD-55E1-5485-9762130285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107950"/>
            <a:ext cx="717423"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7925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485BCB-BEEA-48C8-57E7-3678B8366F1B}"/>
              </a:ext>
            </a:extLst>
          </p:cNvPr>
          <p:cNvSpPr>
            <a:spLocks noGrp="1"/>
          </p:cNvSpPr>
          <p:nvPr>
            <p:ph type="title"/>
          </p:nvPr>
        </p:nvSpPr>
        <p:spPr>
          <a:xfrm>
            <a:off x="686834" y="1153572"/>
            <a:ext cx="3200400" cy="4461163"/>
          </a:xfrm>
        </p:spPr>
        <p:txBody>
          <a:bodyPr>
            <a:normAutofit/>
          </a:bodyPr>
          <a:lstStyle/>
          <a:p>
            <a:r>
              <a:rPr lang="en-US">
                <a:solidFill>
                  <a:srgbClr val="FFFFFF"/>
                </a:solidFill>
              </a:rPr>
              <a:t>Our Role</a:t>
            </a:r>
          </a:p>
        </p:txBody>
      </p:sp>
      <p:sp>
        <p:nvSpPr>
          <p:cNvPr id="17" name="Arc 1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E4CBFF0-35AB-4EAC-DB4A-7996CC677728}"/>
              </a:ext>
            </a:extLst>
          </p:cNvPr>
          <p:cNvSpPr>
            <a:spLocks noGrp="1"/>
          </p:cNvSpPr>
          <p:nvPr>
            <p:ph idx="1"/>
          </p:nvPr>
        </p:nvSpPr>
        <p:spPr>
          <a:xfrm>
            <a:off x="4447308" y="591344"/>
            <a:ext cx="6906491" cy="5585619"/>
          </a:xfrm>
        </p:spPr>
        <p:txBody>
          <a:bodyPr anchor="ctr">
            <a:normAutofit/>
          </a:bodyPr>
          <a:lstStyle/>
          <a:p>
            <a:pPr marL="0" indent="0">
              <a:buNone/>
            </a:pPr>
            <a:r>
              <a:rPr lang="en-US" dirty="0">
                <a:effectLst/>
                <a:latin typeface="Aptos" panose="020B0004020202020204" pitchFamily="34" charset="0"/>
              </a:rPr>
              <a:t>Our work takes place at the crossroads of Industry innovation, Science, and Policy.</a:t>
            </a:r>
          </a:p>
          <a:p>
            <a:pPr marL="457200" lvl="1" indent="0">
              <a:buNone/>
            </a:pPr>
            <a:br>
              <a:rPr lang="en-US" dirty="0">
                <a:effectLst/>
                <a:latin typeface="Aptos" panose="020B0004020202020204" pitchFamily="34" charset="0"/>
              </a:rPr>
            </a:br>
            <a:r>
              <a:rPr lang="en-US" dirty="0">
                <a:latin typeface="Aptos" panose="020B0004020202020204" pitchFamily="34" charset="0"/>
              </a:rPr>
              <a:t>1. </a:t>
            </a:r>
            <a:r>
              <a:rPr lang="en-US" dirty="0">
                <a:effectLst/>
                <a:latin typeface="Aptos" panose="020B0004020202020204" pitchFamily="34" charset="0"/>
              </a:rPr>
              <a:t> We drive responsible introduction </a:t>
            </a:r>
            <a:r>
              <a:rPr lang="en-US" dirty="0">
                <a:latin typeface="Aptos" panose="020B0004020202020204" pitchFamily="34" charset="0"/>
              </a:rPr>
              <a:t>of </a:t>
            </a:r>
            <a:r>
              <a:rPr lang="en-US" dirty="0">
                <a:effectLst/>
                <a:latin typeface="Aptos" panose="020B0004020202020204" pitchFamily="34" charset="0"/>
              </a:rPr>
              <a:t>innovation forward throughout Africa.</a:t>
            </a:r>
            <a:br>
              <a:rPr lang="en-US" dirty="0">
                <a:effectLst/>
                <a:latin typeface="Aptos" panose="020B0004020202020204" pitchFamily="34" charset="0"/>
              </a:rPr>
            </a:br>
            <a:r>
              <a:rPr lang="en-US" dirty="0">
                <a:effectLst/>
                <a:latin typeface="Aptos" panose="020B0004020202020204" pitchFamily="34" charset="0"/>
              </a:rPr>
              <a:t>2. Connecting Industry and Policy, we harmonize their efforts for meaningful results:</a:t>
            </a:r>
          </a:p>
          <a:p>
            <a:pPr marL="914400" lvl="2" indent="0">
              <a:buNone/>
            </a:pPr>
            <a:br>
              <a:rPr lang="en-US" dirty="0">
                <a:effectLst/>
                <a:latin typeface="Aptos" panose="020B0004020202020204" pitchFamily="34" charset="0"/>
              </a:rPr>
            </a:br>
            <a:r>
              <a:rPr lang="en-US" dirty="0">
                <a:effectLst/>
                <a:latin typeface="Aptos" panose="020B0004020202020204" pitchFamily="34" charset="0"/>
              </a:rPr>
              <a:t>- Industry requires predictable, science-driven approaches</a:t>
            </a:r>
            <a:br>
              <a:rPr lang="en-US" dirty="0">
                <a:effectLst/>
                <a:latin typeface="Aptos" panose="020B0004020202020204" pitchFamily="34" charset="0"/>
              </a:rPr>
            </a:br>
            <a:r>
              <a:rPr lang="en-US" dirty="0">
                <a:effectLst/>
                <a:latin typeface="Aptos" panose="020B0004020202020204" pitchFamily="34" charset="0"/>
              </a:rPr>
              <a:t>- Policymakers require evidence and the necessary capacity</a:t>
            </a:r>
            <a:endParaRPr lang="en-US" dirty="0"/>
          </a:p>
        </p:txBody>
      </p:sp>
      <p:pic>
        <p:nvPicPr>
          <p:cNvPr id="4" name="Picture 14" descr="A logo with a plant growing out of the shape of a map&#10;&#10;AI-generated content may be incorrect.">
            <a:extLst>
              <a:ext uri="{FF2B5EF4-FFF2-40B4-BE49-F238E27FC236}">
                <a16:creationId xmlns:a16="http://schemas.microsoft.com/office/drawing/2014/main" id="{A97FDF96-777F-A972-98F8-090950C93E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75" y="107950"/>
            <a:ext cx="717423"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5602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F5E522-92C9-8938-A66B-BFB17B00315C}"/>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 2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BF6899ED-3EC0-E608-B89E-1A69245A7B02}"/>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kern="1200">
                <a:solidFill>
                  <a:schemeClr val="tx1"/>
                </a:solidFill>
                <a:latin typeface="+mj-lt"/>
                <a:ea typeface="+mj-ea"/>
                <a:cs typeface="+mj-cs"/>
              </a:rPr>
              <a:t>Call for Action</a:t>
            </a:r>
          </a:p>
        </p:txBody>
      </p:sp>
      <p:sp>
        <p:nvSpPr>
          <p:cNvPr id="3" name="Content Placeholder 2">
            <a:extLst>
              <a:ext uri="{FF2B5EF4-FFF2-40B4-BE49-F238E27FC236}">
                <a16:creationId xmlns:a16="http://schemas.microsoft.com/office/drawing/2014/main" id="{7C6689A1-542B-950A-EEAB-04B2C83D336D}"/>
              </a:ext>
            </a:extLst>
          </p:cNvPr>
          <p:cNvSpPr>
            <a:spLocks noGrp="1"/>
          </p:cNvSpPr>
          <p:nvPr>
            <p:ph idx="1"/>
          </p:nvPr>
        </p:nvSpPr>
        <p:spPr>
          <a:xfrm>
            <a:off x="3315031" y="4076802"/>
            <a:ext cx="5561938" cy="1534587"/>
          </a:xfrm>
        </p:spPr>
        <p:txBody>
          <a:bodyPr vert="horz" lIns="91440" tIns="45720" rIns="91440" bIns="45720" rtlCol="0">
            <a:normAutofit/>
          </a:bodyPr>
          <a:lstStyle/>
          <a:p>
            <a:pPr marL="0" indent="0" algn="ctr">
              <a:buNone/>
            </a:pPr>
            <a:r>
              <a:rPr lang="en-US" sz="2200" kern="1200" dirty="0">
                <a:solidFill>
                  <a:schemeClr val="tx1"/>
                </a:solidFill>
                <a:latin typeface="+mn-lt"/>
                <a:ea typeface="+mn-ea"/>
                <a:cs typeface="+mn-cs"/>
              </a:rPr>
              <a:t>Engage. Contribute. Collaborate.
Together, we unlock Africa’s agricultural potential.</a:t>
            </a:r>
            <a:br>
              <a:rPr lang="en-US" sz="2200" kern="1200" dirty="0">
                <a:solidFill>
                  <a:schemeClr val="tx1"/>
                </a:solidFill>
                <a:latin typeface="+mn-lt"/>
                <a:ea typeface="+mn-ea"/>
                <a:cs typeface="+mn-cs"/>
              </a:rPr>
            </a:br>
            <a:endParaRPr lang="en-US" sz="2200" kern="1200" dirty="0">
              <a:solidFill>
                <a:schemeClr val="tx1"/>
              </a:solidFill>
              <a:latin typeface="+mn-lt"/>
              <a:ea typeface="+mn-ea"/>
              <a:cs typeface="+mn-cs"/>
            </a:endParaRPr>
          </a:p>
        </p:txBody>
      </p:sp>
      <p:sp>
        <p:nvSpPr>
          <p:cNvPr id="30" name="Arc 2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2" name="Oval 3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14" descr="A logo with a plant growing out of the shape of a map&#10;&#10;AI-generated content may be incorrect.">
            <a:extLst>
              <a:ext uri="{FF2B5EF4-FFF2-40B4-BE49-F238E27FC236}">
                <a16:creationId xmlns:a16="http://schemas.microsoft.com/office/drawing/2014/main" id="{31FC39E5-42D7-6781-64D4-EC10C49B3B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107950"/>
            <a:ext cx="717423"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3526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AD4FDCD765274E8C613F0834747463" ma:contentTypeVersion="16" ma:contentTypeDescription="Create a new document." ma:contentTypeScope="" ma:versionID="2eed611a67aee0bcf1c9ed1af8f53127">
  <xsd:schema xmlns:xsd="http://www.w3.org/2001/XMLSchema" xmlns:xs="http://www.w3.org/2001/XMLSchema" xmlns:p="http://schemas.microsoft.com/office/2006/metadata/properties" xmlns:ns2="aa7f597e-1e59-4ac5-8dd6-a01c78858777" xmlns:ns3="3ffef44f-9011-4d56-bba8-ea8261c2bb06" targetNamespace="http://schemas.microsoft.com/office/2006/metadata/properties" ma:root="true" ma:fieldsID="1a4122ab00b77ad180bb15615383e9b6" ns2:_="" ns3:_="">
    <xsd:import namespace="aa7f597e-1e59-4ac5-8dd6-a01c78858777"/>
    <xsd:import namespace="3ffef44f-9011-4d56-bba8-ea8261c2bb0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LengthInSecond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7f597e-1e59-4ac5-8dd6-a01c7885877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74a9df30-e24c-4580-ab79-bf1a193a60bf}" ma:internalName="TaxCatchAll" ma:showField="CatchAllData" ma:web="aa7f597e-1e59-4ac5-8dd6-a01c7885877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ffef44f-9011-4d56-bba8-ea8261c2bb0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66bb07c-de0c-4032-82b8-df315638f0a9"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fef44f-9011-4d56-bba8-ea8261c2bb06">
      <Terms xmlns="http://schemas.microsoft.com/office/infopath/2007/PartnerControls"/>
    </lcf76f155ced4ddcb4097134ff3c332f>
    <TaxCatchAll xmlns="aa7f597e-1e59-4ac5-8dd6-a01c78858777" xsi:nil="true"/>
  </documentManagement>
</p:properties>
</file>

<file path=customXml/itemProps1.xml><?xml version="1.0" encoding="utf-8"?>
<ds:datastoreItem xmlns:ds="http://schemas.openxmlformats.org/officeDocument/2006/customXml" ds:itemID="{9EF41B2F-0E24-4E04-A830-2C752025BC69}"/>
</file>

<file path=customXml/itemProps2.xml><?xml version="1.0" encoding="utf-8"?>
<ds:datastoreItem xmlns:ds="http://schemas.openxmlformats.org/officeDocument/2006/customXml" ds:itemID="{CCA1C2BE-2C6E-42C2-8346-4641BBF38105}"/>
</file>

<file path=customXml/itemProps3.xml><?xml version="1.0" encoding="utf-8"?>
<ds:datastoreItem xmlns:ds="http://schemas.openxmlformats.org/officeDocument/2006/customXml" ds:itemID="{302B3F22-892C-4DFA-A609-94727857A7B8}"/>
</file>

<file path=docProps/app.xml><?xml version="1.0" encoding="utf-8"?>
<Properties xmlns="http://schemas.openxmlformats.org/officeDocument/2006/extended-properties" xmlns:vt="http://schemas.openxmlformats.org/officeDocument/2006/docPropsVTypes">
  <TotalTime>1</TotalTime>
  <Words>390</Words>
  <Application>Microsoft Office PowerPoint</Application>
  <PresentationFormat>Widescreen</PresentationFormat>
  <Paragraphs>23</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FUTURA MEDIUM</vt:lpstr>
      <vt:lpstr>Office Theme</vt:lpstr>
      <vt:lpstr>AFSTA Plant Breeding &amp; Biotechnology Committee</vt:lpstr>
      <vt:lpstr>“Partnership, collaboration, and innovation are non-negotiable for the future of African agriculture” </vt:lpstr>
      <vt:lpstr>WHY THIS IS IMPORTANT TODAY </vt:lpstr>
      <vt:lpstr>Our Mission</vt:lpstr>
      <vt:lpstr>Our Role</vt:lpstr>
      <vt:lpstr>Call for Action</vt:lpstr>
    </vt:vector>
  </TitlesOfParts>
  <Company>Bayer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Nadine Dushimiyimana</dc:creator>
  <cp:lastModifiedBy>Nadine Dushimiyimana</cp:lastModifiedBy>
  <cp:revision>1</cp:revision>
  <dcterms:created xsi:type="dcterms:W3CDTF">2026-03-25T06:22:47Z</dcterms:created>
  <dcterms:modified xsi:type="dcterms:W3CDTF">2026-03-25T06:38:34Z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f850223-87a8-40c3-9eb2-432606efca2a_Enabled">
    <vt:lpwstr>true</vt:lpwstr>
  </property>
  <property fmtid="{D5CDD505-2E9C-101B-9397-08002B2CF9AE}" pid="3" name="MSIP_Label_7f850223-87a8-40c3-9eb2-432606efca2a_SetDate">
    <vt:lpwstr>2026-03-25T06:37:03Z</vt:lpwstr>
  </property>
  <property fmtid="{D5CDD505-2E9C-101B-9397-08002B2CF9AE}" pid="4" name="MSIP_Label_7f850223-87a8-40c3-9eb2-432606efca2a_Method">
    <vt:lpwstr>Standard</vt:lpwstr>
  </property>
  <property fmtid="{D5CDD505-2E9C-101B-9397-08002B2CF9AE}" pid="5" name="MSIP_Label_7f850223-87a8-40c3-9eb2-432606efca2a_Name">
    <vt:lpwstr>7f850223-87a8-40c3-9eb2-432606efca2a</vt:lpwstr>
  </property>
  <property fmtid="{D5CDD505-2E9C-101B-9397-08002B2CF9AE}" pid="6" name="MSIP_Label_7f850223-87a8-40c3-9eb2-432606efca2a_SiteId">
    <vt:lpwstr>fcb2b37b-5da0-466b-9b83-0014b67a7c78</vt:lpwstr>
  </property>
  <property fmtid="{D5CDD505-2E9C-101B-9397-08002B2CF9AE}" pid="7" name="MSIP_Label_7f850223-87a8-40c3-9eb2-432606efca2a_ActionId">
    <vt:lpwstr>0d530708-6f0d-441b-8b5d-7666289b3256</vt:lpwstr>
  </property>
  <property fmtid="{D5CDD505-2E9C-101B-9397-08002B2CF9AE}" pid="8" name="MSIP_Label_7f850223-87a8-40c3-9eb2-432606efca2a_ContentBits">
    <vt:lpwstr>0</vt:lpwstr>
  </property>
  <property fmtid="{D5CDD505-2E9C-101B-9397-08002B2CF9AE}" pid="9" name="MSIP_Label_7f850223-87a8-40c3-9eb2-432606efca2a_Tag">
    <vt:lpwstr>10, 3, 0, 1</vt:lpwstr>
  </property>
  <property fmtid="{D5CDD505-2E9C-101B-9397-08002B2CF9AE}" pid="10" name="ContentTypeId">
    <vt:lpwstr>0x0101005CAD4FDCD765274E8C613F0834747463</vt:lpwstr>
  </property>
</Properties>
</file>