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4F0_14DA0A6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6"/>
  </p:sldMasterIdLst>
  <p:notesMasterIdLst>
    <p:notesMasterId r:id="rId21"/>
  </p:notesMasterIdLst>
  <p:sldIdLst>
    <p:sldId id="1281" r:id="rId7"/>
    <p:sldId id="1224" r:id="rId8"/>
    <p:sldId id="1278" r:id="rId9"/>
    <p:sldId id="1226" r:id="rId10"/>
    <p:sldId id="1268" r:id="rId11"/>
    <p:sldId id="1257" r:id="rId12"/>
    <p:sldId id="1264" r:id="rId13"/>
    <p:sldId id="1265" r:id="rId14"/>
    <p:sldId id="1270" r:id="rId15"/>
    <p:sldId id="1274" r:id="rId16"/>
    <p:sldId id="1275" r:id="rId17"/>
    <p:sldId id="1283" r:id="rId18"/>
    <p:sldId id="1284" r:id="rId19"/>
    <p:sldId id="1282" r:id="rId20"/>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9F2E3C-7A19-416A-916A-C6D9713BBD23}" name="TASAI Info" initials="TI" userId="S::info@tasai.org::69217846-c2e0-47f3-8626-e4343f68de2d" providerId="AD"/>
  <p188:author id="{7555D169-9AC0-46FE-2A1E-9D0099062EEE}" name="Jackie Sawe (TASAI Inc.)" initials="" userId="S::admin@tasai.org::7a58e30e-2b2f-4bff-8a2d-4273bdbdd869" providerId="AD"/>
  <p188:author id="{1830706C-2CAE-8ED0-90F1-550F8BA65199}" name="Michael Waithaka" initials="MW" userId="S::mwaithaka@tasai.org::48182699-3768-419b-9d4a-353fac16ec64" providerId="AD"/>
  <p188:author id="{654BA37E-FC56-8851-290F-536A7FB21DD6}" name="Winnie  Anyoso" initials="WA" userId="S::wanyoso@tasai.org::5127c035-4a70-47c3-9afb-eaa662072178" providerId="AD"/>
  <p188:author id="{07CD539E-4905-605B-CABB-BA530CB7CAB5}" name="Mainza Mugoya" initials="MM" userId="S::mmugoya@tasai.org::c5d40a49-c05a-44a9-91c2-191b208144f9" providerId="AD"/>
  <p188:author id="{FD1598EA-E3F4-8C26-45B2-590841DA0281}" name="Krisztina Tihanyi" initials="KT" userId="S::ktihanyi@tasai.org::512e0295-568a-4480-a494-9ee51a1253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700"/>
    <a:srgbClr val="FFF400"/>
    <a:srgbClr val="A3FF00"/>
    <a:srgbClr val="FF0000"/>
    <a:srgbClr val="2CBA00"/>
    <a:srgbClr val="EFEFEF"/>
    <a:srgbClr val="EFCB16"/>
    <a:srgbClr val="E1E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5F799-D373-4D2D-92B4-8D823186212F}" v="2085" dt="2026-03-23T19:26:15.612"/>
    <p1510:client id="{42D1734F-CA9E-47CA-A7CA-FBCA9589B5AA}" v="102" dt="2026-03-23T16:30:50.104"/>
    <p1510:client id="{595CF272-C39F-CCE9-05C6-A8439D1C1FEC}" v="1" dt="2026-03-23T16:21:52.409"/>
    <p1510:client id="{E5343A1C-F8AF-F943-8131-5F0F784065B4}" v="11" dt="2026-03-23T19:43:19.94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7"/>
    <p:restoredTop sz="71953" autoAdjust="0"/>
  </p:normalViewPr>
  <p:slideViewPr>
    <p:cSldViewPr snapToGrid="0">
      <p:cViewPr varScale="1">
        <p:scale>
          <a:sx n="44" d="100"/>
          <a:sy n="44" d="100"/>
        </p:scale>
        <p:origin x="166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0" Type="http://schemas.openxmlformats.org/officeDocument/2006/relationships/slide" Target="slides/slide14.xml"/><Relationship Id="rId16"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27" Type="http://schemas.microsoft.com/office/2018/10/relationships/authors" Target="author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omments/modernComment_4F0_14DA0A6B.xml><?xml version="1.0" encoding="utf-8"?>
<p188:cmLst xmlns:a="http://schemas.openxmlformats.org/drawingml/2006/main" xmlns:r="http://schemas.openxmlformats.org/officeDocument/2006/relationships" xmlns:p188="http://schemas.microsoft.com/office/powerpoint/2018/8/main">
  <p188:cm id="{0F67E532-B149-4C10-889E-E60B4957732B}" authorId="{FD1598EA-E3F4-8C26-45B2-590841DA0281}" created="2026-03-19T23:41:30.382">
    <ac:txMkLst xmlns:ac="http://schemas.microsoft.com/office/drawing/2013/main/command">
      <pc:docMk xmlns:pc="http://schemas.microsoft.com/office/powerpoint/2013/main/command"/>
      <pc:sldMk xmlns:pc="http://schemas.microsoft.com/office/powerpoint/2013/main/command" cId="349833835" sldId="1264"/>
      <ac:spMk id="6" creationId="{21A69EE8-BC02-03DF-3FBC-90702D5E7488}"/>
      <ac:txMk cp="135" len="87">
        <ac:context len="321" hash="3104873332"/>
      </ac:txMk>
    </ac:txMkLst>
    <p188:pos x="10070559" y="4327203"/>
    <p188:replyLst>
      <p188:reply id="{55F11ACA-7734-144C-9A91-38131F4D6D80}" authorId="{1830706C-2CAE-8ED0-90F1-550F8BA65199}" created="2026-03-20T11:02:34.382">
        <p188:txBody>
          <a:bodyPr/>
          <a:lstStyle/>
          <a:p>
            <a:r>
              <a:rPr lang="en-US"/>
              <a:t>This slide is not adding much because the listed countries don't move in the same direction across the five bullet points. </a:t>
            </a:r>
          </a:p>
        </p188:txBody>
      </p188:reply>
      <p188:reply id="{C8D44618-E5D1-44EF-9597-828E1683B93D}" authorId="{FD1598EA-E3F4-8C26-45B2-590841DA0281}" created="2026-03-20T11:13:04.245">
        <p188:txBody>
          <a:bodyPr/>
          <a:lstStyle/>
          <a:p>
            <a:r>
              <a:rPr lang="en-US"/>
              <a:t>So should we remove it then? Let’s see what Ed thinks as well.  But the next slide is about the countries with low scores, so we can’t have one without the other.</a:t>
            </a:r>
          </a:p>
        </p188:txBody>
      </p188:reply>
    </p188:replyLst>
    <p188:txBody>
      <a:bodyPr/>
      <a:lstStyle/>
      <a:p>
        <a:r>
          <a:rPr lang="en-US"/>
          <a:t>This is not a shared feature if it doesn’t apply everywhere.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90907-6D28-4FE4-AF82-F555C5DC01CF}" type="datetimeFigureOut">
              <a:rPr lang="en-US" smtClean="0"/>
              <a:t>3/23/26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F36B4-07FF-4943-A98D-7922B615E761}" type="slidenum">
              <a:rPr lang="en-US" smtClean="0"/>
              <a:t>‹#›</a:t>
            </a:fld>
            <a:endParaRPr lang="en-US"/>
          </a:p>
        </p:txBody>
      </p:sp>
    </p:spTree>
    <p:extLst>
      <p:ext uri="{BB962C8B-B14F-4D97-AF65-F5344CB8AC3E}">
        <p14:creationId xmlns:p14="http://schemas.microsoft.com/office/powerpoint/2010/main" val="523901021"/>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F36B4-07FF-4943-A98D-7922B615E761}" type="slidenum">
              <a:rPr lang="en-US" smtClean="0"/>
              <a:t>3</a:t>
            </a:fld>
            <a:endParaRPr lang="en-US"/>
          </a:p>
        </p:txBody>
      </p:sp>
    </p:spTree>
    <p:extLst>
      <p:ext uri="{BB962C8B-B14F-4D97-AF65-F5344CB8AC3E}">
        <p14:creationId xmlns:p14="http://schemas.microsoft.com/office/powerpoint/2010/main" val="150185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 17 – measures 6 aspects of functioning of seed associations.</a:t>
            </a:r>
          </a:p>
        </p:txBody>
      </p:sp>
      <p:sp>
        <p:nvSpPr>
          <p:cNvPr id="4" name="Slide Number Placeholder 3"/>
          <p:cNvSpPr>
            <a:spLocks noGrp="1"/>
          </p:cNvSpPr>
          <p:nvPr>
            <p:ph type="sldNum" sz="quarter" idx="5"/>
          </p:nvPr>
        </p:nvSpPr>
        <p:spPr/>
        <p:txBody>
          <a:bodyPr/>
          <a:lstStyle/>
          <a:p>
            <a:fld id="{A36F36B4-07FF-4943-A98D-7922B615E761}" type="slidenum">
              <a:rPr lang="en-US" smtClean="0"/>
              <a:t>12</a:t>
            </a:fld>
            <a:endParaRPr lang="en-US"/>
          </a:p>
        </p:txBody>
      </p:sp>
    </p:spTree>
    <p:extLst>
      <p:ext uri="{BB962C8B-B14F-4D97-AF65-F5344CB8AC3E}">
        <p14:creationId xmlns:p14="http://schemas.microsoft.com/office/powerpoint/2010/main" val="163180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Tentative launch date is Oct – stay tuned for details.</a:t>
            </a:r>
          </a:p>
        </p:txBody>
      </p:sp>
      <p:sp>
        <p:nvSpPr>
          <p:cNvPr id="4" name="Slide Number Placeholder 3"/>
          <p:cNvSpPr>
            <a:spLocks noGrp="1"/>
          </p:cNvSpPr>
          <p:nvPr>
            <p:ph type="sldNum" sz="quarter" idx="5"/>
          </p:nvPr>
        </p:nvSpPr>
        <p:spPr/>
        <p:txBody>
          <a:bodyPr/>
          <a:lstStyle/>
          <a:p>
            <a:fld id="{A36F36B4-07FF-4943-A98D-7922B615E761}" type="slidenum">
              <a:rPr lang="en-US" smtClean="0"/>
              <a:t>13</a:t>
            </a:fld>
            <a:endParaRPr lang="en-US"/>
          </a:p>
        </p:txBody>
      </p:sp>
    </p:spTree>
    <p:extLst>
      <p:ext uri="{BB962C8B-B14F-4D97-AF65-F5344CB8AC3E}">
        <p14:creationId xmlns:p14="http://schemas.microsoft.com/office/powerpoint/2010/main" val="345701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F36B4-07FF-4943-A98D-7922B615E761}" type="slidenum">
              <a:rPr lang="en-US" smtClean="0"/>
              <a:t>4</a:t>
            </a:fld>
            <a:endParaRPr lang="en-US"/>
          </a:p>
        </p:txBody>
      </p:sp>
    </p:spTree>
    <p:extLst>
      <p:ext uri="{BB962C8B-B14F-4D97-AF65-F5344CB8AC3E}">
        <p14:creationId xmlns:p14="http://schemas.microsoft.com/office/powerpoint/2010/main" val="45506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400" kern="1200" dirty="0">
                <a:solidFill>
                  <a:schemeClr val="tx1"/>
                </a:solidFill>
                <a:effectLst/>
                <a:latin typeface="+mn-lt"/>
                <a:ea typeface="+mn-ea"/>
                <a:cs typeface="+mn-cs"/>
              </a:rPr>
              <a:t>COMESA region performs strongly on seed policy instruments and seed import regulations but shows weaknesses in small package seed availability, farmer-managed seed system recognition, and seed utilization.</a:t>
            </a:r>
            <a:r>
              <a:rPr lang="en-US" dirty="0">
                <a:effectLst/>
              </a:rPr>
              <a:t> </a:t>
            </a:r>
            <a:r>
              <a:rPr lang="en-US" sz="2400" kern="1200" dirty="0">
                <a:solidFill>
                  <a:schemeClr val="tx1"/>
                </a:solidFill>
                <a:effectLst/>
                <a:latin typeface="+mn-lt"/>
                <a:ea typeface="+mn-ea"/>
                <a:cs typeface="+mn-cs"/>
              </a:rPr>
              <a:t>SADC ranks second - performs well on seed import regulations, seed policy instruments, and small package availability, but the regional mean is substantially influenced by South Africa. ECOWAS stands out for the highest scores on seed policy instruments and REC policy harmonization among all RECs, but consistently underperforms on demand-side indicators including seed utilization, farmer-managed seed systems, and small package seed availability.</a:t>
            </a:r>
            <a:r>
              <a:rPr lang="en-US" dirty="0">
                <a:effectLst/>
              </a:rPr>
              <a:t> ECCAS </a:t>
            </a:r>
            <a:r>
              <a:rPr lang="en-US" sz="2400" kern="1200" dirty="0">
                <a:solidFill>
                  <a:schemeClr val="tx1"/>
                </a:solidFill>
                <a:effectLst/>
                <a:latin typeface="+mn-lt"/>
                <a:ea typeface="+mn-ea"/>
                <a:cs typeface="+mn-cs"/>
              </a:rPr>
              <a:t>scores below 2.0 on varieties released, seed utilization, and plant genetic resources, and no indicator averages above 6.0. </a:t>
            </a:r>
            <a:endParaRPr lang="en-US" dirty="0"/>
          </a:p>
          <a:p>
            <a:pPr rtl="0"/>
            <a:r>
              <a:rPr lang="en-US" dirty="0"/>
              <a:t>UMA countries are </a:t>
            </a:r>
            <a:r>
              <a:rPr lang="en-US" sz="2400" b="0" i="0" kern="1200" dirty="0">
                <a:solidFill>
                  <a:schemeClr val="tx1"/>
                </a:solidFill>
                <a:effectLst/>
                <a:latin typeface="+mn-lt"/>
                <a:ea typeface="+mn-ea"/>
                <a:cs typeface="+mn-cs"/>
              </a:rPr>
              <a:t>Algeria</a:t>
            </a:r>
            <a:r>
              <a:rPr lang="en-US" sz="2400" b="0" i="0" u="none" strike="noStrike" kern="1200" dirty="0">
                <a:solidFill>
                  <a:schemeClr val="tx1"/>
                </a:solidFill>
                <a:effectLst/>
                <a:latin typeface="+mn-lt"/>
                <a:ea typeface="+mn-ea"/>
                <a:cs typeface="+mn-cs"/>
              </a:rPr>
              <a:t>, </a:t>
            </a:r>
            <a:r>
              <a:rPr lang="en-US" sz="2400" b="1" i="0" kern="1200" dirty="0">
                <a:solidFill>
                  <a:schemeClr val="tx1"/>
                </a:solidFill>
                <a:effectLst/>
                <a:latin typeface="+mn-lt"/>
                <a:ea typeface="+mn-ea"/>
                <a:cs typeface="+mn-cs"/>
              </a:rPr>
              <a:t>Libya</a:t>
            </a:r>
            <a:r>
              <a:rPr lang="en-US" sz="2400" b="1" i="0" u="none" strike="noStrike" kern="1200" dirty="0">
                <a:solidFill>
                  <a:schemeClr val="tx1"/>
                </a:solidFill>
                <a:effectLst/>
                <a:latin typeface="+mn-lt"/>
                <a:ea typeface="+mn-ea"/>
                <a:cs typeface="+mn-cs"/>
              </a:rPr>
              <a:t>, </a:t>
            </a:r>
            <a:r>
              <a:rPr lang="en-US" sz="2400" b="1" i="0" kern="1200" dirty="0">
                <a:solidFill>
                  <a:schemeClr val="tx1"/>
                </a:solidFill>
                <a:effectLst/>
                <a:latin typeface="+mn-lt"/>
                <a:ea typeface="+mn-ea"/>
                <a:cs typeface="+mn-cs"/>
              </a:rPr>
              <a:t>Mauritania</a:t>
            </a:r>
            <a:r>
              <a:rPr lang="en-US" sz="2400" b="0" i="0" u="none" strike="noStrike" kern="1200" dirty="0">
                <a:solidFill>
                  <a:schemeClr val="tx1"/>
                </a:solidFill>
                <a:effectLst/>
                <a:latin typeface="+mn-lt"/>
                <a:ea typeface="+mn-ea"/>
                <a:cs typeface="+mn-cs"/>
              </a:rPr>
              <a:t>, </a:t>
            </a:r>
            <a:r>
              <a:rPr lang="en-US" sz="2400" b="0" i="0" kern="1200" dirty="0">
                <a:solidFill>
                  <a:schemeClr val="tx1"/>
                </a:solidFill>
                <a:effectLst/>
                <a:latin typeface="+mn-lt"/>
                <a:ea typeface="+mn-ea"/>
                <a:cs typeface="+mn-cs"/>
              </a:rPr>
              <a:t>Morocco</a:t>
            </a:r>
            <a:r>
              <a:rPr lang="en-US" sz="2400" b="0" i="0" u="none" strike="noStrike" kern="1200" dirty="0">
                <a:solidFill>
                  <a:schemeClr val="tx1"/>
                </a:solidFill>
                <a:effectLst/>
                <a:latin typeface="+mn-lt"/>
                <a:ea typeface="+mn-ea"/>
                <a:cs typeface="+mn-cs"/>
              </a:rPr>
              <a:t>, and </a:t>
            </a:r>
            <a:r>
              <a:rPr lang="en-US" sz="2400" b="1" i="0" kern="1200" dirty="0">
                <a:solidFill>
                  <a:schemeClr val="tx1"/>
                </a:solidFill>
                <a:effectLst/>
                <a:latin typeface="+mn-lt"/>
                <a:ea typeface="+mn-ea"/>
                <a:cs typeface="+mn-cs"/>
              </a:rPr>
              <a:t>Tunisia</a:t>
            </a:r>
            <a:r>
              <a:rPr lang="en-US" sz="2400" b="0" i="0" kern="1200" dirty="0">
                <a:solidFill>
                  <a:schemeClr val="tx1"/>
                </a:solidFill>
                <a:effectLst/>
                <a:latin typeface="+mn-lt"/>
                <a:ea typeface="+mn-ea"/>
                <a:cs typeface="+mn-cs"/>
              </a:rPr>
              <a:t>. Those in bold participated in SSPI.</a:t>
            </a:r>
          </a:p>
          <a:p>
            <a:endParaRPr lang="en-US" dirty="0"/>
          </a:p>
        </p:txBody>
      </p:sp>
      <p:sp>
        <p:nvSpPr>
          <p:cNvPr id="4" name="Slide Number Placeholder 3"/>
          <p:cNvSpPr>
            <a:spLocks noGrp="1"/>
          </p:cNvSpPr>
          <p:nvPr>
            <p:ph type="sldNum" sz="quarter" idx="5"/>
          </p:nvPr>
        </p:nvSpPr>
        <p:spPr/>
        <p:txBody>
          <a:bodyPr/>
          <a:lstStyle/>
          <a:p>
            <a:fld id="{A36F36B4-07FF-4943-A98D-7922B615E761}" type="slidenum">
              <a:rPr lang="en-US" smtClean="0"/>
              <a:t>5</a:t>
            </a:fld>
            <a:endParaRPr lang="en-US"/>
          </a:p>
        </p:txBody>
      </p:sp>
    </p:spTree>
    <p:extLst>
      <p:ext uri="{BB962C8B-B14F-4D97-AF65-F5344CB8AC3E}">
        <p14:creationId xmlns:p14="http://schemas.microsoft.com/office/powerpoint/2010/main" val="119325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 and ETH are two examples of notable improvements, due to the reasons above. Note that there were other significant score changes, but some are due to methods changes – improvements from pilot through use of sub-indicators, refinements in scoring, etc. </a:t>
            </a:r>
          </a:p>
        </p:txBody>
      </p:sp>
      <p:sp>
        <p:nvSpPr>
          <p:cNvPr id="4" name="Slide Number Placeholder 3"/>
          <p:cNvSpPr>
            <a:spLocks noGrp="1"/>
          </p:cNvSpPr>
          <p:nvPr>
            <p:ph type="sldNum" sz="quarter" idx="5"/>
          </p:nvPr>
        </p:nvSpPr>
        <p:spPr/>
        <p:txBody>
          <a:bodyPr/>
          <a:lstStyle/>
          <a:p>
            <a:fld id="{A36F36B4-07FF-4943-A98D-7922B615E761}" type="slidenum">
              <a:rPr lang="en-US" smtClean="0"/>
              <a:t>6</a:t>
            </a:fld>
            <a:endParaRPr lang="en-US"/>
          </a:p>
        </p:txBody>
      </p:sp>
    </p:spTree>
    <p:extLst>
      <p:ext uri="{BB962C8B-B14F-4D97-AF65-F5344CB8AC3E}">
        <p14:creationId xmlns:p14="http://schemas.microsoft.com/office/powerpoint/2010/main" val="165162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mostly in East and Southern Africa, with a few exceptions elsewhere – EGY, GHA, NRA, and TUN</a:t>
            </a:r>
          </a:p>
        </p:txBody>
      </p:sp>
      <p:sp>
        <p:nvSpPr>
          <p:cNvPr id="4" name="Slide Number Placeholder 3"/>
          <p:cNvSpPr>
            <a:spLocks noGrp="1"/>
          </p:cNvSpPr>
          <p:nvPr>
            <p:ph type="sldNum" sz="quarter" idx="5"/>
          </p:nvPr>
        </p:nvSpPr>
        <p:spPr/>
        <p:txBody>
          <a:bodyPr/>
          <a:lstStyle/>
          <a:p>
            <a:fld id="{A36F36B4-07FF-4943-A98D-7922B615E761}" type="slidenum">
              <a:rPr lang="en-US" smtClean="0"/>
              <a:t>7</a:t>
            </a:fld>
            <a:endParaRPr lang="en-US"/>
          </a:p>
        </p:txBody>
      </p:sp>
    </p:spTree>
    <p:extLst>
      <p:ext uri="{BB962C8B-B14F-4D97-AF65-F5344CB8AC3E}">
        <p14:creationId xmlns:p14="http://schemas.microsoft.com/office/powerpoint/2010/main" val="167981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all countries in Central Africa – this also contributes to low REC score for ECCAS.</a:t>
            </a:r>
          </a:p>
        </p:txBody>
      </p:sp>
      <p:sp>
        <p:nvSpPr>
          <p:cNvPr id="4" name="Slide Number Placeholder 3"/>
          <p:cNvSpPr>
            <a:spLocks noGrp="1"/>
          </p:cNvSpPr>
          <p:nvPr>
            <p:ph type="sldNum" sz="quarter" idx="5"/>
          </p:nvPr>
        </p:nvSpPr>
        <p:spPr/>
        <p:txBody>
          <a:bodyPr/>
          <a:lstStyle/>
          <a:p>
            <a:fld id="{A36F36B4-07FF-4943-A98D-7922B615E761}" type="slidenum">
              <a:rPr lang="en-US" smtClean="0"/>
              <a:t>8</a:t>
            </a:fld>
            <a:endParaRPr lang="en-US"/>
          </a:p>
        </p:txBody>
      </p:sp>
    </p:spTree>
    <p:extLst>
      <p:ext uri="{BB962C8B-B14F-4D97-AF65-F5344CB8AC3E}">
        <p14:creationId xmlns:p14="http://schemas.microsoft.com/office/powerpoint/2010/main" val="287052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instruments exist in Djibouti (seed policy) and DRC (seed law). In Libya, the status of the instruments in unknown. </a:t>
            </a:r>
            <a:r>
              <a:rPr lang="en-US" sz="2400" kern="1200" dirty="0">
                <a:solidFill>
                  <a:schemeClr val="tx1"/>
                </a:solidFill>
                <a:effectLst/>
                <a:latin typeface="+mn-lt"/>
                <a:ea typeface="+mn-ea"/>
                <a:cs typeface="+mn-cs"/>
              </a:rPr>
              <a:t>We don't track implementation under this indicator but across most of the others, e.g., variety release process, import regulations, seed inspection, and tracking of efforts to combat counterfeit seed. </a:t>
            </a:r>
            <a:endParaRPr lang="en-US" sz="2400" kern="1200">
              <a:solidFill>
                <a:schemeClr val="tx1"/>
              </a:solidFill>
              <a:effectLst/>
              <a:latin typeface="+mn-lt"/>
              <a:ea typeface="+mn-ea"/>
              <a:cs typeface="+mn-cs"/>
            </a:endParaRPr>
          </a:p>
          <a:p>
            <a:r>
              <a:rPr lang="en-US" sz="2400" kern="1200">
                <a:solidFill>
                  <a:schemeClr val="tx1"/>
                </a:solidFill>
                <a:effectLst/>
                <a:latin typeface="+mn-lt"/>
                <a:ea typeface="+mn-ea"/>
                <a:cs typeface="+mn-cs"/>
              </a:rPr>
              <a:t>Ind 11</a:t>
            </a:r>
            <a:endParaRPr lang="en-US"/>
          </a:p>
        </p:txBody>
      </p:sp>
      <p:sp>
        <p:nvSpPr>
          <p:cNvPr id="4" name="Slide Number Placeholder 3"/>
          <p:cNvSpPr>
            <a:spLocks noGrp="1"/>
          </p:cNvSpPr>
          <p:nvPr>
            <p:ph type="sldNum" sz="quarter" idx="5"/>
          </p:nvPr>
        </p:nvSpPr>
        <p:spPr/>
        <p:txBody>
          <a:bodyPr/>
          <a:lstStyle/>
          <a:p>
            <a:fld id="{A36F36B4-07FF-4943-A98D-7922B615E761}" type="slidenum">
              <a:rPr lang="en-US" smtClean="0"/>
              <a:t>9</a:t>
            </a:fld>
            <a:endParaRPr lang="en-US"/>
          </a:p>
        </p:txBody>
      </p:sp>
    </p:spTree>
    <p:extLst>
      <p:ext uri="{BB962C8B-B14F-4D97-AF65-F5344CB8AC3E}">
        <p14:creationId xmlns:p14="http://schemas.microsoft.com/office/powerpoint/2010/main" val="394726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a:ea typeface="Lato" panose="020F0502020204030203" pitchFamily="34" charset="0"/>
                <a:cs typeface="Lato" panose="020F0502020204030203" pitchFamily="34" charset="0"/>
              </a:rPr>
              <a:t>Ind 7 </a:t>
            </a:r>
            <a:r>
              <a:rPr lang="en-GB" sz="2400">
                <a:ea typeface="Lato" panose="020F0502020204030203" pitchFamily="34" charset="0"/>
                <a:cs typeface="Lato" panose="020F0502020204030203" pitchFamily="34" charset="0"/>
              </a:rPr>
              <a:t>Data issues include unrecorded seed production and trade data, incomplete data on land under cultivation</a:t>
            </a:r>
            <a:r>
              <a:rPr lang="en-GB" sz="2400" b="1">
                <a:ea typeface="Lato" panose="020F0502020204030203" pitchFamily="34" charset="0"/>
                <a:cs typeface="Lato" panose="020F0502020204030203" pitchFamily="34" charset="0"/>
              </a:rPr>
              <a:t> </a:t>
            </a:r>
            <a:endParaRPr lang="en-US"/>
          </a:p>
        </p:txBody>
      </p:sp>
      <p:sp>
        <p:nvSpPr>
          <p:cNvPr id="4" name="Slide Number Placeholder 3"/>
          <p:cNvSpPr>
            <a:spLocks noGrp="1"/>
          </p:cNvSpPr>
          <p:nvPr>
            <p:ph type="sldNum" sz="quarter" idx="5"/>
          </p:nvPr>
        </p:nvSpPr>
        <p:spPr/>
        <p:txBody>
          <a:bodyPr/>
          <a:lstStyle/>
          <a:p>
            <a:fld id="{A36F36B4-07FF-4943-A98D-7922B615E761}" type="slidenum">
              <a:rPr lang="en-US" smtClean="0"/>
              <a:t>10</a:t>
            </a:fld>
            <a:endParaRPr lang="en-US"/>
          </a:p>
        </p:txBody>
      </p:sp>
    </p:spTree>
    <p:extLst>
      <p:ext uri="{BB962C8B-B14F-4D97-AF65-F5344CB8AC3E}">
        <p14:creationId xmlns:p14="http://schemas.microsoft.com/office/powerpoint/2010/main" val="191439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ECOWAS Regional Seed Regulations have been adopted by nearly all member states of the ECOWAS-UEMOA-CILLS region;</a:t>
            </a:r>
          </a:p>
          <a:p>
            <a:r>
              <a:rPr lang="en-GB" dirty="0"/>
              <a:t>In contrast, the ECCAS/CEMAC Regional Seed Regulations are yet to be fully adopted by any of the ECCAS member states.  Overall trend – all down from 2023, continental </a:t>
            </a:r>
            <a:r>
              <a:rPr lang="en-GB" dirty="0" err="1"/>
              <a:t>avg</a:t>
            </a:r>
            <a:r>
              <a:rPr lang="en-GB" dirty="0"/>
              <a:t> is also down from 6.55 to 5.94. </a:t>
            </a:r>
            <a:r>
              <a:rPr lang="en-GB"/>
              <a:t>Indicator 12.</a:t>
            </a:r>
            <a:endParaRPr lang="en-UG" dirty="0"/>
          </a:p>
        </p:txBody>
      </p:sp>
      <p:sp>
        <p:nvSpPr>
          <p:cNvPr id="4" name="Slide Number Placeholder 3"/>
          <p:cNvSpPr>
            <a:spLocks noGrp="1"/>
          </p:cNvSpPr>
          <p:nvPr>
            <p:ph type="sldNum" sz="quarter" idx="5"/>
          </p:nvPr>
        </p:nvSpPr>
        <p:spPr/>
        <p:txBody>
          <a:bodyPr/>
          <a:lstStyle/>
          <a:p>
            <a:fld id="{A36F36B4-07FF-4943-A98D-7922B615E761}" type="slidenum">
              <a:rPr lang="en-US" smtClean="0"/>
              <a:t>11</a:t>
            </a:fld>
            <a:endParaRPr lang="en-US"/>
          </a:p>
        </p:txBody>
      </p:sp>
    </p:spTree>
    <p:extLst>
      <p:ext uri="{BB962C8B-B14F-4D97-AF65-F5344CB8AC3E}">
        <p14:creationId xmlns:p14="http://schemas.microsoft.com/office/powerpoint/2010/main" val="362799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3B80-E1B5-452F-7B4A-6E39D2FD98D0}"/>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43B7A13B-A13C-1F90-F4A8-3F7265D4E814}"/>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93EDA7AE-C0D1-5E0C-5691-226192661B77}"/>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5" name="Footer Placeholder 4">
            <a:extLst>
              <a:ext uri="{FF2B5EF4-FFF2-40B4-BE49-F238E27FC236}">
                <a16:creationId xmlns:a16="http://schemas.microsoft.com/office/drawing/2014/main" id="{EA3A26F9-20A7-425F-8F21-1970B413D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5E210-C148-113F-DE06-A9D34E806662}"/>
              </a:ext>
            </a:extLst>
          </p:cNvPr>
          <p:cNvSpPr>
            <a:spLocks noGrp="1"/>
          </p:cNvSpPr>
          <p:nvPr>
            <p:ph type="sldNum" sz="quarter" idx="12"/>
          </p:nvPr>
        </p:nvSpPr>
        <p:spPr/>
        <p:txBody>
          <a:bodyPr/>
          <a:lstStyle/>
          <a:p>
            <a:fld id="{A16B0D86-2106-49BE-9B7D-B5CE1DB8B3D8}" type="slidenum">
              <a:rPr lang="en-US" smtClean="0"/>
              <a:t>‹#›</a:t>
            </a:fld>
            <a:endParaRPr lang="en-US"/>
          </a:p>
        </p:txBody>
      </p:sp>
    </p:spTree>
    <p:extLst>
      <p:ext uri="{BB962C8B-B14F-4D97-AF65-F5344CB8AC3E}">
        <p14:creationId xmlns:p14="http://schemas.microsoft.com/office/powerpoint/2010/main" val="30761270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_one column">
    <p:spTree>
      <p:nvGrpSpPr>
        <p:cNvPr id="1" name=""/>
        <p:cNvGrpSpPr/>
        <p:nvPr/>
      </p:nvGrpSpPr>
      <p:grpSpPr>
        <a:xfrm>
          <a:off x="0" y="0"/>
          <a:ext cx="0" cy="0"/>
          <a:chOff x="0" y="0"/>
          <a:chExt cx="0" cy="0"/>
        </a:xfrm>
      </p:grpSpPr>
      <p:sp>
        <p:nvSpPr>
          <p:cNvPr id="12" name="Title 1"/>
          <p:cNvSpPr>
            <a:spLocks noGrp="1"/>
          </p:cNvSpPr>
          <p:nvPr>
            <p:ph type="title"/>
          </p:nvPr>
        </p:nvSpPr>
        <p:spPr>
          <a:xfrm>
            <a:off x="1990020" y="1417928"/>
            <a:ext cx="20520356" cy="1188720"/>
          </a:xfrm>
          <a:prstGeom prst="rect">
            <a:avLst/>
          </a:prstGeom>
        </p:spPr>
        <p:txBody>
          <a:bodyPr anchor="ctr" anchorCtr="0">
            <a:normAutofit/>
          </a:bodyPr>
          <a:lstStyle>
            <a:lvl1pPr>
              <a:defRPr sz="72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947C9AA-23D4-4324-9D1E-5AB582EE6237}"/>
              </a:ext>
            </a:extLst>
          </p:cNvPr>
          <p:cNvSpPr>
            <a:spLocks noGrp="1"/>
          </p:cNvSpPr>
          <p:nvPr>
            <p:ph type="body" sz="quarter" idx="15"/>
          </p:nvPr>
        </p:nvSpPr>
        <p:spPr>
          <a:xfrm>
            <a:off x="1990725" y="3048000"/>
            <a:ext cx="20520025" cy="989007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509039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text and ph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5964" y="13899816"/>
            <a:ext cx="5484971" cy="730251"/>
          </a:xfrm>
          <a:prstGeom prst="rect">
            <a:avLst/>
          </a:prstGeom>
        </p:spPr>
        <p:txBody>
          <a:bodyPr/>
          <a:lstStyle/>
          <a:p>
            <a:fld id="{3826126C-8B6F-45E7-A095-6F3F7DB04DFB}" type="datetime4">
              <a:rPr lang="en-US" smtClean="0"/>
              <a:t>March 23, 2026</a:t>
            </a:fld>
            <a:endParaRPr lang="en-US"/>
          </a:p>
        </p:txBody>
      </p:sp>
      <p:sp>
        <p:nvSpPr>
          <p:cNvPr id="12" name="Title 1"/>
          <p:cNvSpPr>
            <a:spLocks noGrp="1"/>
          </p:cNvSpPr>
          <p:nvPr>
            <p:ph type="title"/>
          </p:nvPr>
        </p:nvSpPr>
        <p:spPr>
          <a:xfrm>
            <a:off x="1990167" y="1417928"/>
            <a:ext cx="20520356" cy="1188720"/>
          </a:xfrm>
          <a:prstGeom prst="rect">
            <a:avLst/>
          </a:prstGeom>
        </p:spPr>
        <p:txBody>
          <a:bodyPr anchor="ctr" anchorCtr="0">
            <a:normAutofit/>
          </a:bodyPr>
          <a:lstStyle>
            <a:lvl1pPr>
              <a:defRPr sz="7200">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1E0FC06A-3FD4-4A2D-A904-05D87463F984}"/>
              </a:ext>
            </a:extLst>
          </p:cNvPr>
          <p:cNvSpPr>
            <a:spLocks noGrp="1"/>
          </p:cNvSpPr>
          <p:nvPr>
            <p:ph type="body" sz="quarter" idx="15"/>
          </p:nvPr>
        </p:nvSpPr>
        <p:spPr>
          <a:xfrm>
            <a:off x="1990725" y="2940424"/>
            <a:ext cx="10198100" cy="9861175"/>
          </a:xfrm>
        </p:spPr>
        <p:txBody>
          <a:bodyPr/>
          <a:lstStyle/>
          <a:p>
            <a:pPr lvl="0"/>
            <a:r>
              <a:rPr lang="en-US"/>
              <a:t>Click to edit Master text styles</a:t>
            </a:r>
          </a:p>
          <a:p>
            <a:pPr lvl="1"/>
            <a:r>
              <a:rPr lang="en-US"/>
              <a:t>Second level</a:t>
            </a:r>
          </a:p>
          <a:p>
            <a:pPr lvl="2"/>
            <a:r>
              <a:rPr lang="en-US"/>
              <a:t>Third level</a:t>
            </a:r>
          </a:p>
        </p:txBody>
      </p:sp>
      <p:sp>
        <p:nvSpPr>
          <p:cNvPr id="7" name="Picture Placeholder 6">
            <a:extLst>
              <a:ext uri="{FF2B5EF4-FFF2-40B4-BE49-F238E27FC236}">
                <a16:creationId xmlns:a16="http://schemas.microsoft.com/office/drawing/2014/main" id="{C07B8AC3-65C8-4C8D-8FB9-12147ACAA9DF}"/>
              </a:ext>
            </a:extLst>
          </p:cNvPr>
          <p:cNvSpPr>
            <a:spLocks noGrp="1"/>
          </p:cNvSpPr>
          <p:nvPr>
            <p:ph type="pic" sz="quarter" idx="16"/>
          </p:nvPr>
        </p:nvSpPr>
        <p:spPr>
          <a:xfrm>
            <a:off x="12706350" y="2940424"/>
            <a:ext cx="9804400" cy="9861176"/>
          </a:xfrm>
        </p:spPr>
        <p:txBody>
          <a:bodyPr/>
          <a:lstStyle/>
          <a:p>
            <a:r>
              <a:rPr lang="en-US"/>
              <a:t>Click icon to add picture</a:t>
            </a:r>
          </a:p>
        </p:txBody>
      </p:sp>
    </p:spTree>
    <p:extLst>
      <p:ext uri="{BB962C8B-B14F-4D97-AF65-F5344CB8AC3E}">
        <p14:creationId xmlns:p14="http://schemas.microsoft.com/office/powerpoint/2010/main" val="1177558810"/>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ABB6-D4FA-DCD6-EB23-F145AC928319}"/>
              </a:ext>
            </a:extLst>
          </p:cNvPr>
          <p:cNvSpPr>
            <a:spLocks noGrp="1"/>
          </p:cNvSpPr>
          <p:nvPr>
            <p:ph type="title"/>
          </p:nvPr>
        </p:nvSpPr>
        <p:spPr>
          <a:xfrm>
            <a:off x="1675964" y="730251"/>
            <a:ext cx="21025723" cy="186338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1F4332-DCBA-ECB8-FD3C-B9117979DFB7}"/>
              </a:ext>
            </a:extLst>
          </p:cNvPr>
          <p:cNvSpPr>
            <a:spLocks noGrp="1"/>
          </p:cNvSpPr>
          <p:nvPr>
            <p:ph idx="1"/>
          </p:nvPr>
        </p:nvSpPr>
        <p:spPr>
          <a:xfrm>
            <a:off x="1675964" y="2910349"/>
            <a:ext cx="21025723" cy="9443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4FA8A-270B-F38C-08C9-374B162DD20D}"/>
              </a:ext>
            </a:extLst>
          </p:cNvPr>
          <p:cNvSpPr>
            <a:spLocks noGrp="1"/>
          </p:cNvSpPr>
          <p:nvPr>
            <p:ph type="dt" sz="half" idx="10"/>
          </p:nvPr>
        </p:nvSpPr>
        <p:spPr/>
        <p:txBody>
          <a:bodyPr/>
          <a:lstStyle/>
          <a:p>
            <a:fld id="{8AB3277D-0347-46F6-B3BB-D70FEECC0E3E}" type="datetimeFigureOut">
              <a:rPr lang="en-US" smtClean="0"/>
              <a:t>3/23/26</a:t>
            </a:fld>
            <a:endParaRPr lang="en-US"/>
          </a:p>
        </p:txBody>
      </p:sp>
      <p:sp>
        <p:nvSpPr>
          <p:cNvPr id="5" name="Footer Placeholder 4">
            <a:extLst>
              <a:ext uri="{FF2B5EF4-FFF2-40B4-BE49-F238E27FC236}">
                <a16:creationId xmlns:a16="http://schemas.microsoft.com/office/drawing/2014/main" id="{DF02E212-1968-6DA3-7144-B90B5CE9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7E6E4-5A47-8D0F-B374-6AAF8ECCC033}"/>
              </a:ext>
            </a:extLst>
          </p:cNvPr>
          <p:cNvSpPr>
            <a:spLocks noGrp="1"/>
          </p:cNvSpPr>
          <p:nvPr>
            <p:ph type="sldNum" sz="quarter" idx="12"/>
          </p:nvPr>
        </p:nvSpPr>
        <p:spPr/>
        <p:txBody>
          <a:bodyPr/>
          <a:lstStyle/>
          <a:p>
            <a:fld id="{C4E9A1A6-D9B7-4AB3-BDE9-E05D8668DC16}" type="slidenum">
              <a:rPr lang="en-US" smtClean="0"/>
              <a:t>‹#›</a:t>
            </a:fld>
            <a:endParaRPr lang="en-US"/>
          </a:p>
        </p:txBody>
      </p:sp>
      <p:sp>
        <p:nvSpPr>
          <p:cNvPr id="7" name="sketch line">
            <a:extLst>
              <a:ext uri="{FF2B5EF4-FFF2-40B4-BE49-F238E27FC236}">
                <a16:creationId xmlns:a16="http://schemas.microsoft.com/office/drawing/2014/main" id="{D2633476-FA58-229E-AC3C-680D3EFEEC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337724" y="2509178"/>
            <a:ext cx="21702203" cy="36576"/>
          </a:xfrm>
          <a:custGeom>
            <a:avLst/>
            <a:gdLst>
              <a:gd name="csX0" fmla="*/ 0 w 21702203"/>
              <a:gd name="csY0" fmla="*/ 0 h 36576"/>
              <a:gd name="csX1" fmla="*/ 1112238 w 21702203"/>
              <a:gd name="csY1" fmla="*/ 0 h 36576"/>
              <a:gd name="csX2" fmla="*/ 1790432 w 21702203"/>
              <a:gd name="csY2" fmla="*/ 0 h 36576"/>
              <a:gd name="csX3" fmla="*/ 2034582 w 21702203"/>
              <a:gd name="csY3" fmla="*/ 0 h 36576"/>
              <a:gd name="csX4" fmla="*/ 2278731 w 21702203"/>
              <a:gd name="csY4" fmla="*/ 0 h 36576"/>
              <a:gd name="csX5" fmla="*/ 2522881 w 21702203"/>
              <a:gd name="csY5" fmla="*/ 0 h 36576"/>
              <a:gd name="csX6" fmla="*/ 2767031 w 21702203"/>
              <a:gd name="csY6" fmla="*/ 0 h 36576"/>
              <a:gd name="csX7" fmla="*/ 3228203 w 21702203"/>
              <a:gd name="csY7" fmla="*/ 0 h 36576"/>
              <a:gd name="csX8" fmla="*/ 3472352 w 21702203"/>
              <a:gd name="csY8" fmla="*/ 0 h 36576"/>
              <a:gd name="csX9" fmla="*/ 3933524 w 21702203"/>
              <a:gd name="csY9" fmla="*/ 0 h 36576"/>
              <a:gd name="csX10" fmla="*/ 4828740 w 21702203"/>
              <a:gd name="csY10" fmla="*/ 0 h 36576"/>
              <a:gd name="csX11" fmla="*/ 5072890 w 21702203"/>
              <a:gd name="csY11" fmla="*/ 0 h 36576"/>
              <a:gd name="csX12" fmla="*/ 5100018 w 21702203"/>
              <a:gd name="csY12" fmla="*/ 0 h 36576"/>
              <a:gd name="csX13" fmla="*/ 6212256 w 21702203"/>
              <a:gd name="csY13" fmla="*/ 0 h 36576"/>
              <a:gd name="csX14" fmla="*/ 6239383 w 21702203"/>
              <a:gd name="csY14" fmla="*/ 0 h 36576"/>
              <a:gd name="csX15" fmla="*/ 6917577 w 21702203"/>
              <a:gd name="csY15" fmla="*/ 0 h 36576"/>
              <a:gd name="csX16" fmla="*/ 6944705 w 21702203"/>
              <a:gd name="csY16" fmla="*/ 0 h 36576"/>
              <a:gd name="csX17" fmla="*/ 7839921 w 21702203"/>
              <a:gd name="csY17" fmla="*/ 0 h 36576"/>
              <a:gd name="csX18" fmla="*/ 8518115 w 21702203"/>
              <a:gd name="csY18" fmla="*/ 0 h 36576"/>
              <a:gd name="csX19" fmla="*/ 9413331 w 21702203"/>
              <a:gd name="csY19" fmla="*/ 0 h 36576"/>
              <a:gd name="csX20" fmla="*/ 10091524 w 21702203"/>
              <a:gd name="csY20" fmla="*/ 0 h 36576"/>
              <a:gd name="csX21" fmla="*/ 10986740 w 21702203"/>
              <a:gd name="csY21" fmla="*/ 0 h 36576"/>
              <a:gd name="csX22" fmla="*/ 11881956 w 21702203"/>
              <a:gd name="csY22" fmla="*/ 0 h 36576"/>
              <a:gd name="csX23" fmla="*/ 12994194 w 21702203"/>
              <a:gd name="csY23" fmla="*/ 0 h 36576"/>
              <a:gd name="csX24" fmla="*/ 13021322 w 21702203"/>
              <a:gd name="csY24" fmla="*/ 0 h 36576"/>
              <a:gd name="csX25" fmla="*/ 13048450 w 21702203"/>
              <a:gd name="csY25" fmla="*/ 0 h 36576"/>
              <a:gd name="csX26" fmla="*/ 14160687 w 21702203"/>
              <a:gd name="csY26" fmla="*/ 0 h 36576"/>
              <a:gd name="csX27" fmla="*/ 14621859 w 21702203"/>
              <a:gd name="csY27" fmla="*/ 0 h 36576"/>
              <a:gd name="csX28" fmla="*/ 15734097 w 21702203"/>
              <a:gd name="csY28" fmla="*/ 0 h 36576"/>
              <a:gd name="csX29" fmla="*/ 16195269 w 21702203"/>
              <a:gd name="csY29" fmla="*/ 0 h 36576"/>
              <a:gd name="csX30" fmla="*/ 17090485 w 21702203"/>
              <a:gd name="csY30" fmla="*/ 0 h 36576"/>
              <a:gd name="csX31" fmla="*/ 17334635 w 21702203"/>
              <a:gd name="csY31" fmla="*/ 0 h 36576"/>
              <a:gd name="csX32" fmla="*/ 18012828 w 21702203"/>
              <a:gd name="csY32" fmla="*/ 0 h 36576"/>
              <a:gd name="csX33" fmla="*/ 18691022 w 21702203"/>
              <a:gd name="csY33" fmla="*/ 0 h 36576"/>
              <a:gd name="csX34" fmla="*/ 19152194 w 21702203"/>
              <a:gd name="csY34" fmla="*/ 0 h 36576"/>
              <a:gd name="csX35" fmla="*/ 19613366 w 21702203"/>
              <a:gd name="csY35" fmla="*/ 0 h 36576"/>
              <a:gd name="csX36" fmla="*/ 19640494 w 21702203"/>
              <a:gd name="csY36" fmla="*/ 0 h 36576"/>
              <a:gd name="csX37" fmla="*/ 19667621 w 21702203"/>
              <a:gd name="csY37" fmla="*/ 0 h 36576"/>
              <a:gd name="csX38" fmla="*/ 19694749 w 21702203"/>
              <a:gd name="csY38" fmla="*/ 0 h 36576"/>
              <a:gd name="csX39" fmla="*/ 19721877 w 21702203"/>
              <a:gd name="csY39" fmla="*/ 0 h 36576"/>
              <a:gd name="csX40" fmla="*/ 19749005 w 21702203"/>
              <a:gd name="csY40" fmla="*/ 0 h 36576"/>
              <a:gd name="csX41" fmla="*/ 20210177 w 21702203"/>
              <a:gd name="csY41" fmla="*/ 0 h 36576"/>
              <a:gd name="csX42" fmla="*/ 20237304 w 21702203"/>
              <a:gd name="csY42" fmla="*/ 0 h 36576"/>
              <a:gd name="csX43" fmla="*/ 21702203 w 21702203"/>
              <a:gd name="csY43" fmla="*/ 0 h 36576"/>
              <a:gd name="csX44" fmla="*/ 21702203 w 21702203"/>
              <a:gd name="csY44" fmla="*/ 36576 h 36576"/>
              <a:gd name="csX45" fmla="*/ 20806987 w 21702203"/>
              <a:gd name="csY45" fmla="*/ 36576 h 36576"/>
              <a:gd name="csX46" fmla="*/ 20128793 w 21702203"/>
              <a:gd name="csY46" fmla="*/ 36576 h 36576"/>
              <a:gd name="csX47" fmla="*/ 19884643 w 21702203"/>
              <a:gd name="csY47" fmla="*/ 36576 h 36576"/>
              <a:gd name="csX48" fmla="*/ 18772406 w 21702203"/>
              <a:gd name="csY48" fmla="*/ 36576 h 36576"/>
              <a:gd name="csX49" fmla="*/ 17877190 w 21702203"/>
              <a:gd name="csY49" fmla="*/ 36576 h 36576"/>
              <a:gd name="csX50" fmla="*/ 17416018 w 21702203"/>
              <a:gd name="csY50" fmla="*/ 36576 h 36576"/>
              <a:gd name="csX51" fmla="*/ 16303780 w 21702203"/>
              <a:gd name="csY51" fmla="*/ 36576 h 36576"/>
              <a:gd name="csX52" fmla="*/ 15625586 w 21702203"/>
              <a:gd name="csY52" fmla="*/ 36576 h 36576"/>
              <a:gd name="csX53" fmla="*/ 15381436 w 21702203"/>
              <a:gd name="csY53" fmla="*/ 36576 h 36576"/>
              <a:gd name="csX54" fmla="*/ 14269198 w 21702203"/>
              <a:gd name="csY54" fmla="*/ 36576 h 36576"/>
              <a:gd name="csX55" fmla="*/ 14025049 w 21702203"/>
              <a:gd name="csY55" fmla="*/ 36576 h 36576"/>
              <a:gd name="csX56" fmla="*/ 13780899 w 21702203"/>
              <a:gd name="csY56" fmla="*/ 36576 h 36576"/>
              <a:gd name="csX57" fmla="*/ 13102705 w 21702203"/>
              <a:gd name="csY57" fmla="*/ 36576 h 36576"/>
              <a:gd name="csX58" fmla="*/ 12207489 w 21702203"/>
              <a:gd name="csY58" fmla="*/ 36576 h 36576"/>
              <a:gd name="csX59" fmla="*/ 11095251 w 21702203"/>
              <a:gd name="csY59" fmla="*/ 36576 h 36576"/>
              <a:gd name="csX60" fmla="*/ 10851102 w 21702203"/>
              <a:gd name="csY60" fmla="*/ 36576 h 36576"/>
              <a:gd name="csX61" fmla="*/ 10823974 w 21702203"/>
              <a:gd name="csY61" fmla="*/ 36576 h 36576"/>
              <a:gd name="csX62" fmla="*/ 9711736 w 21702203"/>
              <a:gd name="csY62" fmla="*/ 36576 h 36576"/>
              <a:gd name="csX63" fmla="*/ 9467586 w 21702203"/>
              <a:gd name="csY63" fmla="*/ 36576 h 36576"/>
              <a:gd name="csX64" fmla="*/ 9440458 w 21702203"/>
              <a:gd name="csY64" fmla="*/ 36576 h 36576"/>
              <a:gd name="csX65" fmla="*/ 8545242 w 21702203"/>
              <a:gd name="csY65" fmla="*/ 36576 h 36576"/>
              <a:gd name="csX66" fmla="*/ 8518115 w 21702203"/>
              <a:gd name="csY66" fmla="*/ 36576 h 36576"/>
              <a:gd name="csX67" fmla="*/ 7405877 w 21702203"/>
              <a:gd name="csY67" fmla="*/ 36576 h 36576"/>
              <a:gd name="csX68" fmla="*/ 6727683 w 21702203"/>
              <a:gd name="csY68" fmla="*/ 36576 h 36576"/>
              <a:gd name="csX69" fmla="*/ 6266511 w 21702203"/>
              <a:gd name="csY69" fmla="*/ 36576 h 36576"/>
              <a:gd name="csX70" fmla="*/ 6239383 w 21702203"/>
              <a:gd name="csY70" fmla="*/ 36576 h 36576"/>
              <a:gd name="csX71" fmla="*/ 6212256 w 21702203"/>
              <a:gd name="csY71" fmla="*/ 36576 h 36576"/>
              <a:gd name="csX72" fmla="*/ 5534062 w 21702203"/>
              <a:gd name="csY72" fmla="*/ 36576 h 36576"/>
              <a:gd name="csX73" fmla="*/ 4638846 w 21702203"/>
              <a:gd name="csY73" fmla="*/ 36576 h 36576"/>
              <a:gd name="csX74" fmla="*/ 3960652 w 21702203"/>
              <a:gd name="csY74" fmla="*/ 36576 h 36576"/>
              <a:gd name="csX75" fmla="*/ 3065436 w 21702203"/>
              <a:gd name="csY75" fmla="*/ 36576 h 36576"/>
              <a:gd name="csX76" fmla="*/ 2170220 w 21702203"/>
              <a:gd name="csY76" fmla="*/ 36576 h 36576"/>
              <a:gd name="csX77" fmla="*/ 1709048 w 21702203"/>
              <a:gd name="csY77" fmla="*/ 36576 h 36576"/>
              <a:gd name="csX78" fmla="*/ 1247877 w 21702203"/>
              <a:gd name="csY78" fmla="*/ 36576 h 36576"/>
              <a:gd name="csX79" fmla="*/ 786705 w 21702203"/>
              <a:gd name="csY79" fmla="*/ 36576 h 36576"/>
              <a:gd name="csX80" fmla="*/ 0 w 21702203"/>
              <a:gd name="csY80" fmla="*/ 36576 h 36576"/>
              <a:gd name="csX81" fmla="*/ 0 w 21702203"/>
              <a:gd name="csY81" fmla="*/ 0 h 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olidFill>
            <a:srgbClr val="92D050"/>
          </a:solidFill>
          <a:ln w="41275" cap="rnd">
            <a:solidFill>
              <a:srgbClr val="92D0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Tree>
    <p:extLst>
      <p:ext uri="{BB962C8B-B14F-4D97-AF65-F5344CB8AC3E}">
        <p14:creationId xmlns:p14="http://schemas.microsoft.com/office/powerpoint/2010/main" val="20390143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3723-30AE-9D6B-6FFA-B8C23191EB63}"/>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5B830506-5BB6-B7AC-6978-71CD356D2A72}"/>
              </a:ext>
            </a:extLst>
          </p:cNvPr>
          <p:cNvSpPr>
            <a:spLocks noGrp="1"/>
          </p:cNvSpPr>
          <p:nvPr>
            <p:ph type="body" idx="1"/>
          </p:nvPr>
        </p:nvSpPr>
        <p:spPr>
          <a:xfrm>
            <a:off x="1663267" y="9178927"/>
            <a:ext cx="21025723" cy="3000374"/>
          </a:xfrm>
        </p:spPr>
        <p:txBody>
          <a:bodyPr/>
          <a:lstStyle>
            <a:lvl1pPr marL="0" indent="0">
              <a:buNone/>
              <a:defRPr sz="4799">
                <a:solidFill>
                  <a:schemeClr val="tx1">
                    <a:tint val="82000"/>
                  </a:schemeClr>
                </a:solidFill>
              </a:defRPr>
            </a:lvl1pPr>
            <a:lvl2pPr marL="914171" indent="0">
              <a:buNone/>
              <a:defRPr sz="3999">
                <a:solidFill>
                  <a:schemeClr val="tx1">
                    <a:tint val="82000"/>
                  </a:schemeClr>
                </a:solidFill>
              </a:defRPr>
            </a:lvl2pPr>
            <a:lvl3pPr marL="1828343" indent="0">
              <a:buNone/>
              <a:defRPr sz="3599">
                <a:solidFill>
                  <a:schemeClr val="tx1">
                    <a:tint val="82000"/>
                  </a:schemeClr>
                </a:solidFill>
              </a:defRPr>
            </a:lvl3pPr>
            <a:lvl4pPr marL="2742514" indent="0">
              <a:buNone/>
              <a:defRPr sz="3199">
                <a:solidFill>
                  <a:schemeClr val="tx1">
                    <a:tint val="82000"/>
                  </a:schemeClr>
                </a:solidFill>
              </a:defRPr>
            </a:lvl4pPr>
            <a:lvl5pPr marL="3656686" indent="0">
              <a:buNone/>
              <a:defRPr sz="3199">
                <a:solidFill>
                  <a:schemeClr val="tx1">
                    <a:tint val="82000"/>
                  </a:schemeClr>
                </a:solidFill>
              </a:defRPr>
            </a:lvl5pPr>
            <a:lvl6pPr marL="4570857" indent="0">
              <a:buNone/>
              <a:defRPr sz="3199">
                <a:solidFill>
                  <a:schemeClr val="tx1">
                    <a:tint val="82000"/>
                  </a:schemeClr>
                </a:solidFill>
              </a:defRPr>
            </a:lvl6pPr>
            <a:lvl7pPr marL="5485028" indent="0">
              <a:buNone/>
              <a:defRPr sz="3199">
                <a:solidFill>
                  <a:schemeClr val="tx1">
                    <a:tint val="82000"/>
                  </a:schemeClr>
                </a:solidFill>
              </a:defRPr>
            </a:lvl7pPr>
            <a:lvl8pPr marL="6399200" indent="0">
              <a:buNone/>
              <a:defRPr sz="3199">
                <a:solidFill>
                  <a:schemeClr val="tx1">
                    <a:tint val="82000"/>
                  </a:schemeClr>
                </a:solidFill>
              </a:defRPr>
            </a:lvl8pPr>
            <a:lvl9pPr marL="7313371" indent="0">
              <a:buNone/>
              <a:defRPr sz="3199">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924CF-BAD9-AF49-7B3C-DC5229FDCA10}"/>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5" name="Footer Placeholder 4">
            <a:extLst>
              <a:ext uri="{FF2B5EF4-FFF2-40B4-BE49-F238E27FC236}">
                <a16:creationId xmlns:a16="http://schemas.microsoft.com/office/drawing/2014/main" id="{2D5D4179-B987-128F-811B-508D7B904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50A3-BA30-4717-399E-0085B6B83D32}"/>
              </a:ext>
            </a:extLst>
          </p:cNvPr>
          <p:cNvSpPr>
            <a:spLocks noGrp="1"/>
          </p:cNvSpPr>
          <p:nvPr>
            <p:ph type="sldNum" sz="quarter" idx="12"/>
          </p:nvPr>
        </p:nvSpPr>
        <p:spPr/>
        <p:txBody>
          <a:bodyPr/>
          <a:lstStyle/>
          <a:p>
            <a:fld id="{A16B0D86-2106-49BE-9B7D-B5CE1DB8B3D8}" type="slidenum">
              <a:rPr lang="en-US" smtClean="0"/>
              <a:t>‹#›</a:t>
            </a:fld>
            <a:endParaRPr lang="en-US"/>
          </a:p>
        </p:txBody>
      </p:sp>
    </p:spTree>
    <p:extLst>
      <p:ext uri="{BB962C8B-B14F-4D97-AF65-F5344CB8AC3E}">
        <p14:creationId xmlns:p14="http://schemas.microsoft.com/office/powerpoint/2010/main" val="17056858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B664-9E8A-5538-0171-E4D07FE2F87B}"/>
              </a:ext>
            </a:extLst>
          </p:cNvPr>
          <p:cNvSpPr>
            <a:spLocks noGrp="1"/>
          </p:cNvSpPr>
          <p:nvPr>
            <p:ph type="title"/>
          </p:nvPr>
        </p:nvSpPr>
        <p:spPr>
          <a:xfrm>
            <a:off x="1675964" y="730251"/>
            <a:ext cx="21025723" cy="16692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3E87CD0-FC52-02C2-13EC-FBDC71BCB3C1}"/>
              </a:ext>
            </a:extLst>
          </p:cNvPr>
          <p:cNvSpPr>
            <a:spLocks noGrp="1"/>
          </p:cNvSpPr>
          <p:nvPr>
            <p:ph sz="half" idx="1"/>
          </p:nvPr>
        </p:nvSpPr>
        <p:spPr>
          <a:xfrm>
            <a:off x="1675964" y="2941105"/>
            <a:ext cx="10360501" cy="9412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50F8D-8FF6-CFC7-EEEA-306D4EB8FB4F}"/>
              </a:ext>
            </a:extLst>
          </p:cNvPr>
          <p:cNvSpPr>
            <a:spLocks noGrp="1"/>
          </p:cNvSpPr>
          <p:nvPr>
            <p:ph sz="half" idx="2"/>
          </p:nvPr>
        </p:nvSpPr>
        <p:spPr>
          <a:xfrm>
            <a:off x="12341185" y="2904529"/>
            <a:ext cx="10360501" cy="9449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AAEDED-A5DE-F4D6-11DE-AB926848E41D}"/>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6" name="Footer Placeholder 5">
            <a:extLst>
              <a:ext uri="{FF2B5EF4-FFF2-40B4-BE49-F238E27FC236}">
                <a16:creationId xmlns:a16="http://schemas.microsoft.com/office/drawing/2014/main" id="{229B7220-370F-60D2-5CCB-5D7E19163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BB182-71DA-6021-1FCC-B57C7880F658}"/>
              </a:ext>
            </a:extLst>
          </p:cNvPr>
          <p:cNvSpPr>
            <a:spLocks noGrp="1"/>
          </p:cNvSpPr>
          <p:nvPr>
            <p:ph type="sldNum" sz="quarter" idx="12"/>
          </p:nvPr>
        </p:nvSpPr>
        <p:spPr/>
        <p:txBody>
          <a:bodyPr/>
          <a:lstStyle/>
          <a:p>
            <a:fld id="{A16B0D86-2106-49BE-9B7D-B5CE1DB8B3D8}" type="slidenum">
              <a:rPr lang="en-US" smtClean="0"/>
              <a:t>‹#›</a:t>
            </a:fld>
            <a:endParaRPr lang="en-US"/>
          </a:p>
        </p:txBody>
      </p:sp>
      <p:sp>
        <p:nvSpPr>
          <p:cNvPr id="8" name="sketch line">
            <a:extLst>
              <a:ext uri="{FF2B5EF4-FFF2-40B4-BE49-F238E27FC236}">
                <a16:creationId xmlns:a16="http://schemas.microsoft.com/office/drawing/2014/main" id="{7FC5F7ED-BBFE-2079-7008-72180AC49C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337724" y="2509178"/>
            <a:ext cx="21702203" cy="36576"/>
          </a:xfrm>
          <a:custGeom>
            <a:avLst/>
            <a:gdLst>
              <a:gd name="csX0" fmla="*/ 0 w 21702203"/>
              <a:gd name="csY0" fmla="*/ 0 h 36576"/>
              <a:gd name="csX1" fmla="*/ 1112238 w 21702203"/>
              <a:gd name="csY1" fmla="*/ 0 h 36576"/>
              <a:gd name="csX2" fmla="*/ 1790432 w 21702203"/>
              <a:gd name="csY2" fmla="*/ 0 h 36576"/>
              <a:gd name="csX3" fmla="*/ 2034582 w 21702203"/>
              <a:gd name="csY3" fmla="*/ 0 h 36576"/>
              <a:gd name="csX4" fmla="*/ 2278731 w 21702203"/>
              <a:gd name="csY4" fmla="*/ 0 h 36576"/>
              <a:gd name="csX5" fmla="*/ 2522881 w 21702203"/>
              <a:gd name="csY5" fmla="*/ 0 h 36576"/>
              <a:gd name="csX6" fmla="*/ 2767031 w 21702203"/>
              <a:gd name="csY6" fmla="*/ 0 h 36576"/>
              <a:gd name="csX7" fmla="*/ 3228203 w 21702203"/>
              <a:gd name="csY7" fmla="*/ 0 h 36576"/>
              <a:gd name="csX8" fmla="*/ 3472352 w 21702203"/>
              <a:gd name="csY8" fmla="*/ 0 h 36576"/>
              <a:gd name="csX9" fmla="*/ 3933524 w 21702203"/>
              <a:gd name="csY9" fmla="*/ 0 h 36576"/>
              <a:gd name="csX10" fmla="*/ 4828740 w 21702203"/>
              <a:gd name="csY10" fmla="*/ 0 h 36576"/>
              <a:gd name="csX11" fmla="*/ 5072890 w 21702203"/>
              <a:gd name="csY11" fmla="*/ 0 h 36576"/>
              <a:gd name="csX12" fmla="*/ 5100018 w 21702203"/>
              <a:gd name="csY12" fmla="*/ 0 h 36576"/>
              <a:gd name="csX13" fmla="*/ 6212256 w 21702203"/>
              <a:gd name="csY13" fmla="*/ 0 h 36576"/>
              <a:gd name="csX14" fmla="*/ 6239383 w 21702203"/>
              <a:gd name="csY14" fmla="*/ 0 h 36576"/>
              <a:gd name="csX15" fmla="*/ 6917577 w 21702203"/>
              <a:gd name="csY15" fmla="*/ 0 h 36576"/>
              <a:gd name="csX16" fmla="*/ 6944705 w 21702203"/>
              <a:gd name="csY16" fmla="*/ 0 h 36576"/>
              <a:gd name="csX17" fmla="*/ 7839921 w 21702203"/>
              <a:gd name="csY17" fmla="*/ 0 h 36576"/>
              <a:gd name="csX18" fmla="*/ 8518115 w 21702203"/>
              <a:gd name="csY18" fmla="*/ 0 h 36576"/>
              <a:gd name="csX19" fmla="*/ 9413331 w 21702203"/>
              <a:gd name="csY19" fmla="*/ 0 h 36576"/>
              <a:gd name="csX20" fmla="*/ 10091524 w 21702203"/>
              <a:gd name="csY20" fmla="*/ 0 h 36576"/>
              <a:gd name="csX21" fmla="*/ 10986740 w 21702203"/>
              <a:gd name="csY21" fmla="*/ 0 h 36576"/>
              <a:gd name="csX22" fmla="*/ 11881956 w 21702203"/>
              <a:gd name="csY22" fmla="*/ 0 h 36576"/>
              <a:gd name="csX23" fmla="*/ 12994194 w 21702203"/>
              <a:gd name="csY23" fmla="*/ 0 h 36576"/>
              <a:gd name="csX24" fmla="*/ 13021322 w 21702203"/>
              <a:gd name="csY24" fmla="*/ 0 h 36576"/>
              <a:gd name="csX25" fmla="*/ 13048450 w 21702203"/>
              <a:gd name="csY25" fmla="*/ 0 h 36576"/>
              <a:gd name="csX26" fmla="*/ 14160687 w 21702203"/>
              <a:gd name="csY26" fmla="*/ 0 h 36576"/>
              <a:gd name="csX27" fmla="*/ 14621859 w 21702203"/>
              <a:gd name="csY27" fmla="*/ 0 h 36576"/>
              <a:gd name="csX28" fmla="*/ 15734097 w 21702203"/>
              <a:gd name="csY28" fmla="*/ 0 h 36576"/>
              <a:gd name="csX29" fmla="*/ 16195269 w 21702203"/>
              <a:gd name="csY29" fmla="*/ 0 h 36576"/>
              <a:gd name="csX30" fmla="*/ 17090485 w 21702203"/>
              <a:gd name="csY30" fmla="*/ 0 h 36576"/>
              <a:gd name="csX31" fmla="*/ 17334635 w 21702203"/>
              <a:gd name="csY31" fmla="*/ 0 h 36576"/>
              <a:gd name="csX32" fmla="*/ 18012828 w 21702203"/>
              <a:gd name="csY32" fmla="*/ 0 h 36576"/>
              <a:gd name="csX33" fmla="*/ 18691022 w 21702203"/>
              <a:gd name="csY33" fmla="*/ 0 h 36576"/>
              <a:gd name="csX34" fmla="*/ 19152194 w 21702203"/>
              <a:gd name="csY34" fmla="*/ 0 h 36576"/>
              <a:gd name="csX35" fmla="*/ 19613366 w 21702203"/>
              <a:gd name="csY35" fmla="*/ 0 h 36576"/>
              <a:gd name="csX36" fmla="*/ 19640494 w 21702203"/>
              <a:gd name="csY36" fmla="*/ 0 h 36576"/>
              <a:gd name="csX37" fmla="*/ 19667621 w 21702203"/>
              <a:gd name="csY37" fmla="*/ 0 h 36576"/>
              <a:gd name="csX38" fmla="*/ 19694749 w 21702203"/>
              <a:gd name="csY38" fmla="*/ 0 h 36576"/>
              <a:gd name="csX39" fmla="*/ 19721877 w 21702203"/>
              <a:gd name="csY39" fmla="*/ 0 h 36576"/>
              <a:gd name="csX40" fmla="*/ 19749005 w 21702203"/>
              <a:gd name="csY40" fmla="*/ 0 h 36576"/>
              <a:gd name="csX41" fmla="*/ 20210177 w 21702203"/>
              <a:gd name="csY41" fmla="*/ 0 h 36576"/>
              <a:gd name="csX42" fmla="*/ 20237304 w 21702203"/>
              <a:gd name="csY42" fmla="*/ 0 h 36576"/>
              <a:gd name="csX43" fmla="*/ 21702203 w 21702203"/>
              <a:gd name="csY43" fmla="*/ 0 h 36576"/>
              <a:gd name="csX44" fmla="*/ 21702203 w 21702203"/>
              <a:gd name="csY44" fmla="*/ 36576 h 36576"/>
              <a:gd name="csX45" fmla="*/ 20806987 w 21702203"/>
              <a:gd name="csY45" fmla="*/ 36576 h 36576"/>
              <a:gd name="csX46" fmla="*/ 20128793 w 21702203"/>
              <a:gd name="csY46" fmla="*/ 36576 h 36576"/>
              <a:gd name="csX47" fmla="*/ 19884643 w 21702203"/>
              <a:gd name="csY47" fmla="*/ 36576 h 36576"/>
              <a:gd name="csX48" fmla="*/ 18772406 w 21702203"/>
              <a:gd name="csY48" fmla="*/ 36576 h 36576"/>
              <a:gd name="csX49" fmla="*/ 17877190 w 21702203"/>
              <a:gd name="csY49" fmla="*/ 36576 h 36576"/>
              <a:gd name="csX50" fmla="*/ 17416018 w 21702203"/>
              <a:gd name="csY50" fmla="*/ 36576 h 36576"/>
              <a:gd name="csX51" fmla="*/ 16303780 w 21702203"/>
              <a:gd name="csY51" fmla="*/ 36576 h 36576"/>
              <a:gd name="csX52" fmla="*/ 15625586 w 21702203"/>
              <a:gd name="csY52" fmla="*/ 36576 h 36576"/>
              <a:gd name="csX53" fmla="*/ 15381436 w 21702203"/>
              <a:gd name="csY53" fmla="*/ 36576 h 36576"/>
              <a:gd name="csX54" fmla="*/ 14269198 w 21702203"/>
              <a:gd name="csY54" fmla="*/ 36576 h 36576"/>
              <a:gd name="csX55" fmla="*/ 14025049 w 21702203"/>
              <a:gd name="csY55" fmla="*/ 36576 h 36576"/>
              <a:gd name="csX56" fmla="*/ 13780899 w 21702203"/>
              <a:gd name="csY56" fmla="*/ 36576 h 36576"/>
              <a:gd name="csX57" fmla="*/ 13102705 w 21702203"/>
              <a:gd name="csY57" fmla="*/ 36576 h 36576"/>
              <a:gd name="csX58" fmla="*/ 12207489 w 21702203"/>
              <a:gd name="csY58" fmla="*/ 36576 h 36576"/>
              <a:gd name="csX59" fmla="*/ 11095251 w 21702203"/>
              <a:gd name="csY59" fmla="*/ 36576 h 36576"/>
              <a:gd name="csX60" fmla="*/ 10851102 w 21702203"/>
              <a:gd name="csY60" fmla="*/ 36576 h 36576"/>
              <a:gd name="csX61" fmla="*/ 10823974 w 21702203"/>
              <a:gd name="csY61" fmla="*/ 36576 h 36576"/>
              <a:gd name="csX62" fmla="*/ 9711736 w 21702203"/>
              <a:gd name="csY62" fmla="*/ 36576 h 36576"/>
              <a:gd name="csX63" fmla="*/ 9467586 w 21702203"/>
              <a:gd name="csY63" fmla="*/ 36576 h 36576"/>
              <a:gd name="csX64" fmla="*/ 9440458 w 21702203"/>
              <a:gd name="csY64" fmla="*/ 36576 h 36576"/>
              <a:gd name="csX65" fmla="*/ 8545242 w 21702203"/>
              <a:gd name="csY65" fmla="*/ 36576 h 36576"/>
              <a:gd name="csX66" fmla="*/ 8518115 w 21702203"/>
              <a:gd name="csY66" fmla="*/ 36576 h 36576"/>
              <a:gd name="csX67" fmla="*/ 7405877 w 21702203"/>
              <a:gd name="csY67" fmla="*/ 36576 h 36576"/>
              <a:gd name="csX68" fmla="*/ 6727683 w 21702203"/>
              <a:gd name="csY68" fmla="*/ 36576 h 36576"/>
              <a:gd name="csX69" fmla="*/ 6266511 w 21702203"/>
              <a:gd name="csY69" fmla="*/ 36576 h 36576"/>
              <a:gd name="csX70" fmla="*/ 6239383 w 21702203"/>
              <a:gd name="csY70" fmla="*/ 36576 h 36576"/>
              <a:gd name="csX71" fmla="*/ 6212256 w 21702203"/>
              <a:gd name="csY71" fmla="*/ 36576 h 36576"/>
              <a:gd name="csX72" fmla="*/ 5534062 w 21702203"/>
              <a:gd name="csY72" fmla="*/ 36576 h 36576"/>
              <a:gd name="csX73" fmla="*/ 4638846 w 21702203"/>
              <a:gd name="csY73" fmla="*/ 36576 h 36576"/>
              <a:gd name="csX74" fmla="*/ 3960652 w 21702203"/>
              <a:gd name="csY74" fmla="*/ 36576 h 36576"/>
              <a:gd name="csX75" fmla="*/ 3065436 w 21702203"/>
              <a:gd name="csY75" fmla="*/ 36576 h 36576"/>
              <a:gd name="csX76" fmla="*/ 2170220 w 21702203"/>
              <a:gd name="csY76" fmla="*/ 36576 h 36576"/>
              <a:gd name="csX77" fmla="*/ 1709048 w 21702203"/>
              <a:gd name="csY77" fmla="*/ 36576 h 36576"/>
              <a:gd name="csX78" fmla="*/ 1247877 w 21702203"/>
              <a:gd name="csY78" fmla="*/ 36576 h 36576"/>
              <a:gd name="csX79" fmla="*/ 786705 w 21702203"/>
              <a:gd name="csY79" fmla="*/ 36576 h 36576"/>
              <a:gd name="csX80" fmla="*/ 0 w 21702203"/>
              <a:gd name="csY80" fmla="*/ 36576 h 36576"/>
              <a:gd name="csX81" fmla="*/ 0 w 21702203"/>
              <a:gd name="csY81" fmla="*/ 0 h 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olidFill>
            <a:srgbClr val="92D050"/>
          </a:solidFill>
          <a:ln w="41275" cap="rnd">
            <a:solidFill>
              <a:srgbClr val="92D0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Tree>
    <p:extLst>
      <p:ext uri="{BB962C8B-B14F-4D97-AF65-F5344CB8AC3E}">
        <p14:creationId xmlns:p14="http://schemas.microsoft.com/office/powerpoint/2010/main" val="9386473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C774-B917-1FAE-F436-A737AB656EAB}"/>
              </a:ext>
            </a:extLst>
          </p:cNvPr>
          <p:cNvSpPr>
            <a:spLocks noGrp="1"/>
          </p:cNvSpPr>
          <p:nvPr>
            <p:ph type="title"/>
          </p:nvPr>
        </p:nvSpPr>
        <p:spPr>
          <a:xfrm>
            <a:off x="1679139" y="730251"/>
            <a:ext cx="21025723" cy="16692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5BB9C-E716-A858-292B-36E80A36F7B9}"/>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7DC69585-A301-1010-79D8-6583F35ECE6B}"/>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BC3FD-B8B3-140B-553C-133EA5E7C623}"/>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51A66F95-AA3A-2158-885D-B2A756444AB8}"/>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7BDE39-0A14-EDB6-42B3-3153286C0444}"/>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8" name="Footer Placeholder 7">
            <a:extLst>
              <a:ext uri="{FF2B5EF4-FFF2-40B4-BE49-F238E27FC236}">
                <a16:creationId xmlns:a16="http://schemas.microsoft.com/office/drawing/2014/main" id="{72CC2304-CEE6-A343-600C-168E080B2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C6D52-0C98-5F9A-B9BD-E0900BAD80B7}"/>
              </a:ext>
            </a:extLst>
          </p:cNvPr>
          <p:cNvSpPr>
            <a:spLocks noGrp="1"/>
          </p:cNvSpPr>
          <p:nvPr>
            <p:ph type="sldNum" sz="quarter" idx="12"/>
          </p:nvPr>
        </p:nvSpPr>
        <p:spPr/>
        <p:txBody>
          <a:bodyPr/>
          <a:lstStyle/>
          <a:p>
            <a:fld id="{A16B0D86-2106-49BE-9B7D-B5CE1DB8B3D8}" type="slidenum">
              <a:rPr lang="en-US" smtClean="0"/>
              <a:t>‹#›</a:t>
            </a:fld>
            <a:endParaRPr lang="en-US"/>
          </a:p>
        </p:txBody>
      </p:sp>
      <p:sp>
        <p:nvSpPr>
          <p:cNvPr id="10" name="sketch line">
            <a:extLst>
              <a:ext uri="{FF2B5EF4-FFF2-40B4-BE49-F238E27FC236}">
                <a16:creationId xmlns:a16="http://schemas.microsoft.com/office/drawing/2014/main" id="{C39E4BBA-61A5-8E15-DE85-0D88480D6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337724" y="2509178"/>
            <a:ext cx="21702203" cy="36576"/>
          </a:xfrm>
          <a:custGeom>
            <a:avLst/>
            <a:gdLst>
              <a:gd name="csX0" fmla="*/ 0 w 21702203"/>
              <a:gd name="csY0" fmla="*/ 0 h 36576"/>
              <a:gd name="csX1" fmla="*/ 1112238 w 21702203"/>
              <a:gd name="csY1" fmla="*/ 0 h 36576"/>
              <a:gd name="csX2" fmla="*/ 1790432 w 21702203"/>
              <a:gd name="csY2" fmla="*/ 0 h 36576"/>
              <a:gd name="csX3" fmla="*/ 2034582 w 21702203"/>
              <a:gd name="csY3" fmla="*/ 0 h 36576"/>
              <a:gd name="csX4" fmla="*/ 2278731 w 21702203"/>
              <a:gd name="csY4" fmla="*/ 0 h 36576"/>
              <a:gd name="csX5" fmla="*/ 2522881 w 21702203"/>
              <a:gd name="csY5" fmla="*/ 0 h 36576"/>
              <a:gd name="csX6" fmla="*/ 2767031 w 21702203"/>
              <a:gd name="csY6" fmla="*/ 0 h 36576"/>
              <a:gd name="csX7" fmla="*/ 3228203 w 21702203"/>
              <a:gd name="csY7" fmla="*/ 0 h 36576"/>
              <a:gd name="csX8" fmla="*/ 3472352 w 21702203"/>
              <a:gd name="csY8" fmla="*/ 0 h 36576"/>
              <a:gd name="csX9" fmla="*/ 3933524 w 21702203"/>
              <a:gd name="csY9" fmla="*/ 0 h 36576"/>
              <a:gd name="csX10" fmla="*/ 4828740 w 21702203"/>
              <a:gd name="csY10" fmla="*/ 0 h 36576"/>
              <a:gd name="csX11" fmla="*/ 5072890 w 21702203"/>
              <a:gd name="csY11" fmla="*/ 0 h 36576"/>
              <a:gd name="csX12" fmla="*/ 5100018 w 21702203"/>
              <a:gd name="csY12" fmla="*/ 0 h 36576"/>
              <a:gd name="csX13" fmla="*/ 6212256 w 21702203"/>
              <a:gd name="csY13" fmla="*/ 0 h 36576"/>
              <a:gd name="csX14" fmla="*/ 6239383 w 21702203"/>
              <a:gd name="csY14" fmla="*/ 0 h 36576"/>
              <a:gd name="csX15" fmla="*/ 6917577 w 21702203"/>
              <a:gd name="csY15" fmla="*/ 0 h 36576"/>
              <a:gd name="csX16" fmla="*/ 6944705 w 21702203"/>
              <a:gd name="csY16" fmla="*/ 0 h 36576"/>
              <a:gd name="csX17" fmla="*/ 7839921 w 21702203"/>
              <a:gd name="csY17" fmla="*/ 0 h 36576"/>
              <a:gd name="csX18" fmla="*/ 8518115 w 21702203"/>
              <a:gd name="csY18" fmla="*/ 0 h 36576"/>
              <a:gd name="csX19" fmla="*/ 9413331 w 21702203"/>
              <a:gd name="csY19" fmla="*/ 0 h 36576"/>
              <a:gd name="csX20" fmla="*/ 10091524 w 21702203"/>
              <a:gd name="csY20" fmla="*/ 0 h 36576"/>
              <a:gd name="csX21" fmla="*/ 10986740 w 21702203"/>
              <a:gd name="csY21" fmla="*/ 0 h 36576"/>
              <a:gd name="csX22" fmla="*/ 11881956 w 21702203"/>
              <a:gd name="csY22" fmla="*/ 0 h 36576"/>
              <a:gd name="csX23" fmla="*/ 12994194 w 21702203"/>
              <a:gd name="csY23" fmla="*/ 0 h 36576"/>
              <a:gd name="csX24" fmla="*/ 13021322 w 21702203"/>
              <a:gd name="csY24" fmla="*/ 0 h 36576"/>
              <a:gd name="csX25" fmla="*/ 13048450 w 21702203"/>
              <a:gd name="csY25" fmla="*/ 0 h 36576"/>
              <a:gd name="csX26" fmla="*/ 14160687 w 21702203"/>
              <a:gd name="csY26" fmla="*/ 0 h 36576"/>
              <a:gd name="csX27" fmla="*/ 14621859 w 21702203"/>
              <a:gd name="csY27" fmla="*/ 0 h 36576"/>
              <a:gd name="csX28" fmla="*/ 15734097 w 21702203"/>
              <a:gd name="csY28" fmla="*/ 0 h 36576"/>
              <a:gd name="csX29" fmla="*/ 16195269 w 21702203"/>
              <a:gd name="csY29" fmla="*/ 0 h 36576"/>
              <a:gd name="csX30" fmla="*/ 17090485 w 21702203"/>
              <a:gd name="csY30" fmla="*/ 0 h 36576"/>
              <a:gd name="csX31" fmla="*/ 17334635 w 21702203"/>
              <a:gd name="csY31" fmla="*/ 0 h 36576"/>
              <a:gd name="csX32" fmla="*/ 18012828 w 21702203"/>
              <a:gd name="csY32" fmla="*/ 0 h 36576"/>
              <a:gd name="csX33" fmla="*/ 18691022 w 21702203"/>
              <a:gd name="csY33" fmla="*/ 0 h 36576"/>
              <a:gd name="csX34" fmla="*/ 19152194 w 21702203"/>
              <a:gd name="csY34" fmla="*/ 0 h 36576"/>
              <a:gd name="csX35" fmla="*/ 19613366 w 21702203"/>
              <a:gd name="csY35" fmla="*/ 0 h 36576"/>
              <a:gd name="csX36" fmla="*/ 19640494 w 21702203"/>
              <a:gd name="csY36" fmla="*/ 0 h 36576"/>
              <a:gd name="csX37" fmla="*/ 19667621 w 21702203"/>
              <a:gd name="csY37" fmla="*/ 0 h 36576"/>
              <a:gd name="csX38" fmla="*/ 19694749 w 21702203"/>
              <a:gd name="csY38" fmla="*/ 0 h 36576"/>
              <a:gd name="csX39" fmla="*/ 19721877 w 21702203"/>
              <a:gd name="csY39" fmla="*/ 0 h 36576"/>
              <a:gd name="csX40" fmla="*/ 19749005 w 21702203"/>
              <a:gd name="csY40" fmla="*/ 0 h 36576"/>
              <a:gd name="csX41" fmla="*/ 20210177 w 21702203"/>
              <a:gd name="csY41" fmla="*/ 0 h 36576"/>
              <a:gd name="csX42" fmla="*/ 20237304 w 21702203"/>
              <a:gd name="csY42" fmla="*/ 0 h 36576"/>
              <a:gd name="csX43" fmla="*/ 21702203 w 21702203"/>
              <a:gd name="csY43" fmla="*/ 0 h 36576"/>
              <a:gd name="csX44" fmla="*/ 21702203 w 21702203"/>
              <a:gd name="csY44" fmla="*/ 36576 h 36576"/>
              <a:gd name="csX45" fmla="*/ 20806987 w 21702203"/>
              <a:gd name="csY45" fmla="*/ 36576 h 36576"/>
              <a:gd name="csX46" fmla="*/ 20128793 w 21702203"/>
              <a:gd name="csY46" fmla="*/ 36576 h 36576"/>
              <a:gd name="csX47" fmla="*/ 19884643 w 21702203"/>
              <a:gd name="csY47" fmla="*/ 36576 h 36576"/>
              <a:gd name="csX48" fmla="*/ 18772406 w 21702203"/>
              <a:gd name="csY48" fmla="*/ 36576 h 36576"/>
              <a:gd name="csX49" fmla="*/ 17877190 w 21702203"/>
              <a:gd name="csY49" fmla="*/ 36576 h 36576"/>
              <a:gd name="csX50" fmla="*/ 17416018 w 21702203"/>
              <a:gd name="csY50" fmla="*/ 36576 h 36576"/>
              <a:gd name="csX51" fmla="*/ 16303780 w 21702203"/>
              <a:gd name="csY51" fmla="*/ 36576 h 36576"/>
              <a:gd name="csX52" fmla="*/ 15625586 w 21702203"/>
              <a:gd name="csY52" fmla="*/ 36576 h 36576"/>
              <a:gd name="csX53" fmla="*/ 15381436 w 21702203"/>
              <a:gd name="csY53" fmla="*/ 36576 h 36576"/>
              <a:gd name="csX54" fmla="*/ 14269198 w 21702203"/>
              <a:gd name="csY54" fmla="*/ 36576 h 36576"/>
              <a:gd name="csX55" fmla="*/ 14025049 w 21702203"/>
              <a:gd name="csY55" fmla="*/ 36576 h 36576"/>
              <a:gd name="csX56" fmla="*/ 13780899 w 21702203"/>
              <a:gd name="csY56" fmla="*/ 36576 h 36576"/>
              <a:gd name="csX57" fmla="*/ 13102705 w 21702203"/>
              <a:gd name="csY57" fmla="*/ 36576 h 36576"/>
              <a:gd name="csX58" fmla="*/ 12207489 w 21702203"/>
              <a:gd name="csY58" fmla="*/ 36576 h 36576"/>
              <a:gd name="csX59" fmla="*/ 11095251 w 21702203"/>
              <a:gd name="csY59" fmla="*/ 36576 h 36576"/>
              <a:gd name="csX60" fmla="*/ 10851102 w 21702203"/>
              <a:gd name="csY60" fmla="*/ 36576 h 36576"/>
              <a:gd name="csX61" fmla="*/ 10823974 w 21702203"/>
              <a:gd name="csY61" fmla="*/ 36576 h 36576"/>
              <a:gd name="csX62" fmla="*/ 9711736 w 21702203"/>
              <a:gd name="csY62" fmla="*/ 36576 h 36576"/>
              <a:gd name="csX63" fmla="*/ 9467586 w 21702203"/>
              <a:gd name="csY63" fmla="*/ 36576 h 36576"/>
              <a:gd name="csX64" fmla="*/ 9440458 w 21702203"/>
              <a:gd name="csY64" fmla="*/ 36576 h 36576"/>
              <a:gd name="csX65" fmla="*/ 8545242 w 21702203"/>
              <a:gd name="csY65" fmla="*/ 36576 h 36576"/>
              <a:gd name="csX66" fmla="*/ 8518115 w 21702203"/>
              <a:gd name="csY66" fmla="*/ 36576 h 36576"/>
              <a:gd name="csX67" fmla="*/ 7405877 w 21702203"/>
              <a:gd name="csY67" fmla="*/ 36576 h 36576"/>
              <a:gd name="csX68" fmla="*/ 6727683 w 21702203"/>
              <a:gd name="csY68" fmla="*/ 36576 h 36576"/>
              <a:gd name="csX69" fmla="*/ 6266511 w 21702203"/>
              <a:gd name="csY69" fmla="*/ 36576 h 36576"/>
              <a:gd name="csX70" fmla="*/ 6239383 w 21702203"/>
              <a:gd name="csY70" fmla="*/ 36576 h 36576"/>
              <a:gd name="csX71" fmla="*/ 6212256 w 21702203"/>
              <a:gd name="csY71" fmla="*/ 36576 h 36576"/>
              <a:gd name="csX72" fmla="*/ 5534062 w 21702203"/>
              <a:gd name="csY72" fmla="*/ 36576 h 36576"/>
              <a:gd name="csX73" fmla="*/ 4638846 w 21702203"/>
              <a:gd name="csY73" fmla="*/ 36576 h 36576"/>
              <a:gd name="csX74" fmla="*/ 3960652 w 21702203"/>
              <a:gd name="csY74" fmla="*/ 36576 h 36576"/>
              <a:gd name="csX75" fmla="*/ 3065436 w 21702203"/>
              <a:gd name="csY75" fmla="*/ 36576 h 36576"/>
              <a:gd name="csX76" fmla="*/ 2170220 w 21702203"/>
              <a:gd name="csY76" fmla="*/ 36576 h 36576"/>
              <a:gd name="csX77" fmla="*/ 1709048 w 21702203"/>
              <a:gd name="csY77" fmla="*/ 36576 h 36576"/>
              <a:gd name="csX78" fmla="*/ 1247877 w 21702203"/>
              <a:gd name="csY78" fmla="*/ 36576 h 36576"/>
              <a:gd name="csX79" fmla="*/ 786705 w 21702203"/>
              <a:gd name="csY79" fmla="*/ 36576 h 36576"/>
              <a:gd name="csX80" fmla="*/ 0 w 21702203"/>
              <a:gd name="csY80" fmla="*/ 36576 h 36576"/>
              <a:gd name="csX81" fmla="*/ 0 w 21702203"/>
              <a:gd name="csY81" fmla="*/ 0 h 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olidFill>
            <a:srgbClr val="92D050"/>
          </a:solidFill>
          <a:ln w="41275" cap="rnd">
            <a:solidFill>
              <a:srgbClr val="92D0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Tree>
    <p:extLst>
      <p:ext uri="{BB962C8B-B14F-4D97-AF65-F5344CB8AC3E}">
        <p14:creationId xmlns:p14="http://schemas.microsoft.com/office/powerpoint/2010/main" val="21867438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4B08-C9FF-66ED-07B0-8947E34C1CAA}"/>
              </a:ext>
            </a:extLst>
          </p:cNvPr>
          <p:cNvSpPr>
            <a:spLocks noGrp="1"/>
          </p:cNvSpPr>
          <p:nvPr>
            <p:ph type="title"/>
          </p:nvPr>
        </p:nvSpPr>
        <p:spPr>
          <a:xfrm>
            <a:off x="1675964" y="730251"/>
            <a:ext cx="21025723" cy="1669202"/>
          </a:xfrm>
        </p:spPr>
        <p:txBody>
          <a:bodyPr/>
          <a:lstStyle/>
          <a:p>
            <a:r>
              <a:rPr lang="en-US"/>
              <a:t>Click to edit Master title style</a:t>
            </a:r>
          </a:p>
        </p:txBody>
      </p:sp>
      <p:sp>
        <p:nvSpPr>
          <p:cNvPr id="3" name="Date Placeholder 2">
            <a:extLst>
              <a:ext uri="{FF2B5EF4-FFF2-40B4-BE49-F238E27FC236}">
                <a16:creationId xmlns:a16="http://schemas.microsoft.com/office/drawing/2014/main" id="{29877079-0EC1-B246-8C0D-1151D49CFCA4}"/>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4" name="Footer Placeholder 3">
            <a:extLst>
              <a:ext uri="{FF2B5EF4-FFF2-40B4-BE49-F238E27FC236}">
                <a16:creationId xmlns:a16="http://schemas.microsoft.com/office/drawing/2014/main" id="{B38CD6E6-DBAD-AC6F-E800-1C9C16C93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18AD72-6B21-96B4-E09E-EA4C46234E9A}"/>
              </a:ext>
            </a:extLst>
          </p:cNvPr>
          <p:cNvSpPr>
            <a:spLocks noGrp="1"/>
          </p:cNvSpPr>
          <p:nvPr>
            <p:ph type="sldNum" sz="quarter" idx="12"/>
          </p:nvPr>
        </p:nvSpPr>
        <p:spPr/>
        <p:txBody>
          <a:bodyPr/>
          <a:lstStyle/>
          <a:p>
            <a:fld id="{A16B0D86-2106-49BE-9B7D-B5CE1DB8B3D8}" type="slidenum">
              <a:rPr lang="en-US" smtClean="0"/>
              <a:t>‹#›</a:t>
            </a:fld>
            <a:endParaRPr lang="en-US"/>
          </a:p>
        </p:txBody>
      </p:sp>
      <p:sp>
        <p:nvSpPr>
          <p:cNvPr id="6" name="sketch line">
            <a:extLst>
              <a:ext uri="{FF2B5EF4-FFF2-40B4-BE49-F238E27FC236}">
                <a16:creationId xmlns:a16="http://schemas.microsoft.com/office/drawing/2014/main" id="{E0D36BCB-38DD-7B35-303D-0F84167FE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337724" y="2509178"/>
            <a:ext cx="21702203" cy="36576"/>
          </a:xfrm>
          <a:custGeom>
            <a:avLst/>
            <a:gdLst>
              <a:gd name="csX0" fmla="*/ 0 w 21702203"/>
              <a:gd name="csY0" fmla="*/ 0 h 36576"/>
              <a:gd name="csX1" fmla="*/ 1112238 w 21702203"/>
              <a:gd name="csY1" fmla="*/ 0 h 36576"/>
              <a:gd name="csX2" fmla="*/ 1790432 w 21702203"/>
              <a:gd name="csY2" fmla="*/ 0 h 36576"/>
              <a:gd name="csX3" fmla="*/ 2034582 w 21702203"/>
              <a:gd name="csY3" fmla="*/ 0 h 36576"/>
              <a:gd name="csX4" fmla="*/ 2278731 w 21702203"/>
              <a:gd name="csY4" fmla="*/ 0 h 36576"/>
              <a:gd name="csX5" fmla="*/ 2522881 w 21702203"/>
              <a:gd name="csY5" fmla="*/ 0 h 36576"/>
              <a:gd name="csX6" fmla="*/ 2767031 w 21702203"/>
              <a:gd name="csY6" fmla="*/ 0 h 36576"/>
              <a:gd name="csX7" fmla="*/ 3228203 w 21702203"/>
              <a:gd name="csY7" fmla="*/ 0 h 36576"/>
              <a:gd name="csX8" fmla="*/ 3472352 w 21702203"/>
              <a:gd name="csY8" fmla="*/ 0 h 36576"/>
              <a:gd name="csX9" fmla="*/ 3933524 w 21702203"/>
              <a:gd name="csY9" fmla="*/ 0 h 36576"/>
              <a:gd name="csX10" fmla="*/ 4828740 w 21702203"/>
              <a:gd name="csY10" fmla="*/ 0 h 36576"/>
              <a:gd name="csX11" fmla="*/ 5072890 w 21702203"/>
              <a:gd name="csY11" fmla="*/ 0 h 36576"/>
              <a:gd name="csX12" fmla="*/ 5100018 w 21702203"/>
              <a:gd name="csY12" fmla="*/ 0 h 36576"/>
              <a:gd name="csX13" fmla="*/ 6212256 w 21702203"/>
              <a:gd name="csY13" fmla="*/ 0 h 36576"/>
              <a:gd name="csX14" fmla="*/ 6239383 w 21702203"/>
              <a:gd name="csY14" fmla="*/ 0 h 36576"/>
              <a:gd name="csX15" fmla="*/ 6917577 w 21702203"/>
              <a:gd name="csY15" fmla="*/ 0 h 36576"/>
              <a:gd name="csX16" fmla="*/ 6944705 w 21702203"/>
              <a:gd name="csY16" fmla="*/ 0 h 36576"/>
              <a:gd name="csX17" fmla="*/ 7839921 w 21702203"/>
              <a:gd name="csY17" fmla="*/ 0 h 36576"/>
              <a:gd name="csX18" fmla="*/ 8518115 w 21702203"/>
              <a:gd name="csY18" fmla="*/ 0 h 36576"/>
              <a:gd name="csX19" fmla="*/ 9413331 w 21702203"/>
              <a:gd name="csY19" fmla="*/ 0 h 36576"/>
              <a:gd name="csX20" fmla="*/ 10091524 w 21702203"/>
              <a:gd name="csY20" fmla="*/ 0 h 36576"/>
              <a:gd name="csX21" fmla="*/ 10986740 w 21702203"/>
              <a:gd name="csY21" fmla="*/ 0 h 36576"/>
              <a:gd name="csX22" fmla="*/ 11881956 w 21702203"/>
              <a:gd name="csY22" fmla="*/ 0 h 36576"/>
              <a:gd name="csX23" fmla="*/ 12994194 w 21702203"/>
              <a:gd name="csY23" fmla="*/ 0 h 36576"/>
              <a:gd name="csX24" fmla="*/ 13021322 w 21702203"/>
              <a:gd name="csY24" fmla="*/ 0 h 36576"/>
              <a:gd name="csX25" fmla="*/ 13048450 w 21702203"/>
              <a:gd name="csY25" fmla="*/ 0 h 36576"/>
              <a:gd name="csX26" fmla="*/ 14160687 w 21702203"/>
              <a:gd name="csY26" fmla="*/ 0 h 36576"/>
              <a:gd name="csX27" fmla="*/ 14621859 w 21702203"/>
              <a:gd name="csY27" fmla="*/ 0 h 36576"/>
              <a:gd name="csX28" fmla="*/ 15734097 w 21702203"/>
              <a:gd name="csY28" fmla="*/ 0 h 36576"/>
              <a:gd name="csX29" fmla="*/ 16195269 w 21702203"/>
              <a:gd name="csY29" fmla="*/ 0 h 36576"/>
              <a:gd name="csX30" fmla="*/ 17090485 w 21702203"/>
              <a:gd name="csY30" fmla="*/ 0 h 36576"/>
              <a:gd name="csX31" fmla="*/ 17334635 w 21702203"/>
              <a:gd name="csY31" fmla="*/ 0 h 36576"/>
              <a:gd name="csX32" fmla="*/ 18012828 w 21702203"/>
              <a:gd name="csY32" fmla="*/ 0 h 36576"/>
              <a:gd name="csX33" fmla="*/ 18691022 w 21702203"/>
              <a:gd name="csY33" fmla="*/ 0 h 36576"/>
              <a:gd name="csX34" fmla="*/ 19152194 w 21702203"/>
              <a:gd name="csY34" fmla="*/ 0 h 36576"/>
              <a:gd name="csX35" fmla="*/ 19613366 w 21702203"/>
              <a:gd name="csY35" fmla="*/ 0 h 36576"/>
              <a:gd name="csX36" fmla="*/ 19640494 w 21702203"/>
              <a:gd name="csY36" fmla="*/ 0 h 36576"/>
              <a:gd name="csX37" fmla="*/ 19667621 w 21702203"/>
              <a:gd name="csY37" fmla="*/ 0 h 36576"/>
              <a:gd name="csX38" fmla="*/ 19694749 w 21702203"/>
              <a:gd name="csY38" fmla="*/ 0 h 36576"/>
              <a:gd name="csX39" fmla="*/ 19721877 w 21702203"/>
              <a:gd name="csY39" fmla="*/ 0 h 36576"/>
              <a:gd name="csX40" fmla="*/ 19749005 w 21702203"/>
              <a:gd name="csY40" fmla="*/ 0 h 36576"/>
              <a:gd name="csX41" fmla="*/ 20210177 w 21702203"/>
              <a:gd name="csY41" fmla="*/ 0 h 36576"/>
              <a:gd name="csX42" fmla="*/ 20237304 w 21702203"/>
              <a:gd name="csY42" fmla="*/ 0 h 36576"/>
              <a:gd name="csX43" fmla="*/ 21702203 w 21702203"/>
              <a:gd name="csY43" fmla="*/ 0 h 36576"/>
              <a:gd name="csX44" fmla="*/ 21702203 w 21702203"/>
              <a:gd name="csY44" fmla="*/ 36576 h 36576"/>
              <a:gd name="csX45" fmla="*/ 20806987 w 21702203"/>
              <a:gd name="csY45" fmla="*/ 36576 h 36576"/>
              <a:gd name="csX46" fmla="*/ 20128793 w 21702203"/>
              <a:gd name="csY46" fmla="*/ 36576 h 36576"/>
              <a:gd name="csX47" fmla="*/ 19884643 w 21702203"/>
              <a:gd name="csY47" fmla="*/ 36576 h 36576"/>
              <a:gd name="csX48" fmla="*/ 18772406 w 21702203"/>
              <a:gd name="csY48" fmla="*/ 36576 h 36576"/>
              <a:gd name="csX49" fmla="*/ 17877190 w 21702203"/>
              <a:gd name="csY49" fmla="*/ 36576 h 36576"/>
              <a:gd name="csX50" fmla="*/ 17416018 w 21702203"/>
              <a:gd name="csY50" fmla="*/ 36576 h 36576"/>
              <a:gd name="csX51" fmla="*/ 16303780 w 21702203"/>
              <a:gd name="csY51" fmla="*/ 36576 h 36576"/>
              <a:gd name="csX52" fmla="*/ 15625586 w 21702203"/>
              <a:gd name="csY52" fmla="*/ 36576 h 36576"/>
              <a:gd name="csX53" fmla="*/ 15381436 w 21702203"/>
              <a:gd name="csY53" fmla="*/ 36576 h 36576"/>
              <a:gd name="csX54" fmla="*/ 14269198 w 21702203"/>
              <a:gd name="csY54" fmla="*/ 36576 h 36576"/>
              <a:gd name="csX55" fmla="*/ 14025049 w 21702203"/>
              <a:gd name="csY55" fmla="*/ 36576 h 36576"/>
              <a:gd name="csX56" fmla="*/ 13780899 w 21702203"/>
              <a:gd name="csY56" fmla="*/ 36576 h 36576"/>
              <a:gd name="csX57" fmla="*/ 13102705 w 21702203"/>
              <a:gd name="csY57" fmla="*/ 36576 h 36576"/>
              <a:gd name="csX58" fmla="*/ 12207489 w 21702203"/>
              <a:gd name="csY58" fmla="*/ 36576 h 36576"/>
              <a:gd name="csX59" fmla="*/ 11095251 w 21702203"/>
              <a:gd name="csY59" fmla="*/ 36576 h 36576"/>
              <a:gd name="csX60" fmla="*/ 10851102 w 21702203"/>
              <a:gd name="csY60" fmla="*/ 36576 h 36576"/>
              <a:gd name="csX61" fmla="*/ 10823974 w 21702203"/>
              <a:gd name="csY61" fmla="*/ 36576 h 36576"/>
              <a:gd name="csX62" fmla="*/ 9711736 w 21702203"/>
              <a:gd name="csY62" fmla="*/ 36576 h 36576"/>
              <a:gd name="csX63" fmla="*/ 9467586 w 21702203"/>
              <a:gd name="csY63" fmla="*/ 36576 h 36576"/>
              <a:gd name="csX64" fmla="*/ 9440458 w 21702203"/>
              <a:gd name="csY64" fmla="*/ 36576 h 36576"/>
              <a:gd name="csX65" fmla="*/ 8545242 w 21702203"/>
              <a:gd name="csY65" fmla="*/ 36576 h 36576"/>
              <a:gd name="csX66" fmla="*/ 8518115 w 21702203"/>
              <a:gd name="csY66" fmla="*/ 36576 h 36576"/>
              <a:gd name="csX67" fmla="*/ 7405877 w 21702203"/>
              <a:gd name="csY67" fmla="*/ 36576 h 36576"/>
              <a:gd name="csX68" fmla="*/ 6727683 w 21702203"/>
              <a:gd name="csY68" fmla="*/ 36576 h 36576"/>
              <a:gd name="csX69" fmla="*/ 6266511 w 21702203"/>
              <a:gd name="csY69" fmla="*/ 36576 h 36576"/>
              <a:gd name="csX70" fmla="*/ 6239383 w 21702203"/>
              <a:gd name="csY70" fmla="*/ 36576 h 36576"/>
              <a:gd name="csX71" fmla="*/ 6212256 w 21702203"/>
              <a:gd name="csY71" fmla="*/ 36576 h 36576"/>
              <a:gd name="csX72" fmla="*/ 5534062 w 21702203"/>
              <a:gd name="csY72" fmla="*/ 36576 h 36576"/>
              <a:gd name="csX73" fmla="*/ 4638846 w 21702203"/>
              <a:gd name="csY73" fmla="*/ 36576 h 36576"/>
              <a:gd name="csX74" fmla="*/ 3960652 w 21702203"/>
              <a:gd name="csY74" fmla="*/ 36576 h 36576"/>
              <a:gd name="csX75" fmla="*/ 3065436 w 21702203"/>
              <a:gd name="csY75" fmla="*/ 36576 h 36576"/>
              <a:gd name="csX76" fmla="*/ 2170220 w 21702203"/>
              <a:gd name="csY76" fmla="*/ 36576 h 36576"/>
              <a:gd name="csX77" fmla="*/ 1709048 w 21702203"/>
              <a:gd name="csY77" fmla="*/ 36576 h 36576"/>
              <a:gd name="csX78" fmla="*/ 1247877 w 21702203"/>
              <a:gd name="csY78" fmla="*/ 36576 h 36576"/>
              <a:gd name="csX79" fmla="*/ 786705 w 21702203"/>
              <a:gd name="csY79" fmla="*/ 36576 h 36576"/>
              <a:gd name="csX80" fmla="*/ 0 w 21702203"/>
              <a:gd name="csY80" fmla="*/ 36576 h 36576"/>
              <a:gd name="csX81" fmla="*/ 0 w 21702203"/>
              <a:gd name="csY81" fmla="*/ 0 h 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Lst>
            <a:rect l="l" t="t" r="r" b="b"/>
            <a:pathLst>
              <a:path w="21702203" h="36576" fill="none" extrusionOk="0">
                <a:moveTo>
                  <a:pt x="0" y="0"/>
                </a:moveTo>
                <a:cubicBezTo>
                  <a:pt x="255605" y="37813"/>
                  <a:pt x="850047" y="6862"/>
                  <a:pt x="1112238" y="0"/>
                </a:cubicBezTo>
                <a:cubicBezTo>
                  <a:pt x="1374429" y="-6862"/>
                  <a:pt x="1610783" y="-25141"/>
                  <a:pt x="1790432" y="0"/>
                </a:cubicBezTo>
                <a:cubicBezTo>
                  <a:pt x="1970081" y="25141"/>
                  <a:pt x="1968109" y="1862"/>
                  <a:pt x="2034582" y="0"/>
                </a:cubicBezTo>
                <a:cubicBezTo>
                  <a:pt x="2101055" y="-1862"/>
                  <a:pt x="2187932" y="6247"/>
                  <a:pt x="2278731" y="0"/>
                </a:cubicBezTo>
                <a:cubicBezTo>
                  <a:pt x="2369530" y="-6247"/>
                  <a:pt x="2461742" y="5813"/>
                  <a:pt x="2522881" y="0"/>
                </a:cubicBezTo>
                <a:cubicBezTo>
                  <a:pt x="2584020" y="-5813"/>
                  <a:pt x="2700792" y="9008"/>
                  <a:pt x="2767031" y="0"/>
                </a:cubicBezTo>
                <a:cubicBezTo>
                  <a:pt x="2833270" y="-9008"/>
                  <a:pt x="3045481" y="-20247"/>
                  <a:pt x="3228203" y="0"/>
                </a:cubicBezTo>
                <a:cubicBezTo>
                  <a:pt x="3410925" y="20247"/>
                  <a:pt x="3372774" y="7360"/>
                  <a:pt x="3472352" y="0"/>
                </a:cubicBezTo>
                <a:cubicBezTo>
                  <a:pt x="3571930" y="-7360"/>
                  <a:pt x="3772275" y="-7266"/>
                  <a:pt x="3933524" y="0"/>
                </a:cubicBezTo>
                <a:cubicBezTo>
                  <a:pt x="4094773" y="7266"/>
                  <a:pt x="4508060" y="4128"/>
                  <a:pt x="4828740" y="0"/>
                </a:cubicBezTo>
                <a:cubicBezTo>
                  <a:pt x="5149420" y="-4128"/>
                  <a:pt x="5012910" y="-3506"/>
                  <a:pt x="5072890" y="0"/>
                </a:cubicBezTo>
                <a:cubicBezTo>
                  <a:pt x="5132870" y="3506"/>
                  <a:pt x="5090449" y="1202"/>
                  <a:pt x="5100018" y="0"/>
                </a:cubicBezTo>
                <a:cubicBezTo>
                  <a:pt x="5109587" y="-1202"/>
                  <a:pt x="5786730" y="-21161"/>
                  <a:pt x="6212256" y="0"/>
                </a:cubicBezTo>
                <a:cubicBezTo>
                  <a:pt x="6637782" y="21161"/>
                  <a:pt x="6231660" y="-583"/>
                  <a:pt x="6239383" y="0"/>
                </a:cubicBezTo>
                <a:cubicBezTo>
                  <a:pt x="6247106" y="583"/>
                  <a:pt x="6752406" y="-9924"/>
                  <a:pt x="6917577" y="0"/>
                </a:cubicBezTo>
                <a:cubicBezTo>
                  <a:pt x="7082748" y="9924"/>
                  <a:pt x="6937720" y="259"/>
                  <a:pt x="6944705" y="0"/>
                </a:cubicBezTo>
                <a:cubicBezTo>
                  <a:pt x="6951690" y="-259"/>
                  <a:pt x="7410220" y="-35909"/>
                  <a:pt x="7839921" y="0"/>
                </a:cubicBezTo>
                <a:cubicBezTo>
                  <a:pt x="8269622" y="35909"/>
                  <a:pt x="8317511" y="-33718"/>
                  <a:pt x="8518115" y="0"/>
                </a:cubicBezTo>
                <a:cubicBezTo>
                  <a:pt x="8718719" y="33718"/>
                  <a:pt x="9166097" y="-21033"/>
                  <a:pt x="9413331" y="0"/>
                </a:cubicBezTo>
                <a:cubicBezTo>
                  <a:pt x="9660565" y="21033"/>
                  <a:pt x="9817043" y="29507"/>
                  <a:pt x="10091524" y="0"/>
                </a:cubicBezTo>
                <a:cubicBezTo>
                  <a:pt x="10366005" y="-29507"/>
                  <a:pt x="10748358" y="28351"/>
                  <a:pt x="10986740" y="0"/>
                </a:cubicBezTo>
                <a:cubicBezTo>
                  <a:pt x="11225122" y="-28351"/>
                  <a:pt x="11569837" y="-1510"/>
                  <a:pt x="11881956" y="0"/>
                </a:cubicBezTo>
                <a:cubicBezTo>
                  <a:pt x="12194075" y="1510"/>
                  <a:pt x="12730979" y="-19916"/>
                  <a:pt x="12994194" y="0"/>
                </a:cubicBezTo>
                <a:cubicBezTo>
                  <a:pt x="13257409" y="19916"/>
                  <a:pt x="13013557" y="1258"/>
                  <a:pt x="13021322" y="0"/>
                </a:cubicBezTo>
                <a:cubicBezTo>
                  <a:pt x="13029087" y="-1258"/>
                  <a:pt x="13036717" y="-180"/>
                  <a:pt x="13048450" y="0"/>
                </a:cubicBezTo>
                <a:cubicBezTo>
                  <a:pt x="13060183" y="180"/>
                  <a:pt x="13606452" y="23748"/>
                  <a:pt x="14160687" y="0"/>
                </a:cubicBezTo>
                <a:cubicBezTo>
                  <a:pt x="14714922" y="-23748"/>
                  <a:pt x="14460908" y="-16889"/>
                  <a:pt x="14621859" y="0"/>
                </a:cubicBezTo>
                <a:cubicBezTo>
                  <a:pt x="14782810" y="16889"/>
                  <a:pt x="15411517" y="-30580"/>
                  <a:pt x="15734097" y="0"/>
                </a:cubicBezTo>
                <a:cubicBezTo>
                  <a:pt x="16056677" y="30580"/>
                  <a:pt x="16054612" y="-7346"/>
                  <a:pt x="16195269" y="0"/>
                </a:cubicBezTo>
                <a:cubicBezTo>
                  <a:pt x="16335926" y="7346"/>
                  <a:pt x="16776126" y="-7466"/>
                  <a:pt x="17090485" y="0"/>
                </a:cubicBezTo>
                <a:cubicBezTo>
                  <a:pt x="17404844" y="7466"/>
                  <a:pt x="17247111" y="333"/>
                  <a:pt x="17334635" y="0"/>
                </a:cubicBezTo>
                <a:cubicBezTo>
                  <a:pt x="17422159" y="-333"/>
                  <a:pt x="17813498" y="29891"/>
                  <a:pt x="18012828" y="0"/>
                </a:cubicBezTo>
                <a:cubicBezTo>
                  <a:pt x="18212158" y="-29891"/>
                  <a:pt x="18399799" y="33033"/>
                  <a:pt x="18691022" y="0"/>
                </a:cubicBezTo>
                <a:cubicBezTo>
                  <a:pt x="18982245" y="-33033"/>
                  <a:pt x="18953744" y="10950"/>
                  <a:pt x="19152194" y="0"/>
                </a:cubicBezTo>
                <a:cubicBezTo>
                  <a:pt x="19350644" y="-10950"/>
                  <a:pt x="19488484" y="-15100"/>
                  <a:pt x="19613366" y="0"/>
                </a:cubicBezTo>
                <a:cubicBezTo>
                  <a:pt x="19738248" y="15100"/>
                  <a:pt x="19628119" y="119"/>
                  <a:pt x="19640494" y="0"/>
                </a:cubicBezTo>
                <a:cubicBezTo>
                  <a:pt x="19652869" y="-119"/>
                  <a:pt x="19659660" y="1257"/>
                  <a:pt x="19667621" y="0"/>
                </a:cubicBezTo>
                <a:cubicBezTo>
                  <a:pt x="19675582" y="-1257"/>
                  <a:pt x="19681530" y="-259"/>
                  <a:pt x="19694749" y="0"/>
                </a:cubicBezTo>
                <a:cubicBezTo>
                  <a:pt x="19707968" y="259"/>
                  <a:pt x="19712174" y="1092"/>
                  <a:pt x="19721877" y="0"/>
                </a:cubicBezTo>
                <a:cubicBezTo>
                  <a:pt x="19731580" y="-1092"/>
                  <a:pt x="19737017" y="441"/>
                  <a:pt x="19749005" y="0"/>
                </a:cubicBezTo>
                <a:cubicBezTo>
                  <a:pt x="19760993" y="-441"/>
                  <a:pt x="20033049" y="-6228"/>
                  <a:pt x="20210177" y="0"/>
                </a:cubicBezTo>
                <a:cubicBezTo>
                  <a:pt x="20387305" y="6228"/>
                  <a:pt x="20228571" y="547"/>
                  <a:pt x="20237304" y="0"/>
                </a:cubicBezTo>
                <a:cubicBezTo>
                  <a:pt x="20246037" y="-547"/>
                  <a:pt x="21224446" y="45290"/>
                  <a:pt x="21702203" y="0"/>
                </a:cubicBezTo>
                <a:cubicBezTo>
                  <a:pt x="21701550" y="13956"/>
                  <a:pt x="21703772" y="23769"/>
                  <a:pt x="21702203" y="36576"/>
                </a:cubicBezTo>
                <a:cubicBezTo>
                  <a:pt x="21397124" y="46244"/>
                  <a:pt x="21046211" y="-4675"/>
                  <a:pt x="20806987" y="36576"/>
                </a:cubicBezTo>
                <a:cubicBezTo>
                  <a:pt x="20567763" y="77827"/>
                  <a:pt x="20284312" y="56944"/>
                  <a:pt x="20128793" y="36576"/>
                </a:cubicBezTo>
                <a:cubicBezTo>
                  <a:pt x="19973274" y="16208"/>
                  <a:pt x="19990132" y="39401"/>
                  <a:pt x="19884643" y="36576"/>
                </a:cubicBezTo>
                <a:cubicBezTo>
                  <a:pt x="19779154" y="33752"/>
                  <a:pt x="19258455" y="4120"/>
                  <a:pt x="18772406" y="36576"/>
                </a:cubicBezTo>
                <a:cubicBezTo>
                  <a:pt x="18286357" y="69032"/>
                  <a:pt x="18122203" y="78217"/>
                  <a:pt x="17877190" y="36576"/>
                </a:cubicBezTo>
                <a:cubicBezTo>
                  <a:pt x="17632177" y="-5065"/>
                  <a:pt x="17562460" y="45125"/>
                  <a:pt x="17416018" y="36576"/>
                </a:cubicBezTo>
                <a:cubicBezTo>
                  <a:pt x="17269576" y="28027"/>
                  <a:pt x="16767150" y="-9272"/>
                  <a:pt x="16303780" y="36576"/>
                </a:cubicBezTo>
                <a:cubicBezTo>
                  <a:pt x="15840410" y="82424"/>
                  <a:pt x="15773331" y="67557"/>
                  <a:pt x="15625586" y="36576"/>
                </a:cubicBezTo>
                <a:cubicBezTo>
                  <a:pt x="15477841" y="5595"/>
                  <a:pt x="15462093" y="34698"/>
                  <a:pt x="15381436" y="36576"/>
                </a:cubicBezTo>
                <a:cubicBezTo>
                  <a:pt x="15300779" y="38455"/>
                  <a:pt x="14582315" y="-6857"/>
                  <a:pt x="14269198" y="36576"/>
                </a:cubicBezTo>
                <a:cubicBezTo>
                  <a:pt x="13956081" y="80009"/>
                  <a:pt x="14083156" y="38235"/>
                  <a:pt x="14025049" y="36576"/>
                </a:cubicBezTo>
                <a:cubicBezTo>
                  <a:pt x="13966942" y="34917"/>
                  <a:pt x="13887398" y="40167"/>
                  <a:pt x="13780899" y="36576"/>
                </a:cubicBezTo>
                <a:cubicBezTo>
                  <a:pt x="13674400" y="32986"/>
                  <a:pt x="13425352" y="36411"/>
                  <a:pt x="13102705" y="36576"/>
                </a:cubicBezTo>
                <a:cubicBezTo>
                  <a:pt x="12780058" y="36741"/>
                  <a:pt x="12410095" y="67542"/>
                  <a:pt x="12207489" y="36576"/>
                </a:cubicBezTo>
                <a:cubicBezTo>
                  <a:pt x="12004883" y="5610"/>
                  <a:pt x="11334815" y="22098"/>
                  <a:pt x="11095251" y="36576"/>
                </a:cubicBezTo>
                <a:cubicBezTo>
                  <a:pt x="10855687" y="51054"/>
                  <a:pt x="10908039" y="42157"/>
                  <a:pt x="10851102" y="36576"/>
                </a:cubicBezTo>
                <a:cubicBezTo>
                  <a:pt x="10794165" y="30995"/>
                  <a:pt x="10833684" y="37474"/>
                  <a:pt x="10823974" y="36576"/>
                </a:cubicBezTo>
                <a:cubicBezTo>
                  <a:pt x="10814264" y="35678"/>
                  <a:pt x="10019045" y="39617"/>
                  <a:pt x="9711736" y="36576"/>
                </a:cubicBezTo>
                <a:cubicBezTo>
                  <a:pt x="9404427" y="33535"/>
                  <a:pt x="9562111" y="43979"/>
                  <a:pt x="9467586" y="36576"/>
                </a:cubicBezTo>
                <a:cubicBezTo>
                  <a:pt x="9373061" y="29174"/>
                  <a:pt x="9450355" y="35865"/>
                  <a:pt x="9440458" y="36576"/>
                </a:cubicBezTo>
                <a:cubicBezTo>
                  <a:pt x="9430561" y="37287"/>
                  <a:pt x="8938570" y="40305"/>
                  <a:pt x="8545242" y="36576"/>
                </a:cubicBezTo>
                <a:cubicBezTo>
                  <a:pt x="8151914" y="32847"/>
                  <a:pt x="8525433" y="36233"/>
                  <a:pt x="8518115" y="36576"/>
                </a:cubicBezTo>
                <a:cubicBezTo>
                  <a:pt x="8510797" y="36919"/>
                  <a:pt x="7726785" y="24334"/>
                  <a:pt x="7405877" y="36576"/>
                </a:cubicBezTo>
                <a:cubicBezTo>
                  <a:pt x="7084969" y="48818"/>
                  <a:pt x="6927777" y="29382"/>
                  <a:pt x="6727683" y="36576"/>
                </a:cubicBezTo>
                <a:cubicBezTo>
                  <a:pt x="6527589" y="43770"/>
                  <a:pt x="6491768" y="23242"/>
                  <a:pt x="6266511" y="36576"/>
                </a:cubicBezTo>
                <a:cubicBezTo>
                  <a:pt x="6041254" y="49910"/>
                  <a:pt x="6249544" y="37187"/>
                  <a:pt x="6239383" y="36576"/>
                </a:cubicBezTo>
                <a:cubicBezTo>
                  <a:pt x="6229222" y="35965"/>
                  <a:pt x="6224652" y="37408"/>
                  <a:pt x="6212256" y="36576"/>
                </a:cubicBezTo>
                <a:cubicBezTo>
                  <a:pt x="6199860" y="35744"/>
                  <a:pt x="5869703" y="42327"/>
                  <a:pt x="5534062" y="36576"/>
                </a:cubicBezTo>
                <a:cubicBezTo>
                  <a:pt x="5198421" y="30825"/>
                  <a:pt x="5003181" y="68759"/>
                  <a:pt x="4638846" y="36576"/>
                </a:cubicBezTo>
                <a:cubicBezTo>
                  <a:pt x="4274511" y="4393"/>
                  <a:pt x="4258024" y="17673"/>
                  <a:pt x="3960652" y="36576"/>
                </a:cubicBezTo>
                <a:cubicBezTo>
                  <a:pt x="3663280" y="55479"/>
                  <a:pt x="3351229" y="59738"/>
                  <a:pt x="3065436" y="36576"/>
                </a:cubicBezTo>
                <a:cubicBezTo>
                  <a:pt x="2779643" y="13414"/>
                  <a:pt x="2602182" y="51827"/>
                  <a:pt x="2170220" y="36576"/>
                </a:cubicBezTo>
                <a:cubicBezTo>
                  <a:pt x="1738258" y="21325"/>
                  <a:pt x="1908072" y="34144"/>
                  <a:pt x="1709048" y="36576"/>
                </a:cubicBezTo>
                <a:cubicBezTo>
                  <a:pt x="1510024" y="39008"/>
                  <a:pt x="1424607" y="56387"/>
                  <a:pt x="1247877" y="36576"/>
                </a:cubicBezTo>
                <a:cubicBezTo>
                  <a:pt x="1071147" y="16765"/>
                  <a:pt x="899210" y="28343"/>
                  <a:pt x="786705" y="36576"/>
                </a:cubicBezTo>
                <a:cubicBezTo>
                  <a:pt x="674200" y="44809"/>
                  <a:pt x="183209" y="22069"/>
                  <a:pt x="0" y="36576"/>
                </a:cubicBezTo>
                <a:cubicBezTo>
                  <a:pt x="-280" y="19369"/>
                  <a:pt x="-134" y="7627"/>
                  <a:pt x="0" y="0"/>
                </a:cubicBezTo>
                <a:close/>
              </a:path>
              <a:path w="21702203" h="36576" stroke="0" extrusionOk="0">
                <a:moveTo>
                  <a:pt x="0" y="0"/>
                </a:moveTo>
                <a:cubicBezTo>
                  <a:pt x="177133" y="5876"/>
                  <a:pt x="266236" y="-14993"/>
                  <a:pt x="461172" y="0"/>
                </a:cubicBezTo>
                <a:cubicBezTo>
                  <a:pt x="656108" y="14993"/>
                  <a:pt x="478532" y="1108"/>
                  <a:pt x="488300" y="0"/>
                </a:cubicBezTo>
                <a:cubicBezTo>
                  <a:pt x="498068" y="-1108"/>
                  <a:pt x="1205896" y="23814"/>
                  <a:pt x="1600537" y="0"/>
                </a:cubicBezTo>
                <a:cubicBezTo>
                  <a:pt x="1995178" y="-23814"/>
                  <a:pt x="1967546" y="13681"/>
                  <a:pt x="2061709" y="0"/>
                </a:cubicBezTo>
                <a:cubicBezTo>
                  <a:pt x="2155872" y="-13681"/>
                  <a:pt x="2350922" y="22919"/>
                  <a:pt x="2522881" y="0"/>
                </a:cubicBezTo>
                <a:cubicBezTo>
                  <a:pt x="2694840" y="-22919"/>
                  <a:pt x="3221535" y="-22061"/>
                  <a:pt x="3635119" y="0"/>
                </a:cubicBezTo>
                <a:cubicBezTo>
                  <a:pt x="4048703" y="22061"/>
                  <a:pt x="3781093" y="11820"/>
                  <a:pt x="3879269" y="0"/>
                </a:cubicBezTo>
                <a:cubicBezTo>
                  <a:pt x="3977445" y="-11820"/>
                  <a:pt x="4597591" y="-37354"/>
                  <a:pt x="4991507" y="0"/>
                </a:cubicBezTo>
                <a:cubicBezTo>
                  <a:pt x="5385423" y="37354"/>
                  <a:pt x="5756570" y="-15967"/>
                  <a:pt x="6103745" y="0"/>
                </a:cubicBezTo>
                <a:cubicBezTo>
                  <a:pt x="6450920" y="15967"/>
                  <a:pt x="6497494" y="-739"/>
                  <a:pt x="6781938" y="0"/>
                </a:cubicBezTo>
                <a:cubicBezTo>
                  <a:pt x="7066382" y="739"/>
                  <a:pt x="7429397" y="-3902"/>
                  <a:pt x="7894176" y="0"/>
                </a:cubicBezTo>
                <a:cubicBezTo>
                  <a:pt x="8358955" y="3902"/>
                  <a:pt x="8225385" y="13477"/>
                  <a:pt x="8355348" y="0"/>
                </a:cubicBezTo>
                <a:cubicBezTo>
                  <a:pt x="8485311" y="-13477"/>
                  <a:pt x="8675200" y="14495"/>
                  <a:pt x="8816520" y="0"/>
                </a:cubicBezTo>
                <a:cubicBezTo>
                  <a:pt x="8957840" y="-14495"/>
                  <a:pt x="9333260" y="31914"/>
                  <a:pt x="9711736" y="0"/>
                </a:cubicBezTo>
                <a:cubicBezTo>
                  <a:pt x="10090212" y="-31914"/>
                  <a:pt x="10003707" y="-13138"/>
                  <a:pt x="10172908" y="0"/>
                </a:cubicBezTo>
                <a:cubicBezTo>
                  <a:pt x="10342109" y="13138"/>
                  <a:pt x="11001240" y="-40178"/>
                  <a:pt x="11285146" y="0"/>
                </a:cubicBezTo>
                <a:cubicBezTo>
                  <a:pt x="11569052" y="40178"/>
                  <a:pt x="12011426" y="-28123"/>
                  <a:pt x="12397383" y="0"/>
                </a:cubicBezTo>
                <a:cubicBezTo>
                  <a:pt x="12783340" y="28123"/>
                  <a:pt x="12864521" y="-18630"/>
                  <a:pt x="13075577" y="0"/>
                </a:cubicBezTo>
                <a:cubicBezTo>
                  <a:pt x="13286633" y="18630"/>
                  <a:pt x="13327890" y="929"/>
                  <a:pt x="13536749" y="0"/>
                </a:cubicBezTo>
                <a:cubicBezTo>
                  <a:pt x="13745608" y="-929"/>
                  <a:pt x="13556838" y="127"/>
                  <a:pt x="13563877" y="0"/>
                </a:cubicBezTo>
                <a:cubicBezTo>
                  <a:pt x="13570916" y="-127"/>
                  <a:pt x="13739649" y="2117"/>
                  <a:pt x="13808027" y="0"/>
                </a:cubicBezTo>
                <a:cubicBezTo>
                  <a:pt x="13876405" y="-2117"/>
                  <a:pt x="13998308" y="1584"/>
                  <a:pt x="14052176" y="0"/>
                </a:cubicBezTo>
                <a:cubicBezTo>
                  <a:pt x="14106044" y="-1584"/>
                  <a:pt x="14417754" y="-10844"/>
                  <a:pt x="14513348" y="0"/>
                </a:cubicBezTo>
                <a:cubicBezTo>
                  <a:pt x="14608942" y="10844"/>
                  <a:pt x="15171657" y="-36070"/>
                  <a:pt x="15625586" y="0"/>
                </a:cubicBezTo>
                <a:cubicBezTo>
                  <a:pt x="16079515" y="36070"/>
                  <a:pt x="15972378" y="32015"/>
                  <a:pt x="16303780" y="0"/>
                </a:cubicBezTo>
                <a:cubicBezTo>
                  <a:pt x="16635182" y="-32015"/>
                  <a:pt x="16666545" y="8161"/>
                  <a:pt x="16764952" y="0"/>
                </a:cubicBezTo>
                <a:cubicBezTo>
                  <a:pt x="16863359" y="-8161"/>
                  <a:pt x="16782928" y="-557"/>
                  <a:pt x="16792080" y="0"/>
                </a:cubicBezTo>
                <a:cubicBezTo>
                  <a:pt x="16801232" y="557"/>
                  <a:pt x="16811384" y="317"/>
                  <a:pt x="16819207" y="0"/>
                </a:cubicBezTo>
                <a:cubicBezTo>
                  <a:pt x="16827030" y="-317"/>
                  <a:pt x="17395432" y="-36354"/>
                  <a:pt x="17714423" y="0"/>
                </a:cubicBezTo>
                <a:cubicBezTo>
                  <a:pt x="18033414" y="36354"/>
                  <a:pt x="17879404" y="-859"/>
                  <a:pt x="17958573" y="0"/>
                </a:cubicBezTo>
                <a:cubicBezTo>
                  <a:pt x="18037742" y="859"/>
                  <a:pt x="18589433" y="-315"/>
                  <a:pt x="19070811" y="0"/>
                </a:cubicBezTo>
                <a:cubicBezTo>
                  <a:pt x="19552189" y="315"/>
                  <a:pt x="19349232" y="5514"/>
                  <a:pt x="19531983" y="0"/>
                </a:cubicBezTo>
                <a:cubicBezTo>
                  <a:pt x="19714734" y="-5514"/>
                  <a:pt x="19545846" y="-242"/>
                  <a:pt x="19559110" y="0"/>
                </a:cubicBezTo>
                <a:cubicBezTo>
                  <a:pt x="19572374" y="242"/>
                  <a:pt x="20041379" y="-16390"/>
                  <a:pt x="20454326" y="0"/>
                </a:cubicBezTo>
                <a:cubicBezTo>
                  <a:pt x="20867273" y="16390"/>
                  <a:pt x="20608876" y="7427"/>
                  <a:pt x="20698476" y="0"/>
                </a:cubicBezTo>
                <a:cubicBezTo>
                  <a:pt x="20788076" y="-7427"/>
                  <a:pt x="21312875" y="30682"/>
                  <a:pt x="21702203" y="0"/>
                </a:cubicBezTo>
                <a:cubicBezTo>
                  <a:pt x="21703852" y="15396"/>
                  <a:pt x="21703479" y="22428"/>
                  <a:pt x="21702203" y="36576"/>
                </a:cubicBezTo>
                <a:cubicBezTo>
                  <a:pt x="21633558" y="34443"/>
                  <a:pt x="21541452" y="44770"/>
                  <a:pt x="21458053" y="36576"/>
                </a:cubicBezTo>
                <a:cubicBezTo>
                  <a:pt x="21374654" y="28383"/>
                  <a:pt x="21441488" y="35577"/>
                  <a:pt x="21430925" y="36576"/>
                </a:cubicBezTo>
                <a:cubicBezTo>
                  <a:pt x="21420362" y="37575"/>
                  <a:pt x="21297230" y="31801"/>
                  <a:pt x="21186776" y="36576"/>
                </a:cubicBezTo>
                <a:cubicBezTo>
                  <a:pt x="21076322" y="41351"/>
                  <a:pt x="20874159" y="48828"/>
                  <a:pt x="20725604" y="36576"/>
                </a:cubicBezTo>
                <a:cubicBezTo>
                  <a:pt x="20577049" y="24324"/>
                  <a:pt x="20361172" y="58827"/>
                  <a:pt x="20047410" y="36576"/>
                </a:cubicBezTo>
                <a:cubicBezTo>
                  <a:pt x="19733648" y="14325"/>
                  <a:pt x="19868635" y="29866"/>
                  <a:pt x="19803260" y="36576"/>
                </a:cubicBezTo>
                <a:cubicBezTo>
                  <a:pt x="19737885" y="43287"/>
                  <a:pt x="19173280" y="48281"/>
                  <a:pt x="18691022" y="36576"/>
                </a:cubicBezTo>
                <a:cubicBezTo>
                  <a:pt x="18208764" y="24871"/>
                  <a:pt x="18312678" y="23123"/>
                  <a:pt x="18012828" y="36576"/>
                </a:cubicBezTo>
                <a:cubicBezTo>
                  <a:pt x="17712978" y="50029"/>
                  <a:pt x="17233762" y="40110"/>
                  <a:pt x="16900591" y="36576"/>
                </a:cubicBezTo>
                <a:cubicBezTo>
                  <a:pt x="16567420" y="33042"/>
                  <a:pt x="16396189" y="52402"/>
                  <a:pt x="16005375" y="36576"/>
                </a:cubicBezTo>
                <a:cubicBezTo>
                  <a:pt x="15614561" y="20750"/>
                  <a:pt x="15640202" y="49762"/>
                  <a:pt x="15544203" y="36576"/>
                </a:cubicBezTo>
                <a:cubicBezTo>
                  <a:pt x="15448204" y="23390"/>
                  <a:pt x="15064622" y="-1058"/>
                  <a:pt x="14648987" y="36576"/>
                </a:cubicBezTo>
                <a:cubicBezTo>
                  <a:pt x="14233352" y="74210"/>
                  <a:pt x="14485810" y="44667"/>
                  <a:pt x="14404837" y="36576"/>
                </a:cubicBezTo>
                <a:cubicBezTo>
                  <a:pt x="14323864" y="28486"/>
                  <a:pt x="13941058" y="33351"/>
                  <a:pt x="13726643" y="36576"/>
                </a:cubicBezTo>
                <a:cubicBezTo>
                  <a:pt x="13512228" y="39801"/>
                  <a:pt x="13711017" y="35737"/>
                  <a:pt x="13699516" y="36576"/>
                </a:cubicBezTo>
                <a:cubicBezTo>
                  <a:pt x="13688015" y="37415"/>
                  <a:pt x="13090173" y="62875"/>
                  <a:pt x="12587278" y="36576"/>
                </a:cubicBezTo>
                <a:cubicBezTo>
                  <a:pt x="12084383" y="10277"/>
                  <a:pt x="12202506" y="39736"/>
                  <a:pt x="11909084" y="36576"/>
                </a:cubicBezTo>
                <a:cubicBezTo>
                  <a:pt x="11615662" y="33416"/>
                  <a:pt x="11312723" y="55485"/>
                  <a:pt x="10796846" y="36576"/>
                </a:cubicBezTo>
                <a:cubicBezTo>
                  <a:pt x="10280969" y="17667"/>
                  <a:pt x="10435794" y="33237"/>
                  <a:pt x="10335674" y="36576"/>
                </a:cubicBezTo>
                <a:cubicBezTo>
                  <a:pt x="10235554" y="39915"/>
                  <a:pt x="10165769" y="28384"/>
                  <a:pt x="10091524" y="36576"/>
                </a:cubicBezTo>
                <a:cubicBezTo>
                  <a:pt x="10017279" y="44769"/>
                  <a:pt x="9694987" y="37158"/>
                  <a:pt x="9413331" y="36576"/>
                </a:cubicBezTo>
                <a:cubicBezTo>
                  <a:pt x="9131675" y="35994"/>
                  <a:pt x="8699884" y="13729"/>
                  <a:pt x="8518115" y="36576"/>
                </a:cubicBezTo>
                <a:cubicBezTo>
                  <a:pt x="8336346" y="59423"/>
                  <a:pt x="7781730" y="18966"/>
                  <a:pt x="7405877" y="36576"/>
                </a:cubicBezTo>
                <a:cubicBezTo>
                  <a:pt x="7030024" y="54186"/>
                  <a:pt x="6938754" y="60241"/>
                  <a:pt x="6510661" y="36576"/>
                </a:cubicBezTo>
                <a:cubicBezTo>
                  <a:pt x="6082568" y="12911"/>
                  <a:pt x="5770600" y="39193"/>
                  <a:pt x="5398423" y="36576"/>
                </a:cubicBezTo>
                <a:cubicBezTo>
                  <a:pt x="5026246" y="33959"/>
                  <a:pt x="4892200" y="32763"/>
                  <a:pt x="4503207" y="36576"/>
                </a:cubicBezTo>
                <a:cubicBezTo>
                  <a:pt x="4114214" y="40389"/>
                  <a:pt x="4327627" y="43114"/>
                  <a:pt x="4259057" y="36576"/>
                </a:cubicBezTo>
                <a:cubicBezTo>
                  <a:pt x="4190487" y="30039"/>
                  <a:pt x="3773718" y="48878"/>
                  <a:pt x="3363841" y="36576"/>
                </a:cubicBezTo>
                <a:cubicBezTo>
                  <a:pt x="2953964" y="24274"/>
                  <a:pt x="3114656" y="46552"/>
                  <a:pt x="2902670" y="36576"/>
                </a:cubicBezTo>
                <a:cubicBezTo>
                  <a:pt x="2690684" y="26600"/>
                  <a:pt x="2729765" y="41169"/>
                  <a:pt x="2658520" y="36576"/>
                </a:cubicBezTo>
                <a:cubicBezTo>
                  <a:pt x="2587275" y="31984"/>
                  <a:pt x="2640520" y="35825"/>
                  <a:pt x="2631392" y="36576"/>
                </a:cubicBezTo>
                <a:cubicBezTo>
                  <a:pt x="2622264" y="37327"/>
                  <a:pt x="2450299" y="47976"/>
                  <a:pt x="2387242" y="36576"/>
                </a:cubicBezTo>
                <a:cubicBezTo>
                  <a:pt x="2324185" y="25177"/>
                  <a:pt x="2224166" y="29342"/>
                  <a:pt x="2143093" y="36576"/>
                </a:cubicBezTo>
                <a:cubicBezTo>
                  <a:pt x="2062020" y="43810"/>
                  <a:pt x="1619841" y="56877"/>
                  <a:pt x="1464899" y="36576"/>
                </a:cubicBezTo>
                <a:cubicBezTo>
                  <a:pt x="1309957" y="16275"/>
                  <a:pt x="1106050" y="48882"/>
                  <a:pt x="786705" y="36576"/>
                </a:cubicBezTo>
                <a:cubicBezTo>
                  <a:pt x="467360" y="24270"/>
                  <a:pt x="273238" y="9414"/>
                  <a:pt x="0" y="36576"/>
                </a:cubicBezTo>
                <a:cubicBezTo>
                  <a:pt x="1259" y="23203"/>
                  <a:pt x="-1128" y="8142"/>
                  <a:pt x="0" y="0"/>
                </a:cubicBezTo>
                <a:close/>
              </a:path>
            </a:pathLst>
          </a:custGeom>
          <a:solidFill>
            <a:srgbClr val="92D050"/>
          </a:solidFill>
          <a:ln w="41275" cap="rnd">
            <a:solidFill>
              <a:srgbClr val="92D0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Tree>
    <p:extLst>
      <p:ext uri="{BB962C8B-B14F-4D97-AF65-F5344CB8AC3E}">
        <p14:creationId xmlns:p14="http://schemas.microsoft.com/office/powerpoint/2010/main" val="38357676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A2177-07F7-142A-08D9-49C7F70AF1C1}"/>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3" name="Footer Placeholder 2">
            <a:extLst>
              <a:ext uri="{FF2B5EF4-FFF2-40B4-BE49-F238E27FC236}">
                <a16:creationId xmlns:a16="http://schemas.microsoft.com/office/drawing/2014/main" id="{B46ABD42-FA01-FC96-695B-E16FC3677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E3553-B323-7C94-8D36-83733D122DB7}"/>
              </a:ext>
            </a:extLst>
          </p:cNvPr>
          <p:cNvSpPr>
            <a:spLocks noGrp="1"/>
          </p:cNvSpPr>
          <p:nvPr>
            <p:ph type="sldNum" sz="quarter" idx="12"/>
          </p:nvPr>
        </p:nvSpPr>
        <p:spPr/>
        <p:txBody>
          <a:bodyPr/>
          <a:lstStyle/>
          <a:p>
            <a:fld id="{A16B0D86-2106-49BE-9B7D-B5CE1DB8B3D8}" type="slidenum">
              <a:rPr lang="en-US" smtClean="0"/>
              <a:t>‹#›</a:t>
            </a:fld>
            <a:endParaRPr lang="en-US"/>
          </a:p>
        </p:txBody>
      </p:sp>
    </p:spTree>
    <p:extLst>
      <p:ext uri="{BB962C8B-B14F-4D97-AF65-F5344CB8AC3E}">
        <p14:creationId xmlns:p14="http://schemas.microsoft.com/office/powerpoint/2010/main" val="35093991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327C-5CB1-5D7C-CFF6-7F2E4254AD21}"/>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BFB9B48C-50CB-5DBD-B00D-637893EC0E6C}"/>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79AD8-1A38-8937-6DFB-1FD03835B2B4}"/>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2D5E379F-1B4E-E076-C695-9FC3AE63F706}"/>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6" name="Footer Placeholder 5">
            <a:extLst>
              <a:ext uri="{FF2B5EF4-FFF2-40B4-BE49-F238E27FC236}">
                <a16:creationId xmlns:a16="http://schemas.microsoft.com/office/drawing/2014/main" id="{A55671E9-EBD8-B348-07E5-1BC91C3A2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9AC2B-D5AE-F69C-E57C-DC685B5DE563}"/>
              </a:ext>
            </a:extLst>
          </p:cNvPr>
          <p:cNvSpPr>
            <a:spLocks noGrp="1"/>
          </p:cNvSpPr>
          <p:nvPr>
            <p:ph type="sldNum" sz="quarter" idx="12"/>
          </p:nvPr>
        </p:nvSpPr>
        <p:spPr/>
        <p:txBody>
          <a:bodyPr/>
          <a:lstStyle/>
          <a:p>
            <a:fld id="{A16B0D86-2106-49BE-9B7D-B5CE1DB8B3D8}" type="slidenum">
              <a:rPr lang="en-US" smtClean="0"/>
              <a:t>‹#›</a:t>
            </a:fld>
            <a:endParaRPr lang="en-US"/>
          </a:p>
        </p:txBody>
      </p:sp>
    </p:spTree>
    <p:extLst>
      <p:ext uri="{BB962C8B-B14F-4D97-AF65-F5344CB8AC3E}">
        <p14:creationId xmlns:p14="http://schemas.microsoft.com/office/powerpoint/2010/main" val="3992414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A957-668A-FADF-BF74-B5C5FB2625F5}"/>
              </a:ext>
            </a:extLst>
          </p:cNvPr>
          <p:cNvSpPr>
            <a:spLocks noGrp="1"/>
          </p:cNvSpPr>
          <p:nvPr>
            <p:ph type="title"/>
          </p:nvPr>
        </p:nvSpPr>
        <p:spPr>
          <a:xfrm>
            <a:off x="1679140" y="914401"/>
            <a:ext cx="7862426" cy="2623194"/>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436AD183-A276-6CDF-3F65-126C0BC0C698}"/>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p>
        </p:txBody>
      </p:sp>
      <p:sp>
        <p:nvSpPr>
          <p:cNvPr id="4" name="Text Placeholder 3">
            <a:extLst>
              <a:ext uri="{FF2B5EF4-FFF2-40B4-BE49-F238E27FC236}">
                <a16:creationId xmlns:a16="http://schemas.microsoft.com/office/drawing/2014/main" id="{009DD21F-BBF8-D628-D04A-A5664DCBB00D}"/>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1E4EE9A-B4FE-C6FE-3235-C0114CA80DEF}"/>
              </a:ext>
            </a:extLst>
          </p:cNvPr>
          <p:cNvSpPr>
            <a:spLocks noGrp="1"/>
          </p:cNvSpPr>
          <p:nvPr>
            <p:ph type="dt" sz="half" idx="10"/>
          </p:nvPr>
        </p:nvSpPr>
        <p:spPr/>
        <p:txBody>
          <a:bodyPr/>
          <a:lstStyle/>
          <a:p>
            <a:fld id="{93D911B6-6BAD-4291-82BF-5CD235BEE743}" type="datetimeFigureOut">
              <a:rPr lang="en-US" smtClean="0"/>
              <a:t>3/23/26</a:t>
            </a:fld>
            <a:endParaRPr lang="en-US"/>
          </a:p>
        </p:txBody>
      </p:sp>
      <p:sp>
        <p:nvSpPr>
          <p:cNvPr id="6" name="Footer Placeholder 5">
            <a:extLst>
              <a:ext uri="{FF2B5EF4-FFF2-40B4-BE49-F238E27FC236}">
                <a16:creationId xmlns:a16="http://schemas.microsoft.com/office/drawing/2014/main" id="{42E3766B-3B4D-0F89-6DE0-2ED9226F5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0DF2A-DF17-8D37-DB00-692BCD5DC04C}"/>
              </a:ext>
            </a:extLst>
          </p:cNvPr>
          <p:cNvSpPr>
            <a:spLocks noGrp="1"/>
          </p:cNvSpPr>
          <p:nvPr>
            <p:ph type="sldNum" sz="quarter" idx="12"/>
          </p:nvPr>
        </p:nvSpPr>
        <p:spPr/>
        <p:txBody>
          <a:bodyPr/>
          <a:lstStyle/>
          <a:p>
            <a:fld id="{A16B0D86-2106-49BE-9B7D-B5CE1DB8B3D8}" type="slidenum">
              <a:rPr lang="en-US" smtClean="0"/>
              <a:t>‹#›</a:t>
            </a:fld>
            <a:endParaRPr lang="en-US"/>
          </a:p>
        </p:txBody>
      </p:sp>
      <p:sp>
        <p:nvSpPr>
          <p:cNvPr id="8" name="sketch line">
            <a:extLst>
              <a:ext uri="{FF2B5EF4-FFF2-40B4-BE49-F238E27FC236}">
                <a16:creationId xmlns:a16="http://schemas.microsoft.com/office/drawing/2014/main" id="{C6372156-DB5D-D374-D52E-5F5CB88D05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672788" y="3683898"/>
            <a:ext cx="7861792" cy="36576"/>
          </a:xfrm>
          <a:custGeom>
            <a:avLst/>
            <a:gdLst>
              <a:gd name="csX0" fmla="*/ 0 w 7861792"/>
              <a:gd name="csY0" fmla="*/ 0 h 36576"/>
              <a:gd name="csX1" fmla="*/ 419296 w 7861792"/>
              <a:gd name="csY1" fmla="*/ 0 h 36576"/>
              <a:gd name="csX2" fmla="*/ 1153063 w 7861792"/>
              <a:gd name="csY2" fmla="*/ 0 h 36576"/>
              <a:gd name="csX3" fmla="*/ 1572358 w 7861792"/>
              <a:gd name="csY3" fmla="*/ 0 h 36576"/>
              <a:gd name="csX4" fmla="*/ 2148890 w 7861792"/>
              <a:gd name="csY4" fmla="*/ 0 h 36576"/>
              <a:gd name="csX5" fmla="*/ 2961275 w 7861792"/>
              <a:gd name="csY5" fmla="*/ 0 h 36576"/>
              <a:gd name="csX6" fmla="*/ 3616424 w 7861792"/>
              <a:gd name="csY6" fmla="*/ 0 h 36576"/>
              <a:gd name="csX7" fmla="*/ 4350192 w 7861792"/>
              <a:gd name="csY7" fmla="*/ 0 h 36576"/>
              <a:gd name="csX8" fmla="*/ 4926723 w 7861792"/>
              <a:gd name="csY8" fmla="*/ 0 h 36576"/>
              <a:gd name="csX9" fmla="*/ 5581872 w 7861792"/>
              <a:gd name="csY9" fmla="*/ 0 h 36576"/>
              <a:gd name="csX10" fmla="*/ 6394257 w 7861792"/>
              <a:gd name="csY10" fmla="*/ 0 h 36576"/>
              <a:gd name="csX11" fmla="*/ 6892171 w 7861792"/>
              <a:gd name="csY11" fmla="*/ 0 h 36576"/>
              <a:gd name="csX12" fmla="*/ 7861792 w 7861792"/>
              <a:gd name="csY12" fmla="*/ 0 h 36576"/>
              <a:gd name="csX13" fmla="*/ 7861792 w 7861792"/>
              <a:gd name="csY13" fmla="*/ 36576 h 36576"/>
              <a:gd name="csX14" fmla="*/ 7285261 w 7861792"/>
              <a:gd name="csY14" fmla="*/ 36576 h 36576"/>
              <a:gd name="csX15" fmla="*/ 6865965 w 7861792"/>
              <a:gd name="csY15" fmla="*/ 36576 h 36576"/>
              <a:gd name="csX16" fmla="*/ 6210816 w 7861792"/>
              <a:gd name="csY16" fmla="*/ 36576 h 36576"/>
              <a:gd name="csX17" fmla="*/ 5712902 w 7861792"/>
              <a:gd name="csY17" fmla="*/ 36576 h 36576"/>
              <a:gd name="csX18" fmla="*/ 5057753 w 7861792"/>
              <a:gd name="csY18" fmla="*/ 36576 h 36576"/>
              <a:gd name="csX19" fmla="*/ 4402604 w 7861792"/>
              <a:gd name="csY19" fmla="*/ 36576 h 36576"/>
              <a:gd name="csX20" fmla="*/ 3747454 w 7861792"/>
              <a:gd name="csY20" fmla="*/ 36576 h 36576"/>
              <a:gd name="csX21" fmla="*/ 3092305 w 7861792"/>
              <a:gd name="csY21" fmla="*/ 36576 h 36576"/>
              <a:gd name="csX22" fmla="*/ 2515773 w 7861792"/>
              <a:gd name="csY22" fmla="*/ 36576 h 36576"/>
              <a:gd name="csX23" fmla="*/ 1782006 w 7861792"/>
              <a:gd name="csY23" fmla="*/ 36576 h 36576"/>
              <a:gd name="csX24" fmla="*/ 1126857 w 7861792"/>
              <a:gd name="csY24" fmla="*/ 36576 h 36576"/>
              <a:gd name="csX25" fmla="*/ 0 w 7861792"/>
              <a:gd name="csY25" fmla="*/ 36576 h 36576"/>
              <a:gd name="csX26" fmla="*/ 0 w 7861792"/>
              <a:gd name="csY26" fmla="*/ 0 h 3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61792" h="36576" fill="none" extrusionOk="0">
                <a:moveTo>
                  <a:pt x="0" y="0"/>
                </a:moveTo>
                <a:cubicBezTo>
                  <a:pt x="201125" y="-7"/>
                  <a:pt x="244505" y="16451"/>
                  <a:pt x="419296" y="0"/>
                </a:cubicBezTo>
                <a:cubicBezTo>
                  <a:pt x="594087" y="-16451"/>
                  <a:pt x="880608" y="-19334"/>
                  <a:pt x="1153063" y="0"/>
                </a:cubicBezTo>
                <a:cubicBezTo>
                  <a:pt x="1425518" y="19334"/>
                  <a:pt x="1439999" y="-8967"/>
                  <a:pt x="1572358" y="0"/>
                </a:cubicBezTo>
                <a:cubicBezTo>
                  <a:pt x="1704718" y="8967"/>
                  <a:pt x="1932554" y="16109"/>
                  <a:pt x="2148890" y="0"/>
                </a:cubicBezTo>
                <a:cubicBezTo>
                  <a:pt x="2365226" y="-16109"/>
                  <a:pt x="2687870" y="25436"/>
                  <a:pt x="2961275" y="0"/>
                </a:cubicBezTo>
                <a:cubicBezTo>
                  <a:pt x="3234680" y="-25436"/>
                  <a:pt x="3421527" y="8917"/>
                  <a:pt x="3616424" y="0"/>
                </a:cubicBezTo>
                <a:cubicBezTo>
                  <a:pt x="3811321" y="-8917"/>
                  <a:pt x="4021645" y="-17892"/>
                  <a:pt x="4350192" y="0"/>
                </a:cubicBezTo>
                <a:cubicBezTo>
                  <a:pt x="4678739" y="17892"/>
                  <a:pt x="4771317" y="27902"/>
                  <a:pt x="4926723" y="0"/>
                </a:cubicBezTo>
                <a:cubicBezTo>
                  <a:pt x="5082129" y="-27902"/>
                  <a:pt x="5348012" y="27841"/>
                  <a:pt x="5581872" y="0"/>
                </a:cubicBezTo>
                <a:cubicBezTo>
                  <a:pt x="5815732" y="-27841"/>
                  <a:pt x="6189873" y="31842"/>
                  <a:pt x="6394257" y="0"/>
                </a:cubicBezTo>
                <a:cubicBezTo>
                  <a:pt x="6598642" y="-31842"/>
                  <a:pt x="6698497" y="-17809"/>
                  <a:pt x="6892171" y="0"/>
                </a:cubicBezTo>
                <a:cubicBezTo>
                  <a:pt x="7085845" y="17809"/>
                  <a:pt x="7457685" y="22710"/>
                  <a:pt x="7861792" y="0"/>
                </a:cubicBezTo>
                <a:cubicBezTo>
                  <a:pt x="7860746" y="14642"/>
                  <a:pt x="7860665" y="21778"/>
                  <a:pt x="7861792" y="36576"/>
                </a:cubicBezTo>
                <a:cubicBezTo>
                  <a:pt x="7613078" y="32264"/>
                  <a:pt x="7502040" y="50456"/>
                  <a:pt x="7285261" y="36576"/>
                </a:cubicBezTo>
                <a:cubicBezTo>
                  <a:pt x="7068482" y="22696"/>
                  <a:pt x="6980402" y="43790"/>
                  <a:pt x="6865965" y="36576"/>
                </a:cubicBezTo>
                <a:cubicBezTo>
                  <a:pt x="6751528" y="29362"/>
                  <a:pt x="6430281" y="61105"/>
                  <a:pt x="6210816" y="36576"/>
                </a:cubicBezTo>
                <a:cubicBezTo>
                  <a:pt x="5991351" y="12047"/>
                  <a:pt x="5818560" y="55741"/>
                  <a:pt x="5712902" y="36576"/>
                </a:cubicBezTo>
                <a:cubicBezTo>
                  <a:pt x="5607244" y="17411"/>
                  <a:pt x="5218518" y="23090"/>
                  <a:pt x="5057753" y="36576"/>
                </a:cubicBezTo>
                <a:cubicBezTo>
                  <a:pt x="4896988" y="50062"/>
                  <a:pt x="4705971" y="59587"/>
                  <a:pt x="4402604" y="36576"/>
                </a:cubicBezTo>
                <a:cubicBezTo>
                  <a:pt x="4099237" y="13565"/>
                  <a:pt x="3895699" y="33566"/>
                  <a:pt x="3747454" y="36576"/>
                </a:cubicBezTo>
                <a:cubicBezTo>
                  <a:pt x="3599209" y="39587"/>
                  <a:pt x="3296927" y="63748"/>
                  <a:pt x="3092305" y="36576"/>
                </a:cubicBezTo>
                <a:cubicBezTo>
                  <a:pt x="2887683" y="9404"/>
                  <a:pt x="2650449" y="32942"/>
                  <a:pt x="2515773" y="36576"/>
                </a:cubicBezTo>
                <a:cubicBezTo>
                  <a:pt x="2381097" y="40210"/>
                  <a:pt x="2141860" y="24318"/>
                  <a:pt x="1782006" y="36576"/>
                </a:cubicBezTo>
                <a:cubicBezTo>
                  <a:pt x="1422152" y="48834"/>
                  <a:pt x="1331609" y="32677"/>
                  <a:pt x="1126857" y="36576"/>
                </a:cubicBezTo>
                <a:cubicBezTo>
                  <a:pt x="922105" y="40475"/>
                  <a:pt x="509896" y="48987"/>
                  <a:pt x="0" y="36576"/>
                </a:cubicBezTo>
                <a:cubicBezTo>
                  <a:pt x="1043" y="21830"/>
                  <a:pt x="239" y="12881"/>
                  <a:pt x="0" y="0"/>
                </a:cubicBezTo>
                <a:close/>
              </a:path>
              <a:path w="7861792" h="36576" stroke="0" extrusionOk="0">
                <a:moveTo>
                  <a:pt x="0" y="0"/>
                </a:moveTo>
                <a:cubicBezTo>
                  <a:pt x="128347" y="-19308"/>
                  <a:pt x="417711" y="-14766"/>
                  <a:pt x="576531" y="0"/>
                </a:cubicBezTo>
                <a:cubicBezTo>
                  <a:pt x="735351" y="14766"/>
                  <a:pt x="802471" y="-12633"/>
                  <a:pt x="995827" y="0"/>
                </a:cubicBezTo>
                <a:cubicBezTo>
                  <a:pt x="1189183" y="12633"/>
                  <a:pt x="1577800" y="-37113"/>
                  <a:pt x="1808212" y="0"/>
                </a:cubicBezTo>
                <a:cubicBezTo>
                  <a:pt x="2038625" y="37113"/>
                  <a:pt x="2206499" y="-4856"/>
                  <a:pt x="2384744" y="0"/>
                </a:cubicBezTo>
                <a:cubicBezTo>
                  <a:pt x="2562989" y="4856"/>
                  <a:pt x="2719958" y="-9534"/>
                  <a:pt x="2961275" y="0"/>
                </a:cubicBezTo>
                <a:cubicBezTo>
                  <a:pt x="3202592" y="9534"/>
                  <a:pt x="3562620" y="3986"/>
                  <a:pt x="3773660" y="0"/>
                </a:cubicBezTo>
                <a:cubicBezTo>
                  <a:pt x="3984701" y="-3986"/>
                  <a:pt x="4062225" y="-18615"/>
                  <a:pt x="4271574" y="0"/>
                </a:cubicBezTo>
                <a:cubicBezTo>
                  <a:pt x="4480923" y="18615"/>
                  <a:pt x="4874157" y="30379"/>
                  <a:pt x="5083959" y="0"/>
                </a:cubicBezTo>
                <a:cubicBezTo>
                  <a:pt x="5293761" y="-30379"/>
                  <a:pt x="5697746" y="6635"/>
                  <a:pt x="5896344" y="0"/>
                </a:cubicBezTo>
                <a:cubicBezTo>
                  <a:pt x="6094942" y="-6635"/>
                  <a:pt x="6344906" y="12287"/>
                  <a:pt x="6551493" y="0"/>
                </a:cubicBezTo>
                <a:cubicBezTo>
                  <a:pt x="6758080" y="-12287"/>
                  <a:pt x="7512902" y="22543"/>
                  <a:pt x="7861792" y="0"/>
                </a:cubicBezTo>
                <a:cubicBezTo>
                  <a:pt x="7862718" y="10376"/>
                  <a:pt x="7863247" y="23697"/>
                  <a:pt x="7861792" y="36576"/>
                </a:cubicBezTo>
                <a:cubicBezTo>
                  <a:pt x="7671779" y="41852"/>
                  <a:pt x="7572701" y="42023"/>
                  <a:pt x="7442496" y="36576"/>
                </a:cubicBezTo>
                <a:cubicBezTo>
                  <a:pt x="7312291" y="31129"/>
                  <a:pt x="6819885" y="11010"/>
                  <a:pt x="6630111" y="36576"/>
                </a:cubicBezTo>
                <a:cubicBezTo>
                  <a:pt x="6440338" y="62142"/>
                  <a:pt x="6343782" y="12248"/>
                  <a:pt x="6132198" y="36576"/>
                </a:cubicBezTo>
                <a:cubicBezTo>
                  <a:pt x="5920614" y="60904"/>
                  <a:pt x="5696563" y="12311"/>
                  <a:pt x="5477048" y="36576"/>
                </a:cubicBezTo>
                <a:cubicBezTo>
                  <a:pt x="5257533" y="60842"/>
                  <a:pt x="4942004" y="21213"/>
                  <a:pt x="4664663" y="36576"/>
                </a:cubicBezTo>
                <a:cubicBezTo>
                  <a:pt x="4387323" y="51939"/>
                  <a:pt x="4291962" y="28542"/>
                  <a:pt x="4009514" y="36576"/>
                </a:cubicBezTo>
                <a:cubicBezTo>
                  <a:pt x="3727066" y="44610"/>
                  <a:pt x="3751333" y="20482"/>
                  <a:pt x="3590218" y="36576"/>
                </a:cubicBezTo>
                <a:cubicBezTo>
                  <a:pt x="3429103" y="52670"/>
                  <a:pt x="3267877" y="37661"/>
                  <a:pt x="3092305" y="36576"/>
                </a:cubicBezTo>
                <a:cubicBezTo>
                  <a:pt x="2916733" y="35491"/>
                  <a:pt x="2625605" y="41189"/>
                  <a:pt x="2279920" y="36576"/>
                </a:cubicBezTo>
                <a:cubicBezTo>
                  <a:pt x="1934236" y="31963"/>
                  <a:pt x="1835581" y="4472"/>
                  <a:pt x="1624770" y="36576"/>
                </a:cubicBezTo>
                <a:cubicBezTo>
                  <a:pt x="1413959" y="68681"/>
                  <a:pt x="1363579" y="39541"/>
                  <a:pt x="1126857" y="36576"/>
                </a:cubicBezTo>
                <a:cubicBezTo>
                  <a:pt x="890135" y="33611"/>
                  <a:pt x="534988" y="52813"/>
                  <a:pt x="0" y="36576"/>
                </a:cubicBezTo>
                <a:cubicBezTo>
                  <a:pt x="989" y="25409"/>
                  <a:pt x="868" y="7830"/>
                  <a:pt x="0" y="0"/>
                </a:cubicBezTo>
                <a:close/>
              </a:path>
            </a:pathLst>
          </a:custGeom>
          <a:solidFill>
            <a:srgbClr val="92D050"/>
          </a:solidFill>
          <a:ln w="41275" cap="rnd">
            <a:solidFill>
              <a:srgbClr val="92D05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a:p>
        </p:txBody>
      </p:sp>
    </p:spTree>
    <p:extLst>
      <p:ext uri="{BB962C8B-B14F-4D97-AF65-F5344CB8AC3E}">
        <p14:creationId xmlns:p14="http://schemas.microsoft.com/office/powerpoint/2010/main" val="4570587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04A48-6D75-73CE-C9F8-0249E4543BD2}"/>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8D9CC-A661-6CD8-2513-9684AE571F07}"/>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67A4C-A8C9-F4CA-8A06-35BFB1568B26}"/>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82000"/>
                  </a:schemeClr>
                </a:solidFill>
              </a:defRPr>
            </a:lvl1pPr>
          </a:lstStyle>
          <a:p>
            <a:fld id="{93D911B6-6BAD-4291-82BF-5CD235BEE743}" type="datetimeFigureOut">
              <a:rPr lang="en-US" smtClean="0"/>
              <a:t>3/23/26</a:t>
            </a:fld>
            <a:endParaRPr lang="en-US"/>
          </a:p>
        </p:txBody>
      </p:sp>
      <p:sp>
        <p:nvSpPr>
          <p:cNvPr id="5" name="Footer Placeholder 4">
            <a:extLst>
              <a:ext uri="{FF2B5EF4-FFF2-40B4-BE49-F238E27FC236}">
                <a16:creationId xmlns:a16="http://schemas.microsoft.com/office/drawing/2014/main" id="{C578CF95-83E5-00A1-EA87-F704DAD73927}"/>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B1B453-20BF-13A3-C01A-66E498F0F33C}"/>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82000"/>
                  </a:schemeClr>
                </a:solidFill>
              </a:defRPr>
            </a:lvl1pPr>
          </a:lstStyle>
          <a:p>
            <a:fld id="{A16B0D86-2106-49BE-9B7D-B5CE1DB8B3D8}" type="slidenum">
              <a:rPr lang="en-US" smtClean="0"/>
              <a:t>‹#›</a:t>
            </a:fld>
            <a:endParaRPr lang="en-US"/>
          </a:p>
        </p:txBody>
      </p:sp>
    </p:spTree>
    <p:extLst>
      <p:ext uri="{BB962C8B-B14F-4D97-AF65-F5344CB8AC3E}">
        <p14:creationId xmlns:p14="http://schemas.microsoft.com/office/powerpoint/2010/main" val="10088094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spd="slow">
    <p:wipe/>
  </p:transition>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4F0_14DA0A6B.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D290-58CC-0240-FDBC-BB0952B8AAB5}"/>
              </a:ext>
            </a:extLst>
          </p:cNvPr>
          <p:cNvSpPr>
            <a:spLocks noGrp="1"/>
          </p:cNvSpPr>
          <p:nvPr>
            <p:ph type="ctrTitle"/>
          </p:nvPr>
        </p:nvSpPr>
        <p:spPr>
          <a:xfrm>
            <a:off x="203200" y="769682"/>
            <a:ext cx="11201400" cy="4930380"/>
          </a:xfrm>
        </p:spPr>
        <p:txBody>
          <a:bodyPr anchor="b">
            <a:normAutofit/>
          </a:bodyPr>
          <a:lstStyle/>
          <a:p>
            <a:r>
              <a:rPr lang="en-US" sz="11500"/>
              <a:t>Seed Sector Performance Index (SSPI)</a:t>
            </a:r>
          </a:p>
        </p:txBody>
      </p:sp>
      <p:sp>
        <p:nvSpPr>
          <p:cNvPr id="3" name="Subtitle 2">
            <a:extLst>
              <a:ext uri="{FF2B5EF4-FFF2-40B4-BE49-F238E27FC236}">
                <a16:creationId xmlns:a16="http://schemas.microsoft.com/office/drawing/2014/main" id="{EAB91148-6BD4-0130-1087-E909152A7E57}"/>
              </a:ext>
            </a:extLst>
          </p:cNvPr>
          <p:cNvSpPr>
            <a:spLocks noGrp="1"/>
          </p:cNvSpPr>
          <p:nvPr>
            <p:ph type="subTitle" idx="1"/>
          </p:nvPr>
        </p:nvSpPr>
        <p:spPr>
          <a:xfrm>
            <a:off x="1780212" y="9979865"/>
            <a:ext cx="7466083" cy="2451293"/>
          </a:xfrm>
        </p:spPr>
        <p:txBody>
          <a:bodyPr>
            <a:normAutofit/>
          </a:bodyPr>
          <a:lstStyle/>
          <a:p>
            <a:r>
              <a:rPr lang="en-US" sz="6398" dirty="0"/>
              <a:t>Prof. Ed Mabaya</a:t>
            </a:r>
          </a:p>
          <a:p>
            <a:r>
              <a:rPr lang="en-US" sz="5200" dirty="0"/>
              <a:t>Cornell University / TASAI</a:t>
            </a:r>
          </a:p>
          <a:p>
            <a:pPr algn="l"/>
            <a:endParaRPr lang="en-US" dirty="0"/>
          </a:p>
        </p:txBody>
      </p:sp>
      <p:pic>
        <p:nvPicPr>
          <p:cNvPr id="4" name="Picture Placeholder 7">
            <a:extLst>
              <a:ext uri="{FF2B5EF4-FFF2-40B4-BE49-F238E27FC236}">
                <a16:creationId xmlns:a16="http://schemas.microsoft.com/office/drawing/2014/main" id="{D321A17C-0AB1-9B98-4A0F-7018EB566FDB}"/>
              </a:ext>
            </a:extLst>
          </p:cNvPr>
          <p:cNvPicPr>
            <a:picLocks noChangeAspect="1"/>
          </p:cNvPicPr>
          <p:nvPr/>
        </p:nvPicPr>
        <p:blipFill>
          <a:blip r:embed="rId2">
            <a:extLst>
              <a:ext uri="{28A0092B-C50C-407E-A947-70E740481C1C}">
                <a14:useLocalDpi xmlns:a14="http://schemas.microsoft.com/office/drawing/2010/main" val="0"/>
              </a:ext>
            </a:extLst>
          </a:blip>
          <a:srcRect l="15234" r="17812" b="-1"/>
          <a:stretch>
            <a:fillRect/>
          </a:stretch>
        </p:blipFill>
        <p:spPr>
          <a:xfrm>
            <a:off x="10620639" y="1806"/>
            <a:ext cx="13753967" cy="137124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5" name="Group 4">
            <a:extLst>
              <a:ext uri="{FF2B5EF4-FFF2-40B4-BE49-F238E27FC236}">
                <a16:creationId xmlns:a16="http://schemas.microsoft.com/office/drawing/2014/main" id="{82ECCFC0-949E-3131-EC80-5C0B68A536C7}"/>
              </a:ext>
            </a:extLst>
          </p:cNvPr>
          <p:cNvGrpSpPr>
            <a:grpSpLocks noChangeAspect="1"/>
          </p:cNvGrpSpPr>
          <p:nvPr/>
        </p:nvGrpSpPr>
        <p:grpSpPr>
          <a:xfrm>
            <a:off x="12709747" y="11609386"/>
            <a:ext cx="10969943" cy="1613436"/>
            <a:chOff x="11394043" y="11044348"/>
            <a:chExt cx="12670685" cy="1863578"/>
          </a:xfrm>
        </p:grpSpPr>
        <p:pic>
          <p:nvPicPr>
            <p:cNvPr id="6" name="Graphic 5">
              <a:extLst>
                <a:ext uri="{FF2B5EF4-FFF2-40B4-BE49-F238E27FC236}">
                  <a16:creationId xmlns:a16="http://schemas.microsoft.com/office/drawing/2014/main" id="{E33A8609-2A23-EDDF-B5CF-C1A0A1E63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4043" y="11044348"/>
              <a:ext cx="5326602" cy="1828800"/>
            </a:xfrm>
            <a:prstGeom prst="rect">
              <a:avLst/>
            </a:prstGeom>
          </p:spPr>
        </p:pic>
        <p:pic>
          <p:nvPicPr>
            <p:cNvPr id="7" name="Picture 6" descr="A logo with white text&#10;&#10;Description automatically generated">
              <a:extLst>
                <a:ext uri="{FF2B5EF4-FFF2-40B4-BE49-F238E27FC236}">
                  <a16:creationId xmlns:a16="http://schemas.microsoft.com/office/drawing/2014/main" id="{D7A9808F-4961-F24A-96F2-AD112E317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5946" y="11044348"/>
              <a:ext cx="4638782" cy="1828800"/>
            </a:xfrm>
            <a:prstGeom prst="rect">
              <a:avLst/>
            </a:prstGeom>
          </p:spPr>
        </p:pic>
        <p:pic>
          <p:nvPicPr>
            <p:cNvPr id="8" name="Picture 7" descr="A white logo with a circle around it&#10;&#10;Description automatically generated">
              <a:extLst>
                <a:ext uri="{FF2B5EF4-FFF2-40B4-BE49-F238E27FC236}">
                  <a16:creationId xmlns:a16="http://schemas.microsoft.com/office/drawing/2014/main" id="{40CDE7F2-78BD-3FEC-6F44-5CA9BA10D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322" y="11079126"/>
              <a:ext cx="1642375" cy="1828800"/>
            </a:xfrm>
            <a:prstGeom prst="rect">
              <a:avLst/>
            </a:prstGeom>
          </p:spPr>
        </p:pic>
      </p:grpSp>
      <p:sp>
        <p:nvSpPr>
          <p:cNvPr id="10" name="Subtitle 2">
            <a:extLst>
              <a:ext uri="{FF2B5EF4-FFF2-40B4-BE49-F238E27FC236}">
                <a16:creationId xmlns:a16="http://schemas.microsoft.com/office/drawing/2014/main" id="{D49CA069-2F8E-182C-6062-0905D64A7868}"/>
              </a:ext>
            </a:extLst>
          </p:cNvPr>
          <p:cNvSpPr txBox="1">
            <a:spLocks/>
          </p:cNvSpPr>
          <p:nvPr/>
        </p:nvSpPr>
        <p:spPr>
          <a:xfrm>
            <a:off x="1094566" y="6116859"/>
            <a:ext cx="8837376" cy="3154141"/>
          </a:xfrm>
          <a:prstGeom prst="rect">
            <a:avLst/>
          </a:prstGeom>
        </p:spPr>
        <p:txBody>
          <a:bodyPr vert="horz" lIns="182832" tIns="91416" rIns="182832" bIns="9141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398" b="1">
                <a:solidFill>
                  <a:schemeClr val="accent2"/>
                </a:solidFill>
                <a:latin typeface="Lato" panose="020F0502020204030203" pitchFamily="34" charset="0"/>
                <a:ea typeface="Lato" panose="020F0502020204030203" pitchFamily="34" charset="0"/>
                <a:cs typeface="Lato" panose="020F0502020204030203" pitchFamily="34" charset="0"/>
              </a:rPr>
              <a:t>2025 Status Report </a:t>
            </a:r>
          </a:p>
          <a:p>
            <a:r>
              <a:rPr lang="en-US" sz="6398" b="1">
                <a:solidFill>
                  <a:schemeClr val="accent2"/>
                </a:solidFill>
                <a:latin typeface="Lato" panose="020F0502020204030203" pitchFamily="34" charset="0"/>
                <a:ea typeface="Lato" panose="020F0502020204030203" pitchFamily="34" charset="0"/>
                <a:cs typeface="Lato" panose="020F0502020204030203" pitchFamily="34" charset="0"/>
              </a:rPr>
              <a:t>for Africa: Highlights</a:t>
            </a:r>
          </a:p>
          <a:p>
            <a:pPr algn="l"/>
            <a:endParaRPr lang="en-US" sz="4799">
              <a:latin typeface="Lato" panose="020F0502020204030203" pitchFamily="34" charset="0"/>
              <a:ea typeface="Lato" panose="020F0502020204030203" pitchFamily="34" charset="0"/>
              <a:cs typeface="Lato" panose="020F0502020204030203" pitchFamily="34" charset="0"/>
            </a:endParaRPr>
          </a:p>
        </p:txBody>
      </p:sp>
      <p:sp>
        <p:nvSpPr>
          <p:cNvPr id="9" name="sketchy line">
            <a:extLst>
              <a:ext uri="{FF2B5EF4-FFF2-40B4-BE49-F238E27FC236}">
                <a16:creationId xmlns:a16="http://schemas.microsoft.com/office/drawing/2014/main" id="{1CEBF38F-EA42-8B85-D9C3-66BF397B6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3975" y="8653021"/>
            <a:ext cx="7132320" cy="18288"/>
          </a:xfrm>
          <a:custGeom>
            <a:avLst/>
            <a:gdLst>
              <a:gd name="csX0" fmla="*/ 0 w 7132320"/>
              <a:gd name="csY0" fmla="*/ 0 h 18288"/>
              <a:gd name="csX1" fmla="*/ 719716 w 7132320"/>
              <a:gd name="csY1" fmla="*/ 0 h 18288"/>
              <a:gd name="csX2" fmla="*/ 1368109 w 7132320"/>
              <a:gd name="csY2" fmla="*/ 0 h 18288"/>
              <a:gd name="csX3" fmla="*/ 1802532 w 7132320"/>
              <a:gd name="csY3" fmla="*/ 0 h 18288"/>
              <a:gd name="csX4" fmla="*/ 2522248 w 7132320"/>
              <a:gd name="csY4" fmla="*/ 0 h 18288"/>
              <a:gd name="csX5" fmla="*/ 2956671 w 7132320"/>
              <a:gd name="csY5" fmla="*/ 0 h 18288"/>
              <a:gd name="csX6" fmla="*/ 3391094 w 7132320"/>
              <a:gd name="csY6" fmla="*/ 0 h 18288"/>
              <a:gd name="csX7" fmla="*/ 4110810 w 7132320"/>
              <a:gd name="csY7" fmla="*/ 0 h 18288"/>
              <a:gd name="csX8" fmla="*/ 4901849 w 7132320"/>
              <a:gd name="csY8" fmla="*/ 0 h 18288"/>
              <a:gd name="csX9" fmla="*/ 5550242 w 7132320"/>
              <a:gd name="csY9" fmla="*/ 0 h 18288"/>
              <a:gd name="csX10" fmla="*/ 6127311 w 7132320"/>
              <a:gd name="csY10" fmla="*/ 0 h 18288"/>
              <a:gd name="csX11" fmla="*/ 6561734 w 7132320"/>
              <a:gd name="csY11" fmla="*/ 0 h 18288"/>
              <a:gd name="csX12" fmla="*/ 7132320 w 7132320"/>
              <a:gd name="csY12" fmla="*/ 0 h 18288"/>
              <a:gd name="csX13" fmla="*/ 7132320 w 7132320"/>
              <a:gd name="csY13" fmla="*/ 18288 h 18288"/>
              <a:gd name="csX14" fmla="*/ 6341281 w 7132320"/>
              <a:gd name="csY14" fmla="*/ 18288 h 18288"/>
              <a:gd name="csX15" fmla="*/ 5764211 w 7132320"/>
              <a:gd name="csY15" fmla="*/ 18288 h 18288"/>
              <a:gd name="csX16" fmla="*/ 4973172 w 7132320"/>
              <a:gd name="csY16" fmla="*/ 18288 h 18288"/>
              <a:gd name="csX17" fmla="*/ 4467426 w 7132320"/>
              <a:gd name="csY17" fmla="*/ 18288 h 18288"/>
              <a:gd name="csX18" fmla="*/ 3747710 w 7132320"/>
              <a:gd name="csY18" fmla="*/ 18288 h 18288"/>
              <a:gd name="csX19" fmla="*/ 2956671 w 7132320"/>
              <a:gd name="csY19" fmla="*/ 18288 h 18288"/>
              <a:gd name="csX20" fmla="*/ 2236955 w 7132320"/>
              <a:gd name="csY20" fmla="*/ 18288 h 18288"/>
              <a:gd name="csX21" fmla="*/ 1731209 w 7132320"/>
              <a:gd name="csY21" fmla="*/ 18288 h 18288"/>
              <a:gd name="csX22" fmla="*/ 1011493 w 7132320"/>
              <a:gd name="csY22" fmla="*/ 18288 h 18288"/>
              <a:gd name="csX23" fmla="*/ 0 w 7132320"/>
              <a:gd name="csY23" fmla="*/ 18288 h 18288"/>
              <a:gd name="csX24" fmla="*/ 0 w 7132320"/>
              <a:gd name="csY2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7132320" h="18288" fill="none" extrusionOk="0">
                <a:moveTo>
                  <a:pt x="0" y="0"/>
                </a:moveTo>
                <a:cubicBezTo>
                  <a:pt x="348257" y="3853"/>
                  <a:pt x="536402" y="34829"/>
                  <a:pt x="719716" y="0"/>
                </a:cubicBezTo>
                <a:cubicBezTo>
                  <a:pt x="903030" y="-34829"/>
                  <a:pt x="1081450" y="15885"/>
                  <a:pt x="1368109" y="0"/>
                </a:cubicBezTo>
                <a:cubicBezTo>
                  <a:pt x="1654768" y="-15885"/>
                  <a:pt x="1590946" y="517"/>
                  <a:pt x="1802532" y="0"/>
                </a:cubicBezTo>
                <a:cubicBezTo>
                  <a:pt x="2014118" y="-517"/>
                  <a:pt x="2173426" y="-22221"/>
                  <a:pt x="2522248" y="0"/>
                </a:cubicBezTo>
                <a:cubicBezTo>
                  <a:pt x="2871070" y="22221"/>
                  <a:pt x="2813501" y="4850"/>
                  <a:pt x="2956671" y="0"/>
                </a:cubicBezTo>
                <a:cubicBezTo>
                  <a:pt x="3099841" y="-4850"/>
                  <a:pt x="3264152" y="-8742"/>
                  <a:pt x="3391094" y="0"/>
                </a:cubicBezTo>
                <a:cubicBezTo>
                  <a:pt x="3518036" y="8742"/>
                  <a:pt x="3951137" y="-13402"/>
                  <a:pt x="4110810" y="0"/>
                </a:cubicBezTo>
                <a:cubicBezTo>
                  <a:pt x="4270483" y="13402"/>
                  <a:pt x="4606888" y="28832"/>
                  <a:pt x="4901849" y="0"/>
                </a:cubicBezTo>
                <a:cubicBezTo>
                  <a:pt x="5196810" y="-28832"/>
                  <a:pt x="5304427" y="-8848"/>
                  <a:pt x="5550242" y="0"/>
                </a:cubicBezTo>
                <a:cubicBezTo>
                  <a:pt x="5796057" y="8848"/>
                  <a:pt x="5854439" y="20412"/>
                  <a:pt x="6127311" y="0"/>
                </a:cubicBezTo>
                <a:cubicBezTo>
                  <a:pt x="6400183" y="-20412"/>
                  <a:pt x="6351698" y="20599"/>
                  <a:pt x="6561734" y="0"/>
                </a:cubicBezTo>
                <a:cubicBezTo>
                  <a:pt x="6771770" y="-20599"/>
                  <a:pt x="6977789" y="27405"/>
                  <a:pt x="7132320" y="0"/>
                </a:cubicBezTo>
                <a:cubicBezTo>
                  <a:pt x="7132854" y="6021"/>
                  <a:pt x="7131783" y="9209"/>
                  <a:pt x="7132320" y="18288"/>
                </a:cubicBezTo>
                <a:cubicBezTo>
                  <a:pt x="6925462" y="13490"/>
                  <a:pt x="6585813" y="47156"/>
                  <a:pt x="6341281" y="18288"/>
                </a:cubicBezTo>
                <a:cubicBezTo>
                  <a:pt x="6096749" y="-10580"/>
                  <a:pt x="5954644" y="-1166"/>
                  <a:pt x="5764211" y="18288"/>
                </a:cubicBezTo>
                <a:cubicBezTo>
                  <a:pt x="5573778" y="37742"/>
                  <a:pt x="5354752" y="-16639"/>
                  <a:pt x="4973172" y="18288"/>
                </a:cubicBezTo>
                <a:cubicBezTo>
                  <a:pt x="4591592" y="53215"/>
                  <a:pt x="4691421" y="18610"/>
                  <a:pt x="4467426" y="18288"/>
                </a:cubicBezTo>
                <a:cubicBezTo>
                  <a:pt x="4243431" y="17966"/>
                  <a:pt x="4038447" y="3507"/>
                  <a:pt x="3747710" y="18288"/>
                </a:cubicBezTo>
                <a:cubicBezTo>
                  <a:pt x="3456973" y="33069"/>
                  <a:pt x="3235084" y="4927"/>
                  <a:pt x="2956671" y="18288"/>
                </a:cubicBezTo>
                <a:cubicBezTo>
                  <a:pt x="2678258" y="31649"/>
                  <a:pt x="2581486" y="18034"/>
                  <a:pt x="2236955" y="18288"/>
                </a:cubicBezTo>
                <a:cubicBezTo>
                  <a:pt x="1892424" y="18542"/>
                  <a:pt x="1846821" y="15656"/>
                  <a:pt x="1731209" y="18288"/>
                </a:cubicBezTo>
                <a:cubicBezTo>
                  <a:pt x="1615597" y="20920"/>
                  <a:pt x="1310615" y="37558"/>
                  <a:pt x="1011493" y="18288"/>
                </a:cubicBezTo>
                <a:cubicBezTo>
                  <a:pt x="712371" y="-982"/>
                  <a:pt x="288731" y="30403"/>
                  <a:pt x="0" y="18288"/>
                </a:cubicBezTo>
                <a:cubicBezTo>
                  <a:pt x="249" y="10556"/>
                  <a:pt x="457" y="5520"/>
                  <a:pt x="0" y="0"/>
                </a:cubicBezTo>
                <a:close/>
              </a:path>
              <a:path w="7132320" h="18288" stroke="0" extrusionOk="0">
                <a:moveTo>
                  <a:pt x="0" y="0"/>
                </a:moveTo>
                <a:cubicBezTo>
                  <a:pt x="174800" y="-6044"/>
                  <a:pt x="330332" y="-20178"/>
                  <a:pt x="505746" y="0"/>
                </a:cubicBezTo>
                <a:cubicBezTo>
                  <a:pt x="681160" y="20178"/>
                  <a:pt x="960891" y="22173"/>
                  <a:pt x="1296785" y="0"/>
                </a:cubicBezTo>
                <a:cubicBezTo>
                  <a:pt x="1632679" y="-22173"/>
                  <a:pt x="1553390" y="16050"/>
                  <a:pt x="1731209" y="0"/>
                </a:cubicBezTo>
                <a:cubicBezTo>
                  <a:pt x="1909028" y="-16050"/>
                  <a:pt x="1994527" y="5849"/>
                  <a:pt x="2165632" y="0"/>
                </a:cubicBezTo>
                <a:cubicBezTo>
                  <a:pt x="2336737" y="-5849"/>
                  <a:pt x="2597709" y="26596"/>
                  <a:pt x="2814024" y="0"/>
                </a:cubicBezTo>
                <a:cubicBezTo>
                  <a:pt x="3030339" y="-26596"/>
                  <a:pt x="3136804" y="-1997"/>
                  <a:pt x="3391094" y="0"/>
                </a:cubicBezTo>
                <a:cubicBezTo>
                  <a:pt x="3645384" y="1997"/>
                  <a:pt x="3812820" y="-28766"/>
                  <a:pt x="4110810" y="0"/>
                </a:cubicBezTo>
                <a:cubicBezTo>
                  <a:pt x="4408800" y="28766"/>
                  <a:pt x="4473328" y="18923"/>
                  <a:pt x="4616556" y="0"/>
                </a:cubicBezTo>
                <a:cubicBezTo>
                  <a:pt x="4759784" y="-18923"/>
                  <a:pt x="5078118" y="-31891"/>
                  <a:pt x="5407595" y="0"/>
                </a:cubicBezTo>
                <a:cubicBezTo>
                  <a:pt x="5737072" y="31891"/>
                  <a:pt x="5806194" y="3272"/>
                  <a:pt x="5984665" y="0"/>
                </a:cubicBezTo>
                <a:cubicBezTo>
                  <a:pt x="6163136" y="-3272"/>
                  <a:pt x="6241861" y="23452"/>
                  <a:pt x="6490411" y="0"/>
                </a:cubicBezTo>
                <a:cubicBezTo>
                  <a:pt x="6738961" y="-23452"/>
                  <a:pt x="6833850" y="-28603"/>
                  <a:pt x="7132320" y="0"/>
                </a:cubicBezTo>
                <a:cubicBezTo>
                  <a:pt x="7132804" y="5257"/>
                  <a:pt x="7132917" y="13021"/>
                  <a:pt x="7132320" y="18288"/>
                </a:cubicBezTo>
                <a:cubicBezTo>
                  <a:pt x="6944371" y="9585"/>
                  <a:pt x="6846450" y="8199"/>
                  <a:pt x="6626574" y="18288"/>
                </a:cubicBezTo>
                <a:cubicBezTo>
                  <a:pt x="6406698" y="28377"/>
                  <a:pt x="6314476" y="12081"/>
                  <a:pt x="6192151" y="18288"/>
                </a:cubicBezTo>
                <a:cubicBezTo>
                  <a:pt x="6069826" y="24495"/>
                  <a:pt x="5749256" y="19374"/>
                  <a:pt x="5615081" y="18288"/>
                </a:cubicBezTo>
                <a:cubicBezTo>
                  <a:pt x="5480906" y="17203"/>
                  <a:pt x="5237591" y="14008"/>
                  <a:pt x="5109335" y="18288"/>
                </a:cubicBezTo>
                <a:cubicBezTo>
                  <a:pt x="4981079" y="22568"/>
                  <a:pt x="4608880" y="51452"/>
                  <a:pt x="4318296" y="18288"/>
                </a:cubicBezTo>
                <a:cubicBezTo>
                  <a:pt x="4027712" y="-14876"/>
                  <a:pt x="3902431" y="35922"/>
                  <a:pt x="3598580" y="18288"/>
                </a:cubicBezTo>
                <a:cubicBezTo>
                  <a:pt x="3294729" y="654"/>
                  <a:pt x="3381282" y="34878"/>
                  <a:pt x="3164157" y="18288"/>
                </a:cubicBezTo>
                <a:cubicBezTo>
                  <a:pt x="2947032" y="1698"/>
                  <a:pt x="2706315" y="3243"/>
                  <a:pt x="2515764" y="18288"/>
                </a:cubicBezTo>
                <a:cubicBezTo>
                  <a:pt x="2325213" y="33333"/>
                  <a:pt x="2017137" y="7407"/>
                  <a:pt x="1867371" y="18288"/>
                </a:cubicBezTo>
                <a:cubicBezTo>
                  <a:pt x="1717605" y="29169"/>
                  <a:pt x="1629533" y="36244"/>
                  <a:pt x="1432948" y="18288"/>
                </a:cubicBezTo>
                <a:cubicBezTo>
                  <a:pt x="1236363" y="332"/>
                  <a:pt x="892689" y="-14678"/>
                  <a:pt x="641909" y="18288"/>
                </a:cubicBezTo>
                <a:cubicBezTo>
                  <a:pt x="391129" y="51254"/>
                  <a:pt x="210713" y="-3470"/>
                  <a:pt x="0" y="18288"/>
                </a:cubicBezTo>
                <a:cubicBezTo>
                  <a:pt x="-309" y="13418"/>
                  <a:pt x="60" y="6209"/>
                  <a:pt x="0" y="0"/>
                </a:cubicBezTo>
                <a:close/>
              </a:path>
            </a:pathLst>
          </a:custGeom>
          <a:solidFill>
            <a:schemeClr val="accent2"/>
          </a:solidFill>
          <a:ln w="44450" cap="rnd">
            <a:solidFill>
              <a:srgbClr val="92D050"/>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380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7790-D7C8-97D3-95F2-9594C1221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28889-662B-5236-7D9F-2736493546D1}"/>
              </a:ext>
            </a:extLst>
          </p:cNvPr>
          <p:cNvSpPr>
            <a:spLocks noGrp="1"/>
          </p:cNvSpPr>
          <p:nvPr>
            <p:ph type="title"/>
          </p:nvPr>
        </p:nvSpPr>
        <p:spPr/>
        <p:txBody>
          <a:bodyPr>
            <a:normAutofit/>
          </a:bodyPr>
          <a:lstStyle/>
          <a:p>
            <a:r>
              <a:rPr lang="en-GB" sz="6000" b="1">
                <a:ea typeface="Lato" panose="020F0502020204030203" pitchFamily="34" charset="0"/>
                <a:cs typeface="Lato" panose="020F0502020204030203" pitchFamily="34" charset="0"/>
              </a:rPr>
              <a:t>Hi</a:t>
            </a:r>
            <a:r>
              <a:rPr lang="en-US" sz="6000" b="1" err="1">
                <a:ea typeface="Lato" panose="020F0502020204030203" pitchFamily="34" charset="0"/>
                <a:cs typeface="Lato" panose="020F0502020204030203" pitchFamily="34" charset="0"/>
              </a:rPr>
              <a:t>ghlight</a:t>
            </a:r>
            <a:r>
              <a:rPr lang="en-US" sz="6000" b="1">
                <a:ea typeface="Lato" panose="020F0502020204030203" pitchFamily="34" charset="0"/>
                <a:cs typeface="Lato" panose="020F0502020204030203" pitchFamily="34" charset="0"/>
              </a:rPr>
              <a:t> 7: Widespread unmet demand for certified seed </a:t>
            </a:r>
            <a:endParaRPr lang="en-UG" sz="6000" b="1">
              <a:ea typeface="Lato" panose="020F0502020204030203" pitchFamily="34" charset="0"/>
              <a:cs typeface="Lato" panose="020F0502020204030203" pitchFamily="34" charset="0"/>
            </a:endParaRPr>
          </a:p>
        </p:txBody>
      </p:sp>
      <p:sp>
        <p:nvSpPr>
          <p:cNvPr id="5" name="Content Placeholder 4">
            <a:extLst>
              <a:ext uri="{FF2B5EF4-FFF2-40B4-BE49-F238E27FC236}">
                <a16:creationId xmlns:a16="http://schemas.microsoft.com/office/drawing/2014/main" id="{BDF86395-CDA3-DAA5-2682-AEFE5A213529}"/>
              </a:ext>
            </a:extLst>
          </p:cNvPr>
          <p:cNvSpPr>
            <a:spLocks noGrp="1"/>
          </p:cNvSpPr>
          <p:nvPr>
            <p:ph sz="half" idx="1"/>
          </p:nvPr>
        </p:nvSpPr>
        <p:spPr/>
        <p:txBody>
          <a:bodyPr>
            <a:normAutofit/>
          </a:bodyPr>
          <a:lstStyle/>
          <a:p>
            <a:r>
              <a:rPr lang="en-US" sz="4400">
                <a:ea typeface="Lato" panose="020F0502020204030203" pitchFamily="34" charset="0"/>
                <a:cs typeface="Lato" panose="020F0502020204030203" pitchFamily="34" charset="0"/>
              </a:rPr>
              <a:t>Utilization of commercial seed by farmers</a:t>
            </a:r>
            <a:r>
              <a:rPr lang="en-GB" sz="4400">
                <a:ea typeface="Lato" panose="020F0502020204030203" pitchFamily="34" charset="0"/>
                <a:cs typeface="Lato" panose="020F0502020204030203" pitchFamily="34" charset="0"/>
              </a:rPr>
              <a:t> – lowest score, with continental average of </a:t>
            </a:r>
            <a:r>
              <a:rPr lang="en-GB" sz="4400" b="1">
                <a:highlight>
                  <a:srgbClr val="FFA700"/>
                </a:highlight>
                <a:ea typeface="Lato" panose="020F0502020204030203" pitchFamily="34" charset="0"/>
                <a:cs typeface="Lato" panose="020F0502020204030203" pitchFamily="34" charset="0"/>
              </a:rPr>
              <a:t>3.02</a:t>
            </a:r>
          </a:p>
          <a:p>
            <a:r>
              <a:rPr lang="en-GB" sz="4400">
                <a:ea typeface="Lato" panose="020F0502020204030203" pitchFamily="34" charset="0"/>
                <a:cs typeface="Lato" panose="020F0502020204030203" pitchFamily="34" charset="0"/>
              </a:rPr>
              <a:t>Only </a:t>
            </a:r>
            <a:r>
              <a:rPr lang="en-GB" sz="4400" b="1">
                <a:ea typeface="Lato" panose="020F0502020204030203" pitchFamily="34" charset="0"/>
                <a:cs typeface="Lato" panose="020F0502020204030203" pitchFamily="34" charset="0"/>
              </a:rPr>
              <a:t>14 countries met 50% </a:t>
            </a:r>
            <a:r>
              <a:rPr lang="en-GB" sz="4400">
                <a:ea typeface="Lato" panose="020F0502020204030203" pitchFamily="34" charset="0"/>
                <a:cs typeface="Lato" panose="020F0502020204030203" pitchFamily="34" charset="0"/>
              </a:rPr>
              <a:t>or more of national seed requirement for any of the four priority crops.</a:t>
            </a:r>
          </a:p>
          <a:p>
            <a:r>
              <a:rPr lang="en-GB" sz="4400">
                <a:ea typeface="Lato" panose="020F0502020204030203" pitchFamily="34" charset="0"/>
                <a:cs typeface="Lato" panose="020F0502020204030203" pitchFamily="34" charset="0"/>
              </a:rPr>
              <a:t>Significant variation by crop</a:t>
            </a:r>
          </a:p>
          <a:p>
            <a:r>
              <a:rPr lang="en-GB" sz="4400">
                <a:ea typeface="Lato" panose="020F0502020204030203" pitchFamily="34" charset="0"/>
                <a:cs typeface="Lato" panose="020F0502020204030203" pitchFamily="34" charset="0"/>
              </a:rPr>
              <a:t>Measurement challenges</a:t>
            </a:r>
            <a:br>
              <a:rPr lang="en-GB" sz="5600" dirty="0">
                <a:ea typeface="Lato" panose="020F0502020204030203" pitchFamily="34" charset="0"/>
                <a:cs typeface="Lato" panose="020F0502020204030203" pitchFamily="34" charset="0"/>
              </a:rPr>
            </a:br>
            <a:br>
              <a:rPr lang="en-GB" sz="5600" dirty="0">
                <a:ea typeface="Lato" panose="020F0502020204030203" pitchFamily="34" charset="0"/>
                <a:cs typeface="Lato" panose="020F0502020204030203" pitchFamily="34" charset="0"/>
              </a:rPr>
            </a:br>
            <a:endParaRPr lang="en-US" dirty="0"/>
          </a:p>
        </p:txBody>
      </p:sp>
      <p:sp>
        <p:nvSpPr>
          <p:cNvPr id="7" name="Content Placeholder 6">
            <a:extLst>
              <a:ext uri="{FF2B5EF4-FFF2-40B4-BE49-F238E27FC236}">
                <a16:creationId xmlns:a16="http://schemas.microsoft.com/office/drawing/2014/main" id="{624C751A-08EC-CEDA-BBCB-E4D87F8D9C47}"/>
              </a:ext>
            </a:extLst>
          </p:cNvPr>
          <p:cNvSpPr>
            <a:spLocks noGrp="1"/>
          </p:cNvSpPr>
          <p:nvPr>
            <p:ph sz="half" idx="2"/>
          </p:nvPr>
        </p:nvSpPr>
        <p:spPr/>
        <p:txBody>
          <a:bodyPr>
            <a:normAutofit/>
          </a:bodyPr>
          <a:lstStyle/>
          <a:p>
            <a:endParaRPr lang="en-US"/>
          </a:p>
        </p:txBody>
      </p:sp>
      <p:pic>
        <p:nvPicPr>
          <p:cNvPr id="9" name="Picture 8" descr="The image appears to be a map of Africa with various countries shaded or marked to indicate different levels of economic or social indicators, such as poverty or development indices.&#10;&#10;AI-generated content may be incorrect.">
            <a:extLst>
              <a:ext uri="{FF2B5EF4-FFF2-40B4-BE49-F238E27FC236}">
                <a16:creationId xmlns:a16="http://schemas.microsoft.com/office/drawing/2014/main" id="{85C5FB71-0A75-8122-BAB1-91FD2CA2CC5C}"/>
              </a:ext>
            </a:extLst>
          </p:cNvPr>
          <p:cNvPicPr>
            <a:picLocks noChangeAspect="1"/>
          </p:cNvPicPr>
          <p:nvPr/>
        </p:nvPicPr>
        <p:blipFill>
          <a:blip r:embed="rId3"/>
          <a:stretch>
            <a:fillRect/>
          </a:stretch>
        </p:blipFill>
        <p:spPr>
          <a:xfrm>
            <a:off x="11665354" y="2743200"/>
            <a:ext cx="11712162" cy="10972800"/>
          </a:xfrm>
          <a:prstGeom prst="rect">
            <a:avLst/>
          </a:prstGeom>
        </p:spPr>
      </p:pic>
    </p:spTree>
    <p:extLst>
      <p:ext uri="{BB962C8B-B14F-4D97-AF65-F5344CB8AC3E}">
        <p14:creationId xmlns:p14="http://schemas.microsoft.com/office/powerpoint/2010/main" val="40874479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1BED9-0504-B6F4-6D11-888EC634F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D0679-4454-4F89-BA20-C910D973BE3E}"/>
              </a:ext>
            </a:extLst>
          </p:cNvPr>
          <p:cNvSpPr>
            <a:spLocks noGrp="1"/>
          </p:cNvSpPr>
          <p:nvPr>
            <p:ph type="title"/>
          </p:nvPr>
        </p:nvSpPr>
        <p:spPr/>
        <p:txBody>
          <a:bodyPr>
            <a:normAutofit fontScale="90000"/>
          </a:bodyPr>
          <a:lstStyle/>
          <a:p>
            <a:br>
              <a:rPr lang="en-GB" dirty="0">
                <a:latin typeface="+mn-lt"/>
                <a:ea typeface="Lato" panose="020F0502020204030203" pitchFamily="34" charset="0"/>
                <a:cs typeface="Lato" panose="020F0502020204030203" pitchFamily="34" charset="0"/>
              </a:rPr>
            </a:br>
            <a:r>
              <a:rPr lang="en-US" sz="6000" dirty="0">
                <a:ea typeface="Lato" panose="020F0502020204030203" pitchFamily="34" charset="0"/>
                <a:cs typeface="Lato" panose="020F0502020204030203" pitchFamily="34" charset="0"/>
              </a:rPr>
              <a:t>Highlight 8: ECOWAS ranks highest in regional harmonization</a:t>
            </a:r>
            <a:br>
              <a:rPr lang="en-GB" sz="5600" dirty="0">
                <a:latin typeface="+mn-lt"/>
                <a:ea typeface="Lato" panose="020F0502020204030203" pitchFamily="34" charset="0"/>
                <a:cs typeface="Lato" panose="020F0502020204030203" pitchFamily="34" charset="0"/>
              </a:rPr>
            </a:br>
            <a:endParaRPr lang="en-UG" sz="5600" b="1" dirty="0">
              <a:solidFill>
                <a:srgbClr val="C00000"/>
              </a:solidFill>
              <a:latin typeface="+mn-lt"/>
              <a:ea typeface="Lato" panose="020F0502020204030203" pitchFamily="34" charset="0"/>
              <a:cs typeface="Lato" panose="020F0502020204030203" pitchFamily="34" charset="0"/>
            </a:endParaRPr>
          </a:p>
        </p:txBody>
      </p:sp>
      <p:sp>
        <p:nvSpPr>
          <p:cNvPr id="6" name="Content Placeholder 5">
            <a:extLst>
              <a:ext uri="{FF2B5EF4-FFF2-40B4-BE49-F238E27FC236}">
                <a16:creationId xmlns:a16="http://schemas.microsoft.com/office/drawing/2014/main" id="{7B83861C-F493-4675-9517-AD690AF5B492}"/>
              </a:ext>
            </a:extLst>
          </p:cNvPr>
          <p:cNvSpPr>
            <a:spLocks noGrp="1"/>
          </p:cNvSpPr>
          <p:nvPr>
            <p:ph sz="half" idx="1"/>
          </p:nvPr>
        </p:nvSpPr>
        <p:spPr/>
        <p:txBody>
          <a:bodyPr>
            <a:normAutofit/>
          </a:bodyPr>
          <a:lstStyle/>
          <a:p>
            <a:pPr marL="0" indent="0">
              <a:buNone/>
            </a:pPr>
            <a:r>
              <a:rPr lang="en-US" sz="4400" dirty="0"/>
              <a:t>ECOWAS on top in 2025 (and 2023); however, scores for all RECs have decreased since 2023.</a:t>
            </a:r>
          </a:p>
          <a:p>
            <a:r>
              <a:rPr lang="en-US" sz="4400" b="1" dirty="0"/>
              <a:t>ECOWAS</a:t>
            </a:r>
            <a:r>
              <a:rPr lang="en-US" sz="4400" dirty="0"/>
              <a:t>	</a:t>
            </a:r>
            <a:r>
              <a:rPr lang="en-US" sz="4400" dirty="0">
                <a:highlight>
                  <a:srgbClr val="A3FF00"/>
                </a:highlight>
              </a:rPr>
              <a:t>6.94</a:t>
            </a:r>
          </a:p>
          <a:p>
            <a:r>
              <a:rPr lang="en-US" sz="4400" b="1" dirty="0"/>
              <a:t>SADC</a:t>
            </a:r>
            <a:r>
              <a:rPr lang="en-US" sz="4400" dirty="0"/>
              <a:t>	</a:t>
            </a:r>
            <a:r>
              <a:rPr lang="en-US" sz="4400" dirty="0">
                <a:highlight>
                  <a:srgbClr val="A3FF00"/>
                </a:highlight>
              </a:rPr>
              <a:t>6.44</a:t>
            </a:r>
          </a:p>
          <a:p>
            <a:r>
              <a:rPr lang="en-US" sz="4400" b="1" dirty="0"/>
              <a:t>COMESA</a:t>
            </a:r>
            <a:r>
              <a:rPr lang="en-US" sz="4400" dirty="0"/>
              <a:t> 	</a:t>
            </a:r>
            <a:r>
              <a:rPr lang="en-US" sz="4400" dirty="0">
                <a:highlight>
                  <a:srgbClr val="FFF400"/>
                </a:highlight>
              </a:rPr>
              <a:t>5.76</a:t>
            </a:r>
          </a:p>
          <a:p>
            <a:r>
              <a:rPr lang="en-US" sz="4400" b="1" dirty="0"/>
              <a:t>ECCAS</a:t>
            </a:r>
            <a:r>
              <a:rPr lang="en-US" sz="4400" dirty="0"/>
              <a:t>	</a:t>
            </a:r>
            <a:r>
              <a:rPr lang="en-US" sz="4400" dirty="0">
                <a:highlight>
                  <a:srgbClr val="FFA700"/>
                </a:highlight>
              </a:rPr>
              <a:t>3.33</a:t>
            </a:r>
          </a:p>
          <a:p>
            <a:endParaRPr lang="en-GB" sz="4400" dirty="0">
              <a:ea typeface="Lato" panose="020F0502020204030203" pitchFamily="34" charset="0"/>
              <a:cs typeface="Lato" panose="020F0502020204030203" pitchFamily="34" charset="0"/>
            </a:endParaRPr>
          </a:p>
          <a:p>
            <a:pPr marL="0" indent="0">
              <a:buNone/>
            </a:pPr>
            <a:endParaRPr lang="en-GB" sz="4400" dirty="0">
              <a:ea typeface="Lato" panose="020F0502020204030203" pitchFamily="34" charset="0"/>
              <a:cs typeface="Lato" panose="020F0502020204030203" pitchFamily="34" charset="0"/>
            </a:endParaRPr>
          </a:p>
          <a:p>
            <a:r>
              <a:rPr lang="en-GB" sz="4400" dirty="0">
                <a:ea typeface="Lato" panose="020F0502020204030203" pitchFamily="34" charset="0"/>
                <a:cs typeface="Lato" panose="020F0502020204030203" pitchFamily="34" charset="0"/>
              </a:rPr>
              <a:t>Continent average: </a:t>
            </a:r>
            <a:r>
              <a:rPr lang="en-GB" sz="4400" b="1" dirty="0">
                <a:highlight>
                  <a:srgbClr val="A3FF00"/>
                </a:highlight>
                <a:ea typeface="Lato" panose="020F0502020204030203" pitchFamily="34" charset="0"/>
                <a:cs typeface="Lato" panose="020F0502020204030203" pitchFamily="34" charset="0"/>
              </a:rPr>
              <a:t>5.94</a:t>
            </a:r>
          </a:p>
          <a:p>
            <a:endParaRPr lang="en-US" sz="4400" dirty="0">
              <a:highlight>
                <a:srgbClr val="FFA700"/>
              </a:highlight>
            </a:endParaRPr>
          </a:p>
        </p:txBody>
      </p:sp>
      <p:sp>
        <p:nvSpPr>
          <p:cNvPr id="4" name="Content Placeholder 3">
            <a:extLst>
              <a:ext uri="{FF2B5EF4-FFF2-40B4-BE49-F238E27FC236}">
                <a16:creationId xmlns:a16="http://schemas.microsoft.com/office/drawing/2014/main" id="{AB6D27FC-C397-15A2-1D1D-C004AAFD51BE}"/>
              </a:ext>
            </a:extLst>
          </p:cNvPr>
          <p:cNvSpPr>
            <a:spLocks noGrp="1"/>
          </p:cNvSpPr>
          <p:nvPr>
            <p:ph sz="half" idx="2"/>
          </p:nvPr>
        </p:nvSpPr>
        <p:spPr/>
        <p:txBody>
          <a:bodyPr>
            <a:normAutofit/>
          </a:bodyPr>
          <a:lstStyle/>
          <a:p>
            <a:endParaRPr lang="en-US"/>
          </a:p>
        </p:txBody>
      </p:sp>
      <p:pic>
        <p:nvPicPr>
          <p:cNvPr id="13" name="Picture 12" descr="SEN&#10;&#10;AI-generated content may be incorrect.">
            <a:extLst>
              <a:ext uri="{FF2B5EF4-FFF2-40B4-BE49-F238E27FC236}">
                <a16:creationId xmlns:a16="http://schemas.microsoft.com/office/drawing/2014/main" id="{D15E98A0-B621-9DB6-C987-09867180C4B4}"/>
              </a:ext>
            </a:extLst>
          </p:cNvPr>
          <p:cNvPicPr>
            <a:picLocks noChangeAspect="1"/>
          </p:cNvPicPr>
          <p:nvPr/>
        </p:nvPicPr>
        <p:blipFill>
          <a:blip r:embed="rId3"/>
          <a:stretch>
            <a:fillRect/>
          </a:stretch>
        </p:blipFill>
        <p:spPr>
          <a:xfrm>
            <a:off x="11984854" y="2743200"/>
            <a:ext cx="11073161" cy="1097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53436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96747-FFB1-D624-F538-F1933E5F097A}"/>
              </a:ext>
            </a:extLst>
          </p:cNvPr>
          <p:cNvSpPr>
            <a:spLocks noGrp="1"/>
          </p:cNvSpPr>
          <p:nvPr>
            <p:ph type="title"/>
          </p:nvPr>
        </p:nvSpPr>
        <p:spPr/>
        <p:txBody>
          <a:bodyPr>
            <a:normAutofit fontScale="90000"/>
          </a:bodyPr>
          <a:lstStyle/>
          <a:p>
            <a:r>
              <a:rPr lang="en-US"/>
              <a:t>Highlight 9: Seed trade associations matter!</a:t>
            </a:r>
          </a:p>
        </p:txBody>
      </p:sp>
      <p:sp>
        <p:nvSpPr>
          <p:cNvPr id="6" name="Content Placeholder 5">
            <a:extLst>
              <a:ext uri="{FF2B5EF4-FFF2-40B4-BE49-F238E27FC236}">
                <a16:creationId xmlns:a16="http://schemas.microsoft.com/office/drawing/2014/main" id="{E5F031B4-3EA6-F663-0607-220EF7FA371E}"/>
              </a:ext>
            </a:extLst>
          </p:cNvPr>
          <p:cNvSpPr>
            <a:spLocks noGrp="1"/>
          </p:cNvSpPr>
          <p:nvPr>
            <p:ph sz="half" idx="1"/>
          </p:nvPr>
        </p:nvSpPr>
        <p:spPr/>
        <p:txBody>
          <a:bodyPr>
            <a:normAutofit/>
          </a:bodyPr>
          <a:lstStyle/>
          <a:p>
            <a:r>
              <a:rPr lang="en-GB" sz="4400" dirty="0">
                <a:ea typeface="Lato" panose="020F0502020204030203" pitchFamily="34" charset="0"/>
                <a:cs typeface="Lato" panose="020F0502020204030203" pitchFamily="34" charset="0"/>
              </a:rPr>
              <a:t>National seed trade associations are important vehicles for private sector development </a:t>
            </a:r>
          </a:p>
          <a:p>
            <a:r>
              <a:rPr lang="en-GB" sz="4400" dirty="0">
                <a:ea typeface="Lato" panose="020F0502020204030203" pitchFamily="34" charset="0"/>
                <a:cs typeface="Lato" panose="020F0502020204030203" pitchFamily="34" charset="0"/>
              </a:rPr>
              <a:t>Data shows correlation between functional seed association and good overall scores</a:t>
            </a:r>
            <a:r>
              <a:rPr lang="en-GB" sz="4400">
                <a:ea typeface="Lato" panose="020F0502020204030203" pitchFamily="34" charset="0"/>
                <a:cs typeface="Lato" panose="020F0502020204030203" pitchFamily="34" charset="0"/>
              </a:rPr>
              <a:t> (r = 0.78)</a:t>
            </a:r>
            <a:endParaRPr lang="en-GB" sz="4400" dirty="0">
              <a:ea typeface="Lato" panose="020F0502020204030203" pitchFamily="34" charset="0"/>
              <a:cs typeface="Lato" panose="020F0502020204030203" pitchFamily="34" charset="0"/>
            </a:endParaRPr>
          </a:p>
          <a:p>
            <a:r>
              <a:rPr lang="en-GB" sz="4400" b="1" dirty="0">
                <a:ea typeface="Lato" panose="020F0502020204030203" pitchFamily="34" charset="0"/>
                <a:cs typeface="Lato" panose="020F0502020204030203" pitchFamily="34" charset="0"/>
              </a:rPr>
              <a:t>17</a:t>
            </a:r>
            <a:r>
              <a:rPr lang="en-GB" sz="4400" dirty="0">
                <a:ea typeface="Lato" panose="020F0502020204030203" pitchFamily="34" charset="0"/>
                <a:cs typeface="Lato" panose="020F0502020204030203" pitchFamily="34" charset="0"/>
              </a:rPr>
              <a:t> countries without national seed association</a:t>
            </a:r>
            <a:endParaRPr lang="en-US" sz="4400" dirty="0"/>
          </a:p>
        </p:txBody>
      </p:sp>
      <p:sp>
        <p:nvSpPr>
          <p:cNvPr id="3" name="Content Placeholder 2">
            <a:extLst>
              <a:ext uri="{FF2B5EF4-FFF2-40B4-BE49-F238E27FC236}">
                <a16:creationId xmlns:a16="http://schemas.microsoft.com/office/drawing/2014/main" id="{EB5EE6A5-0509-9923-BFD2-BB8E18F9DCFA}"/>
              </a:ext>
            </a:extLst>
          </p:cNvPr>
          <p:cNvSpPr>
            <a:spLocks noGrp="1"/>
          </p:cNvSpPr>
          <p:nvPr>
            <p:ph sz="half" idx="2"/>
          </p:nvPr>
        </p:nvSpPr>
        <p:spPr/>
        <p:txBody>
          <a:bodyPr/>
          <a:lstStyle/>
          <a:p>
            <a:endParaRPr lang="en-US"/>
          </a:p>
        </p:txBody>
      </p:sp>
      <p:pic>
        <p:nvPicPr>
          <p:cNvPr id="7" name="Picture 6" descr="The image appears to be a map of Africa, colored in shades of green to indicate various levels of economic development, with darker shades representing higher levels of economic prosperity.&#10;&#10;AI-generated content may be incorrect.">
            <a:extLst>
              <a:ext uri="{FF2B5EF4-FFF2-40B4-BE49-F238E27FC236}">
                <a16:creationId xmlns:a16="http://schemas.microsoft.com/office/drawing/2014/main" id="{2E93EAAD-ED37-9B49-F36F-A8C34E85F250}"/>
              </a:ext>
            </a:extLst>
          </p:cNvPr>
          <p:cNvPicPr>
            <a:picLocks noChangeAspect="1"/>
          </p:cNvPicPr>
          <p:nvPr/>
        </p:nvPicPr>
        <p:blipFill>
          <a:blip r:embed="rId3"/>
          <a:stretch>
            <a:fillRect/>
          </a:stretch>
        </p:blipFill>
        <p:spPr>
          <a:xfrm>
            <a:off x="12036465" y="2743200"/>
            <a:ext cx="11644947" cy="10972800"/>
          </a:xfrm>
          <a:prstGeom prst="rect">
            <a:avLst/>
          </a:prstGeom>
        </p:spPr>
      </p:pic>
    </p:spTree>
    <p:extLst>
      <p:ext uri="{BB962C8B-B14F-4D97-AF65-F5344CB8AC3E}">
        <p14:creationId xmlns:p14="http://schemas.microsoft.com/office/powerpoint/2010/main" val="407334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5111-A22D-1504-5F68-6C43AE204839}"/>
              </a:ext>
            </a:extLst>
          </p:cNvPr>
          <p:cNvSpPr>
            <a:spLocks noGrp="1"/>
          </p:cNvSpPr>
          <p:nvPr>
            <p:ph type="title"/>
          </p:nvPr>
        </p:nvSpPr>
        <p:spPr/>
        <p:txBody>
          <a:bodyPr/>
          <a:lstStyle/>
          <a:p>
            <a:r>
              <a:rPr lang="en-US"/>
              <a:t>How to access SSPI? </a:t>
            </a:r>
          </a:p>
        </p:txBody>
      </p:sp>
      <p:sp>
        <p:nvSpPr>
          <p:cNvPr id="3" name="Content Placeholder 2">
            <a:extLst>
              <a:ext uri="{FF2B5EF4-FFF2-40B4-BE49-F238E27FC236}">
                <a16:creationId xmlns:a16="http://schemas.microsoft.com/office/drawing/2014/main" id="{8AC3ACAF-E5E0-930B-35F8-804D52A19069}"/>
              </a:ext>
            </a:extLst>
          </p:cNvPr>
          <p:cNvSpPr>
            <a:spLocks noGrp="1"/>
          </p:cNvSpPr>
          <p:nvPr>
            <p:ph sz="half" idx="1"/>
          </p:nvPr>
        </p:nvSpPr>
        <p:spPr>
          <a:xfrm>
            <a:off x="1675964" y="2941105"/>
            <a:ext cx="10846236" cy="9412821"/>
          </a:xfrm>
        </p:spPr>
        <p:txBody>
          <a:bodyPr>
            <a:normAutofit/>
          </a:bodyPr>
          <a:lstStyle/>
          <a:p>
            <a:pPr marL="0" indent="0">
              <a:buNone/>
            </a:pPr>
            <a:r>
              <a:rPr lang="en-US" sz="4400" dirty="0"/>
              <a:t>Report &amp; online dashboard will launch later this year. </a:t>
            </a:r>
          </a:p>
          <a:p>
            <a:r>
              <a:rPr lang="en-US" sz="4400" dirty="0"/>
              <a:t>Report includes country briefs </a:t>
            </a:r>
          </a:p>
          <a:p>
            <a:r>
              <a:rPr lang="en-US" sz="4400" dirty="0"/>
              <a:t>Online interactive dashboard, with filters by country, REC, year. </a:t>
            </a:r>
          </a:p>
          <a:p>
            <a:pPr marL="0" indent="0">
              <a:buNone/>
            </a:pPr>
            <a:r>
              <a:rPr lang="en-US" sz="4400" dirty="0"/>
              <a:t>Validation ongoing – link to online form to review country brief(s):</a:t>
            </a:r>
          </a:p>
        </p:txBody>
      </p:sp>
      <p:pic>
        <p:nvPicPr>
          <p:cNvPr id="7" name="Content Placeholder 6" descr="The image shows a QR code with a black and white checkerboard pattern.&#10;&#10;AI-generated content may be incorrect.">
            <a:extLst>
              <a:ext uri="{FF2B5EF4-FFF2-40B4-BE49-F238E27FC236}">
                <a16:creationId xmlns:a16="http://schemas.microsoft.com/office/drawing/2014/main" id="{56CD4222-1F65-A6B1-978B-AA7247C4F3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021281" y="2713703"/>
            <a:ext cx="9694125" cy="9694125"/>
          </a:xfrm>
          <a:prstGeom prst="rect">
            <a:avLst/>
          </a:prstGeom>
        </p:spPr>
      </p:pic>
    </p:spTree>
    <p:extLst>
      <p:ext uri="{BB962C8B-B14F-4D97-AF65-F5344CB8AC3E}">
        <p14:creationId xmlns:p14="http://schemas.microsoft.com/office/powerpoint/2010/main" val="33689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6B5D-DDEE-3E84-17F9-D41179D59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2F46A-3FF3-24CC-B5A0-2B936D82BAF5}"/>
              </a:ext>
            </a:extLst>
          </p:cNvPr>
          <p:cNvSpPr>
            <a:spLocks noGrp="1"/>
          </p:cNvSpPr>
          <p:nvPr>
            <p:ph type="title"/>
          </p:nvPr>
        </p:nvSpPr>
        <p:spPr>
          <a:xfrm>
            <a:off x="881743" y="994199"/>
            <a:ext cx="11789229" cy="1669202"/>
          </a:xfrm>
        </p:spPr>
        <p:txBody>
          <a:bodyPr/>
          <a:lstStyle/>
          <a:p>
            <a:pPr algn="ctr"/>
            <a:r>
              <a:rPr lang="en-US" dirty="0"/>
              <a:t>Side event invitation</a:t>
            </a:r>
          </a:p>
        </p:txBody>
      </p:sp>
      <p:sp>
        <p:nvSpPr>
          <p:cNvPr id="3" name="Text Placeholder 2">
            <a:extLst>
              <a:ext uri="{FF2B5EF4-FFF2-40B4-BE49-F238E27FC236}">
                <a16:creationId xmlns:a16="http://schemas.microsoft.com/office/drawing/2014/main" id="{FA717EA3-38DA-AEBE-C6B8-00DE86494AFE}"/>
              </a:ext>
            </a:extLst>
          </p:cNvPr>
          <p:cNvSpPr>
            <a:spLocks noGrp="1"/>
          </p:cNvSpPr>
          <p:nvPr>
            <p:ph sz="half" idx="1"/>
          </p:nvPr>
        </p:nvSpPr>
        <p:spPr>
          <a:xfrm>
            <a:off x="1240972" y="3396343"/>
            <a:ext cx="9829800" cy="8490857"/>
          </a:xfrm>
        </p:spPr>
        <p:txBody>
          <a:bodyPr>
            <a:normAutofit fontScale="92500" lnSpcReduction="20000"/>
          </a:bodyPr>
          <a:lstStyle/>
          <a:p>
            <a:pPr marL="0" indent="0" algn="ctr">
              <a:buNone/>
            </a:pPr>
            <a:r>
              <a:rPr lang="en-US" sz="9500" b="1">
                <a:solidFill>
                  <a:schemeClr val="accent2"/>
                </a:solidFill>
                <a:latin typeface="+mj-lt"/>
              </a:rPr>
              <a:t>Data validation for SSPI 2025 </a:t>
            </a:r>
          </a:p>
          <a:p>
            <a:pPr algn="ctr"/>
            <a:endParaRPr lang="en-US" b="1" dirty="0"/>
          </a:p>
          <a:p>
            <a:pPr marL="0" indent="0" algn="ctr">
              <a:buNone/>
            </a:pPr>
            <a:r>
              <a:rPr lang="en-US" b="1" dirty="0"/>
              <a:t>Wednesday, March 25, 2026</a:t>
            </a:r>
          </a:p>
          <a:p>
            <a:pPr algn="ctr"/>
            <a:endParaRPr lang="en-US" dirty="0"/>
          </a:p>
          <a:p>
            <a:pPr marL="0" indent="0" algn="ctr">
              <a:buNone/>
            </a:pPr>
            <a:r>
              <a:rPr lang="en-US" b="1" dirty="0"/>
              <a:t>16:00 to 18:00 hours</a:t>
            </a:r>
          </a:p>
          <a:p>
            <a:pPr marL="0" indent="0" algn="ctr">
              <a:buNone/>
            </a:pPr>
            <a:r>
              <a:rPr lang="en-US" dirty="0"/>
              <a:t>Following the AFSTA</a:t>
            </a:r>
          </a:p>
          <a:p>
            <a:pPr marL="0" indent="0" algn="ctr">
              <a:buNone/>
            </a:pPr>
            <a:r>
              <a:rPr lang="en-US" dirty="0"/>
              <a:t>Annual General Meeting</a:t>
            </a:r>
          </a:p>
          <a:p>
            <a:pPr marL="0" indent="0" algn="ctr">
              <a:buNone/>
            </a:pPr>
            <a:r>
              <a:rPr lang="en-US" dirty="0"/>
              <a:t>	</a:t>
            </a:r>
          </a:p>
          <a:p>
            <a:pPr marL="0" indent="0" algn="ctr">
              <a:buNone/>
            </a:pPr>
            <a:r>
              <a:rPr lang="en-US" b="1" dirty="0"/>
              <a:t>Venue: Room 10 (first floor)</a:t>
            </a:r>
            <a:r>
              <a:rPr lang="en-US" dirty="0"/>
              <a:t> </a:t>
            </a:r>
          </a:p>
        </p:txBody>
      </p:sp>
      <p:sp>
        <p:nvSpPr>
          <p:cNvPr id="5" name="Content Placeholder 4">
            <a:extLst>
              <a:ext uri="{FF2B5EF4-FFF2-40B4-BE49-F238E27FC236}">
                <a16:creationId xmlns:a16="http://schemas.microsoft.com/office/drawing/2014/main" id="{3B4D7C07-D35D-47D2-A7A4-AA1C44947E29}"/>
              </a:ext>
            </a:extLst>
          </p:cNvPr>
          <p:cNvSpPr>
            <a:spLocks noGrp="1"/>
          </p:cNvSpPr>
          <p:nvPr>
            <p:ph sz="half" idx="2"/>
          </p:nvPr>
        </p:nvSpPr>
        <p:spPr/>
        <p:txBody>
          <a:bodyPr>
            <a:normAutofit fontScale="92500" lnSpcReduction="20000"/>
          </a:bodyPr>
          <a:lstStyle/>
          <a:p>
            <a:endParaRPr lang="en-US"/>
          </a:p>
        </p:txBody>
      </p:sp>
      <p:pic>
        <p:nvPicPr>
          <p:cNvPr id="4" name="Picture Placeholder 7">
            <a:extLst>
              <a:ext uri="{FF2B5EF4-FFF2-40B4-BE49-F238E27FC236}">
                <a16:creationId xmlns:a16="http://schemas.microsoft.com/office/drawing/2014/main" id="{C65FB03E-567B-CCD8-A5D9-513577EC4B59}"/>
              </a:ext>
            </a:extLst>
          </p:cNvPr>
          <p:cNvPicPr>
            <a:picLocks noChangeAspect="1"/>
          </p:cNvPicPr>
          <p:nvPr/>
        </p:nvPicPr>
        <p:blipFill>
          <a:blip r:embed="rId2">
            <a:extLst>
              <a:ext uri="{28A0092B-C50C-407E-A947-70E740481C1C}">
                <a14:useLocalDpi xmlns:a14="http://schemas.microsoft.com/office/drawing/2010/main" val="0"/>
              </a:ext>
            </a:extLst>
          </a:blip>
          <a:srcRect l="15234" r="17812" b="-1"/>
          <a:stretch>
            <a:fillRect/>
          </a:stretch>
        </p:blipFill>
        <p:spPr>
          <a:xfrm>
            <a:off x="11595755" y="0"/>
            <a:ext cx="13753967" cy="137124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6" name="Group 5">
            <a:extLst>
              <a:ext uri="{FF2B5EF4-FFF2-40B4-BE49-F238E27FC236}">
                <a16:creationId xmlns:a16="http://schemas.microsoft.com/office/drawing/2014/main" id="{F1A8067A-3CFA-2367-6A4E-4010535C4FEE}"/>
              </a:ext>
            </a:extLst>
          </p:cNvPr>
          <p:cNvGrpSpPr>
            <a:grpSpLocks noChangeAspect="1"/>
          </p:cNvGrpSpPr>
          <p:nvPr/>
        </p:nvGrpSpPr>
        <p:grpSpPr>
          <a:xfrm>
            <a:off x="13407707" y="11419731"/>
            <a:ext cx="10969943" cy="1613436"/>
            <a:chOff x="11394043" y="11044348"/>
            <a:chExt cx="12670685" cy="1863578"/>
          </a:xfrm>
        </p:grpSpPr>
        <p:pic>
          <p:nvPicPr>
            <p:cNvPr id="7" name="Graphic 6">
              <a:extLst>
                <a:ext uri="{FF2B5EF4-FFF2-40B4-BE49-F238E27FC236}">
                  <a16:creationId xmlns:a16="http://schemas.microsoft.com/office/drawing/2014/main" id="{EE08BEAC-995E-81EC-B062-2EE67954A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4043" y="11044348"/>
              <a:ext cx="5326602" cy="1828800"/>
            </a:xfrm>
            <a:prstGeom prst="rect">
              <a:avLst/>
            </a:prstGeom>
          </p:spPr>
        </p:pic>
        <p:pic>
          <p:nvPicPr>
            <p:cNvPr id="8" name="Picture 7" descr="A logo with white text&#10;&#10;Description automatically generated">
              <a:extLst>
                <a:ext uri="{FF2B5EF4-FFF2-40B4-BE49-F238E27FC236}">
                  <a16:creationId xmlns:a16="http://schemas.microsoft.com/office/drawing/2014/main" id="{92D5BBEB-E2EB-835B-5919-4B2BB0AA9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5946" y="11044348"/>
              <a:ext cx="4638782" cy="1828800"/>
            </a:xfrm>
            <a:prstGeom prst="rect">
              <a:avLst/>
            </a:prstGeom>
          </p:spPr>
        </p:pic>
        <p:pic>
          <p:nvPicPr>
            <p:cNvPr id="9" name="Picture 8" descr="A white logo with a circle around it&#10;&#10;Description automatically generated">
              <a:extLst>
                <a:ext uri="{FF2B5EF4-FFF2-40B4-BE49-F238E27FC236}">
                  <a16:creationId xmlns:a16="http://schemas.microsoft.com/office/drawing/2014/main" id="{4B3D6D5F-170A-A264-C513-E8C57ED73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322" y="11079126"/>
              <a:ext cx="1642375" cy="1828800"/>
            </a:xfrm>
            <a:prstGeom prst="rect">
              <a:avLst/>
            </a:prstGeom>
          </p:spPr>
        </p:pic>
      </p:grpSp>
    </p:spTree>
    <p:extLst>
      <p:ext uri="{BB962C8B-B14F-4D97-AF65-F5344CB8AC3E}">
        <p14:creationId xmlns:p14="http://schemas.microsoft.com/office/powerpoint/2010/main" val="86673369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16014D-B5AF-1203-0093-B5DB67A4EEB1}"/>
              </a:ext>
            </a:extLst>
          </p:cNvPr>
          <p:cNvSpPr>
            <a:spLocks noGrp="1"/>
          </p:cNvSpPr>
          <p:nvPr>
            <p:ph type="title"/>
          </p:nvPr>
        </p:nvSpPr>
        <p:spPr/>
        <p:txBody>
          <a:bodyPr>
            <a:normAutofit fontScale="90000"/>
          </a:bodyPr>
          <a:lstStyle/>
          <a:p>
            <a:r>
              <a:rPr lang="en-US"/>
              <a:t>Overview of Seed Sector Performance Index</a:t>
            </a:r>
          </a:p>
        </p:txBody>
      </p:sp>
      <p:sp>
        <p:nvSpPr>
          <p:cNvPr id="5" name="Content Placeholder 4">
            <a:extLst>
              <a:ext uri="{FF2B5EF4-FFF2-40B4-BE49-F238E27FC236}">
                <a16:creationId xmlns:a16="http://schemas.microsoft.com/office/drawing/2014/main" id="{4EE33E17-23B6-C364-D05E-D1F78797EE72}"/>
              </a:ext>
            </a:extLst>
          </p:cNvPr>
          <p:cNvSpPr>
            <a:spLocks noGrp="1"/>
          </p:cNvSpPr>
          <p:nvPr>
            <p:ph idx="1"/>
          </p:nvPr>
        </p:nvSpPr>
        <p:spPr/>
        <p:txBody>
          <a:bodyPr vert="horz" lIns="91440" tIns="45720" rIns="91440" bIns="45720" rtlCol="0" anchor="t">
            <a:normAutofit/>
          </a:bodyPr>
          <a:lstStyle/>
          <a:p>
            <a:pPr marL="468313" indent="-468313">
              <a:buFont typeface="Arial" panose="020B0604020202020204" pitchFamily="34" charset="0"/>
              <a:buChar char="•"/>
            </a:pPr>
            <a:r>
              <a:rPr lang="en-US" sz="4400" b="1" dirty="0">
                <a:solidFill>
                  <a:schemeClr val="tx1"/>
                </a:solidFill>
                <a:ea typeface="Open Sans Semibold"/>
                <a:cs typeface="Open Sans Semibold"/>
              </a:rPr>
              <a:t>What is SSPI</a:t>
            </a:r>
            <a:r>
              <a:rPr lang="en-US" sz="4400" dirty="0">
                <a:solidFill>
                  <a:schemeClr val="tx1"/>
                </a:solidFill>
                <a:ea typeface="Open Sans Semibold"/>
                <a:cs typeface="Open Sans Semibold"/>
              </a:rPr>
              <a:t>? An analytical tool that provides a “bird’s eye” view of the health of the seed system in African countries.</a:t>
            </a:r>
          </a:p>
          <a:p>
            <a:pPr marL="468313" indent="-468313">
              <a:buFont typeface="Arial" panose="020B0604020202020204" pitchFamily="34" charset="0"/>
              <a:buChar char="•"/>
            </a:pPr>
            <a:r>
              <a:rPr lang="en-US" sz="4400" b="1" dirty="0">
                <a:solidFill>
                  <a:schemeClr val="tx1"/>
                </a:solidFill>
                <a:ea typeface="Open Sans Semibold"/>
                <a:cs typeface="Open Sans Semibold"/>
              </a:rPr>
              <a:t>17 indicators </a:t>
            </a:r>
            <a:r>
              <a:rPr lang="en-US" sz="4400" dirty="0">
                <a:solidFill>
                  <a:schemeClr val="tx1"/>
                </a:solidFill>
                <a:ea typeface="Open Sans Semibold"/>
                <a:cs typeface="Open Sans Semibold"/>
              </a:rPr>
              <a:t>which measure seed sector performance</a:t>
            </a:r>
          </a:p>
          <a:p>
            <a:pPr marL="468313" indent="-468313">
              <a:buFont typeface="Arial" panose="020B0604020202020204" pitchFamily="34" charset="0"/>
              <a:buChar char="•"/>
            </a:pPr>
            <a:r>
              <a:rPr lang="en-US" sz="4400" b="1" dirty="0">
                <a:solidFill>
                  <a:schemeClr val="tx1"/>
                </a:solidFill>
                <a:ea typeface="Open Sans Semibold"/>
                <a:cs typeface="Open Sans Semibold"/>
              </a:rPr>
              <a:t>Source of data: </a:t>
            </a:r>
            <a:r>
              <a:rPr lang="en-US" sz="4400" dirty="0">
                <a:solidFill>
                  <a:schemeClr val="tx1"/>
                </a:solidFill>
                <a:ea typeface="Open Sans Semibold"/>
                <a:cs typeface="Open Sans Semibold"/>
              </a:rPr>
              <a:t> African Union member states; Data also serves as the seed sector indicator in the CAADP Biennial Review (BR) process</a:t>
            </a:r>
            <a:endParaRPr lang="en-US" sz="4400" dirty="0">
              <a:solidFill>
                <a:schemeClr val="tx1"/>
              </a:solidFill>
            </a:endParaRPr>
          </a:p>
          <a:p>
            <a:pPr marL="468313" indent="-468313">
              <a:buFont typeface="Arial" panose="020B0604020202020204" pitchFamily="34" charset="0"/>
              <a:buChar char="•"/>
            </a:pPr>
            <a:r>
              <a:rPr lang="en-US" sz="4400" b="1" dirty="0">
                <a:solidFill>
                  <a:schemeClr val="tx1"/>
                </a:solidFill>
                <a:ea typeface="Open Sans Semibold"/>
                <a:cs typeface="Open Sans Semibold"/>
              </a:rPr>
              <a:t>Pilot in 2023</a:t>
            </a:r>
            <a:r>
              <a:rPr lang="en-US" sz="4400" dirty="0">
                <a:solidFill>
                  <a:schemeClr val="tx1"/>
                </a:solidFill>
                <a:ea typeface="Open Sans Semibold"/>
                <a:cs typeface="Open Sans Semibold"/>
              </a:rPr>
              <a:t>: Piloted in 47 countries in 2023 for 4</a:t>
            </a:r>
            <a:r>
              <a:rPr lang="en-US" sz="4400" baseline="30000" dirty="0">
                <a:solidFill>
                  <a:schemeClr val="tx1"/>
                </a:solidFill>
                <a:ea typeface="Open Sans Semibold"/>
                <a:cs typeface="Open Sans Semibold"/>
              </a:rPr>
              <a:t>th</a:t>
            </a:r>
            <a:r>
              <a:rPr lang="en-US" sz="4400" dirty="0">
                <a:solidFill>
                  <a:schemeClr val="tx1"/>
                </a:solidFill>
                <a:ea typeface="Open Sans Semibold"/>
                <a:cs typeface="Open Sans Semibold"/>
              </a:rPr>
              <a:t> AU Biennial Review</a:t>
            </a:r>
            <a:endParaRPr lang="en-US" sz="4400" dirty="0">
              <a:solidFill>
                <a:schemeClr val="tx1"/>
              </a:solidFill>
            </a:endParaRPr>
          </a:p>
          <a:p>
            <a:pPr marL="468313" indent="-468313">
              <a:buFont typeface="Arial" panose="020B0604020202020204" pitchFamily="34" charset="0"/>
              <a:buChar char="•"/>
            </a:pPr>
            <a:r>
              <a:rPr lang="en-US" sz="4400" b="1" dirty="0">
                <a:solidFill>
                  <a:schemeClr val="tx1"/>
                </a:solidFill>
              </a:rPr>
              <a:t>SSPI 2025</a:t>
            </a:r>
            <a:r>
              <a:rPr lang="en-US" sz="4400" dirty="0">
                <a:solidFill>
                  <a:schemeClr val="tx1"/>
                </a:solidFill>
              </a:rPr>
              <a:t>: data collected between June and September 2025</a:t>
            </a:r>
          </a:p>
          <a:p>
            <a:pPr marL="468313" indent="-468313">
              <a:buFont typeface="Arial" panose="020B0604020202020204" pitchFamily="34" charset="0"/>
              <a:buChar char="•"/>
            </a:pPr>
            <a:r>
              <a:rPr lang="en-US" sz="4400" b="1" dirty="0">
                <a:solidFill>
                  <a:schemeClr val="tx1"/>
                </a:solidFill>
              </a:rPr>
              <a:t>SSPI ownership</a:t>
            </a:r>
            <a:r>
              <a:rPr lang="en-US" sz="4400" dirty="0">
                <a:solidFill>
                  <a:schemeClr val="tx1"/>
                </a:solidFill>
              </a:rPr>
              <a:t>: Anchored under the African Seed and Biotechnology Program (ASBP)</a:t>
            </a:r>
          </a:p>
          <a:p>
            <a:pPr marL="468313" indent="-468313">
              <a:buFont typeface="Arial" panose="020B0604020202020204" pitchFamily="34" charset="0"/>
              <a:buChar char="•"/>
            </a:pPr>
            <a:r>
              <a:rPr lang="en-US" sz="4400" b="1" dirty="0">
                <a:solidFill>
                  <a:schemeClr val="tx1"/>
                </a:solidFill>
              </a:rPr>
              <a:t>Currently supported</a:t>
            </a:r>
            <a:r>
              <a:rPr lang="en-US" sz="4400" dirty="0">
                <a:solidFill>
                  <a:schemeClr val="tx1"/>
                </a:solidFill>
              </a:rPr>
              <a:t> by the African Union Commission and AGRA</a:t>
            </a:r>
          </a:p>
        </p:txBody>
      </p:sp>
    </p:spTree>
    <p:extLst>
      <p:ext uri="{BB962C8B-B14F-4D97-AF65-F5344CB8AC3E}">
        <p14:creationId xmlns:p14="http://schemas.microsoft.com/office/powerpoint/2010/main" val="307958212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722F97F-BE69-9236-C38B-FF0B0F434CD3}"/>
              </a:ext>
            </a:extLst>
          </p:cNvPr>
          <p:cNvSpPr>
            <a:spLocks noGrp="1"/>
          </p:cNvSpPr>
          <p:nvPr>
            <p:ph sz="half" idx="2"/>
          </p:nvPr>
        </p:nvSpPr>
        <p:spPr/>
        <p:txBody>
          <a:bodyPr>
            <a:normAutofit/>
          </a:bodyPr>
          <a:lstStyle/>
          <a:p>
            <a:endParaRPr lang="en-US" dirty="0"/>
          </a:p>
        </p:txBody>
      </p:sp>
      <p:pic>
        <p:nvPicPr>
          <p:cNvPr id="8" name="Picture 7" descr="The image appears to be a map of Africa, showing various countries with their respective population densities.&#10;&#10;AI-generated content may be incorrect.">
            <a:extLst>
              <a:ext uri="{FF2B5EF4-FFF2-40B4-BE49-F238E27FC236}">
                <a16:creationId xmlns:a16="http://schemas.microsoft.com/office/drawing/2014/main" id="{4A5D4D07-9F24-EDF9-C739-28B4B89D41FD}"/>
              </a:ext>
            </a:extLst>
          </p:cNvPr>
          <p:cNvPicPr>
            <a:picLocks noChangeAspect="1"/>
          </p:cNvPicPr>
          <p:nvPr/>
        </p:nvPicPr>
        <p:blipFill>
          <a:blip r:embed="rId3"/>
          <a:stretch>
            <a:fillRect/>
          </a:stretch>
        </p:blipFill>
        <p:spPr>
          <a:xfrm>
            <a:off x="12188825" y="2743200"/>
            <a:ext cx="11741921" cy="10972800"/>
          </a:xfrm>
          <a:prstGeom prst="rect">
            <a:avLst/>
          </a:prstGeom>
        </p:spPr>
      </p:pic>
      <p:sp>
        <p:nvSpPr>
          <p:cNvPr id="2" name="Title 1">
            <a:extLst>
              <a:ext uri="{FF2B5EF4-FFF2-40B4-BE49-F238E27FC236}">
                <a16:creationId xmlns:a16="http://schemas.microsoft.com/office/drawing/2014/main" id="{A32F6414-8896-72B7-8452-2ABDB233C52D}"/>
              </a:ext>
            </a:extLst>
          </p:cNvPr>
          <p:cNvSpPr>
            <a:spLocks noGrp="1"/>
          </p:cNvSpPr>
          <p:nvPr>
            <p:ph type="title"/>
          </p:nvPr>
        </p:nvSpPr>
        <p:spPr/>
        <p:txBody>
          <a:bodyPr/>
          <a:lstStyle/>
          <a:p>
            <a:r>
              <a:rPr lang="en-GB"/>
              <a:t>SSPI 2025 country scores</a:t>
            </a:r>
            <a:endParaRPr lang="en-UG"/>
          </a:p>
        </p:txBody>
      </p:sp>
      <p:sp>
        <p:nvSpPr>
          <p:cNvPr id="3" name="Text Placeholder 2">
            <a:extLst>
              <a:ext uri="{FF2B5EF4-FFF2-40B4-BE49-F238E27FC236}">
                <a16:creationId xmlns:a16="http://schemas.microsoft.com/office/drawing/2014/main" id="{F703AFE3-B989-6270-431F-B9C0FDBCA571}"/>
              </a:ext>
            </a:extLst>
          </p:cNvPr>
          <p:cNvSpPr>
            <a:spLocks noGrp="1"/>
          </p:cNvSpPr>
          <p:nvPr>
            <p:ph sz="half" idx="1"/>
          </p:nvPr>
        </p:nvSpPr>
        <p:spPr/>
        <p:txBody>
          <a:bodyPr vert="horz" lIns="91440" tIns="45720" rIns="91440" bIns="45720" rtlCol="0" anchor="t">
            <a:normAutofit/>
          </a:bodyPr>
          <a:lstStyle/>
          <a:p>
            <a:pPr marL="685800" indent="-685800">
              <a:buFont typeface="Arial" panose="020B0604020202020204" pitchFamily="34" charset="0"/>
              <a:buChar char="•"/>
            </a:pPr>
            <a:r>
              <a:rPr lang="en-GB" sz="4800" dirty="0"/>
              <a:t>Data from 50 countries</a:t>
            </a:r>
          </a:p>
          <a:p>
            <a:pPr marL="685800" indent="-685800">
              <a:buFont typeface="Arial" panose="020B0604020202020204" pitchFamily="34" charset="0"/>
              <a:buChar char="•"/>
            </a:pPr>
            <a:r>
              <a:rPr lang="en-GB" sz="4800" dirty="0"/>
              <a:t>5 missing countries: Algeria, Mauritius, Morocco, Sahrawi Republic, and Sao Tome and Principe</a:t>
            </a:r>
          </a:p>
          <a:p>
            <a:pPr marL="0" indent="0">
              <a:buNone/>
            </a:pPr>
            <a:r>
              <a:rPr lang="en-GB" sz="4800" b="1" dirty="0"/>
              <a:t>SSPI scores</a:t>
            </a:r>
          </a:p>
          <a:p>
            <a:pPr marL="685800" indent="-685800">
              <a:buFont typeface="Arial" panose="020B0604020202020204" pitchFamily="34" charset="0"/>
              <a:buChar char="•"/>
            </a:pPr>
            <a:r>
              <a:rPr lang="en-GB" sz="4800" dirty="0"/>
              <a:t>Scores out of 10</a:t>
            </a:r>
          </a:p>
          <a:p>
            <a:pPr marL="685800" indent="-685800">
              <a:buFont typeface="Arial" panose="020B0604020202020204" pitchFamily="34" charset="0"/>
              <a:buChar char="•"/>
            </a:pPr>
            <a:r>
              <a:rPr lang="en-GB" sz="4800" dirty="0"/>
              <a:t>Country score is average of 17 indicator scores</a:t>
            </a:r>
          </a:p>
          <a:p>
            <a:pPr marL="685800" indent="-685800">
              <a:buFont typeface="Arial" panose="020B0604020202020204" pitchFamily="34" charset="0"/>
              <a:buChar char="•"/>
            </a:pPr>
            <a:r>
              <a:rPr lang="en-GB" sz="4800" dirty="0"/>
              <a:t>Both </a:t>
            </a:r>
            <a:r>
              <a:rPr lang="en-GB" sz="4800"/>
              <a:t>quantitative</a:t>
            </a:r>
            <a:r>
              <a:rPr lang="en-GB" sz="4800" dirty="0"/>
              <a:t> </a:t>
            </a:r>
            <a:r>
              <a:rPr lang="en-GB" sz="4800"/>
              <a:t>&amp;</a:t>
            </a:r>
            <a:r>
              <a:rPr lang="en-GB" sz="4800" dirty="0"/>
              <a:t> </a:t>
            </a:r>
            <a:r>
              <a:rPr lang="en-GB" sz="4800"/>
              <a:t>qualitative</a:t>
            </a:r>
            <a:r>
              <a:rPr lang="en-GB" sz="4800" dirty="0"/>
              <a:t> data</a:t>
            </a:r>
          </a:p>
          <a:p>
            <a:pPr marL="685800" indent="-685800">
              <a:buFont typeface="Arial" panose="020B0604020202020204" pitchFamily="34" charset="0"/>
              <a:buChar char="•"/>
            </a:pPr>
            <a:r>
              <a:rPr lang="en-GB" sz="4800" dirty="0"/>
              <a:t>Scores color-coded:</a:t>
            </a:r>
          </a:p>
          <a:p>
            <a:endParaRPr lang="en-UG" dirty="0"/>
          </a:p>
        </p:txBody>
      </p:sp>
      <p:pic>
        <p:nvPicPr>
          <p:cNvPr id="4" name="Picture 3">
            <a:extLst>
              <a:ext uri="{FF2B5EF4-FFF2-40B4-BE49-F238E27FC236}">
                <a16:creationId xmlns:a16="http://schemas.microsoft.com/office/drawing/2014/main" id="{E30D786E-72A1-B2BB-B1D2-D6DF670BBF27}"/>
              </a:ext>
            </a:extLst>
          </p:cNvPr>
          <p:cNvPicPr>
            <a:picLocks noChangeAspect="1"/>
          </p:cNvPicPr>
          <p:nvPr/>
        </p:nvPicPr>
        <p:blipFill>
          <a:blip r:embed="rId4">
            <a:extLst>
              <a:ext uri="{28A0092B-C50C-407E-A947-70E740481C1C}">
                <a14:useLocalDpi xmlns:a14="http://schemas.microsoft.com/office/drawing/2010/main" val="0"/>
              </a:ext>
            </a:extLst>
          </a:blip>
          <a:srcRect l="12928"/>
          <a:stretch>
            <a:fillRect/>
          </a:stretch>
        </p:blipFill>
        <p:spPr>
          <a:xfrm>
            <a:off x="1675964" y="11555914"/>
            <a:ext cx="13091871" cy="2049809"/>
          </a:xfrm>
          <a:prstGeom prst="rect">
            <a:avLst/>
          </a:prstGeom>
        </p:spPr>
      </p:pic>
      <p:sp>
        <p:nvSpPr>
          <p:cNvPr id="5" name="TextBox 4">
            <a:extLst>
              <a:ext uri="{FF2B5EF4-FFF2-40B4-BE49-F238E27FC236}">
                <a16:creationId xmlns:a16="http://schemas.microsoft.com/office/drawing/2014/main" id="{108F1937-5DF1-AC3E-8310-1360D4E6B1E6}"/>
              </a:ext>
            </a:extLst>
          </p:cNvPr>
          <p:cNvSpPr txBox="1"/>
          <p:nvPr/>
        </p:nvSpPr>
        <p:spPr>
          <a:xfrm>
            <a:off x="13601588" y="8872479"/>
            <a:ext cx="2836983" cy="1938992"/>
          </a:xfrm>
          <a:prstGeom prst="rect">
            <a:avLst/>
          </a:prstGeom>
          <a:solidFill>
            <a:srgbClr val="FFF400"/>
          </a:solidFill>
          <a:effectLst>
            <a:outerShdw blurRad="50800" dist="38100" algn="l" rotWithShape="0">
              <a:prstClr val="black">
                <a:alpha val="40000"/>
              </a:prstClr>
            </a:outerShdw>
          </a:effectLst>
        </p:spPr>
        <p:txBody>
          <a:bodyPr wrap="square" rtlCol="0">
            <a:spAutoFit/>
          </a:bodyPr>
          <a:lstStyle/>
          <a:p>
            <a:pPr algn="ctr"/>
            <a:r>
              <a:rPr lang="en-US" sz="4000" b="1" dirty="0"/>
              <a:t>Average for </a:t>
            </a:r>
            <a:r>
              <a:rPr lang="en-US" sz="3600" b="1" dirty="0"/>
              <a:t>continent</a:t>
            </a:r>
            <a:r>
              <a:rPr lang="en-US" sz="4000" b="1" dirty="0"/>
              <a:t>: 4.63</a:t>
            </a:r>
          </a:p>
        </p:txBody>
      </p:sp>
    </p:spTree>
    <p:extLst>
      <p:ext uri="{BB962C8B-B14F-4D97-AF65-F5344CB8AC3E}">
        <p14:creationId xmlns:p14="http://schemas.microsoft.com/office/powerpoint/2010/main" val="21895876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21397-C325-7127-0AFE-9DC15FAD5274}"/>
              </a:ext>
            </a:extLst>
          </p:cNvPr>
          <p:cNvSpPr>
            <a:spLocks noGrp="1"/>
          </p:cNvSpPr>
          <p:nvPr>
            <p:ph type="title"/>
          </p:nvPr>
        </p:nvSpPr>
        <p:spPr>
          <a:xfrm>
            <a:off x="1675964" y="730251"/>
            <a:ext cx="21025723" cy="1669202"/>
          </a:xfrm>
        </p:spPr>
        <p:txBody>
          <a:bodyPr vert="horz" lIns="91440" tIns="45720" rIns="91440" bIns="45720" rtlCol="0" anchor="ctr" anchorCtr="0">
            <a:normAutofit/>
          </a:bodyPr>
          <a:lstStyle/>
          <a:p>
            <a:pPr defTabSz="914400"/>
            <a:r>
              <a:rPr lang="en-US" sz="6800"/>
              <a:t>Highlight 1: Five high and low scoring countries</a:t>
            </a:r>
          </a:p>
        </p:txBody>
      </p:sp>
      <p:sp>
        <p:nvSpPr>
          <p:cNvPr id="6" name="Text Placeholder 5">
            <a:extLst>
              <a:ext uri="{FF2B5EF4-FFF2-40B4-BE49-F238E27FC236}">
                <a16:creationId xmlns:a16="http://schemas.microsoft.com/office/drawing/2014/main" id="{CD542AA1-AB47-1DBF-5467-8E696BB28127}"/>
              </a:ext>
            </a:extLst>
          </p:cNvPr>
          <p:cNvSpPr>
            <a:spLocks noGrp="1"/>
          </p:cNvSpPr>
          <p:nvPr>
            <p:ph sz="half" idx="1"/>
          </p:nvPr>
        </p:nvSpPr>
        <p:spPr>
          <a:xfrm>
            <a:off x="1675963" y="2743201"/>
            <a:ext cx="11615493" cy="9610726"/>
          </a:xfrm>
        </p:spPr>
        <p:txBody>
          <a:bodyPr vert="horz" lIns="91440" tIns="45720" rIns="91440" bIns="45720" rtlCol="0">
            <a:noAutofit/>
          </a:bodyPr>
          <a:lstStyle/>
          <a:p>
            <a:pPr marL="0" indent="0" defTabSz="914400">
              <a:lnSpc>
                <a:spcPct val="100000"/>
              </a:lnSpc>
              <a:buNone/>
            </a:pPr>
            <a:r>
              <a:rPr lang="en-US" sz="4400" b="1" dirty="0"/>
              <a:t>South Africa</a:t>
            </a:r>
            <a:r>
              <a:rPr lang="en-US" sz="4400" dirty="0"/>
              <a:t> and </a:t>
            </a:r>
            <a:r>
              <a:rPr lang="en-US" sz="4400" b="1" dirty="0"/>
              <a:t>Egypt</a:t>
            </a:r>
            <a:r>
              <a:rPr lang="en-US" sz="4400" dirty="0"/>
              <a:t> scored excellent (&gt; 8.0)</a:t>
            </a:r>
          </a:p>
          <a:p>
            <a:pPr marL="0" indent="0" defTabSz="914400">
              <a:lnSpc>
                <a:spcPct val="100000"/>
              </a:lnSpc>
              <a:buNone/>
            </a:pPr>
            <a:r>
              <a:rPr lang="en-US" sz="4400" b="1" dirty="0"/>
              <a:t>Highest overall scores:</a:t>
            </a:r>
          </a:p>
          <a:p>
            <a:pPr marL="685800" indent="-914400" fontAlgn="ctr">
              <a:lnSpc>
                <a:spcPct val="110000"/>
              </a:lnSpc>
              <a:spcBef>
                <a:spcPts val="0"/>
              </a:spcBef>
              <a:spcAft>
                <a:spcPts val="600"/>
              </a:spcAft>
              <a:buFont typeface="+mj-lt"/>
              <a:buAutoNum type="arabicPeriod"/>
            </a:pPr>
            <a:r>
              <a:rPr lang="en-US" sz="4400" dirty="0"/>
              <a:t>South Africa 	</a:t>
            </a:r>
            <a:r>
              <a:rPr lang="en-US" sz="4400" b="1" dirty="0">
                <a:highlight>
                  <a:srgbClr val="2CBA00"/>
                </a:highlight>
              </a:rPr>
              <a:t>8.64</a:t>
            </a:r>
            <a:endParaRPr lang="en-US" sz="4400" dirty="0">
              <a:highlight>
                <a:srgbClr val="2CBA00"/>
              </a:highlight>
            </a:endParaRPr>
          </a:p>
          <a:p>
            <a:pPr marL="685800" indent="-914400" fontAlgn="ctr">
              <a:lnSpc>
                <a:spcPct val="110000"/>
              </a:lnSpc>
              <a:spcBef>
                <a:spcPts val="0"/>
              </a:spcBef>
              <a:spcAft>
                <a:spcPts val="600"/>
              </a:spcAft>
              <a:buFont typeface="+mj-lt"/>
              <a:buAutoNum type="arabicPeriod"/>
            </a:pPr>
            <a:r>
              <a:rPr lang="en-US" sz="4400" dirty="0"/>
              <a:t>Egypt 		</a:t>
            </a:r>
            <a:r>
              <a:rPr lang="en-US" sz="4400" b="1" dirty="0">
                <a:highlight>
                  <a:srgbClr val="2CBA00"/>
                </a:highlight>
              </a:rPr>
              <a:t>8.13</a:t>
            </a:r>
            <a:endParaRPr lang="en-US" sz="4400" dirty="0">
              <a:highlight>
                <a:srgbClr val="2CBA00"/>
              </a:highlight>
            </a:endParaRPr>
          </a:p>
          <a:p>
            <a:pPr marL="685800" indent="-914400" fontAlgn="ctr">
              <a:lnSpc>
                <a:spcPct val="110000"/>
              </a:lnSpc>
              <a:spcBef>
                <a:spcPts val="0"/>
              </a:spcBef>
              <a:spcAft>
                <a:spcPts val="600"/>
              </a:spcAft>
              <a:buFont typeface="+mj-lt"/>
              <a:buAutoNum type="arabicPeriod"/>
            </a:pPr>
            <a:r>
              <a:rPr lang="en-US" sz="4400" dirty="0"/>
              <a:t>Zambia 		</a:t>
            </a:r>
            <a:r>
              <a:rPr lang="en-US" sz="4400" b="1" dirty="0">
                <a:highlight>
                  <a:srgbClr val="A3FF00"/>
                </a:highlight>
              </a:rPr>
              <a:t>7.83</a:t>
            </a:r>
            <a:endParaRPr lang="en-US" sz="4400" dirty="0">
              <a:highlight>
                <a:srgbClr val="A3FF00"/>
              </a:highlight>
            </a:endParaRPr>
          </a:p>
          <a:p>
            <a:pPr marL="685800" indent="-914400" fontAlgn="ctr">
              <a:lnSpc>
                <a:spcPct val="110000"/>
              </a:lnSpc>
              <a:spcBef>
                <a:spcPts val="0"/>
              </a:spcBef>
              <a:spcAft>
                <a:spcPts val="600"/>
              </a:spcAft>
              <a:buFont typeface="+mj-lt"/>
              <a:buAutoNum type="arabicPeriod"/>
            </a:pPr>
            <a:r>
              <a:rPr lang="en-US" sz="4400" dirty="0"/>
              <a:t>Kenya 		</a:t>
            </a:r>
            <a:r>
              <a:rPr lang="en-US" sz="4400" b="1" dirty="0">
                <a:highlight>
                  <a:srgbClr val="A3FF00"/>
                </a:highlight>
              </a:rPr>
              <a:t>7.64</a:t>
            </a:r>
            <a:endParaRPr lang="en-US" sz="4400" dirty="0">
              <a:highlight>
                <a:srgbClr val="A3FF00"/>
              </a:highlight>
            </a:endParaRPr>
          </a:p>
          <a:p>
            <a:pPr marL="685800" indent="-914400" fontAlgn="ctr">
              <a:lnSpc>
                <a:spcPct val="110000"/>
              </a:lnSpc>
              <a:spcBef>
                <a:spcPts val="0"/>
              </a:spcBef>
              <a:spcAft>
                <a:spcPts val="600"/>
              </a:spcAft>
              <a:buFont typeface="+mj-lt"/>
              <a:buAutoNum type="arabicPeriod"/>
            </a:pPr>
            <a:r>
              <a:rPr lang="en-US" sz="4400" dirty="0"/>
              <a:t>Zimbabwe 		</a:t>
            </a:r>
            <a:r>
              <a:rPr lang="en-US" sz="4400" b="1" dirty="0">
                <a:highlight>
                  <a:srgbClr val="A3FF00"/>
                </a:highlight>
              </a:rPr>
              <a:t>7.62</a:t>
            </a:r>
            <a:endParaRPr lang="en-US" sz="4400" dirty="0">
              <a:highlight>
                <a:srgbClr val="A3FF00"/>
              </a:highlight>
            </a:endParaRPr>
          </a:p>
          <a:p>
            <a:pPr marL="0" indent="0">
              <a:lnSpc>
                <a:spcPct val="100000"/>
              </a:lnSpc>
              <a:buNone/>
            </a:pPr>
            <a:r>
              <a:rPr lang="en-US" sz="4400" b="1" dirty="0"/>
              <a:t>Lowest overall scores: </a:t>
            </a:r>
          </a:p>
          <a:p>
            <a:pPr marL="914400" indent="-914400" fontAlgn="ctr">
              <a:lnSpc>
                <a:spcPct val="110000"/>
              </a:lnSpc>
              <a:spcBef>
                <a:spcPts val="0"/>
              </a:spcBef>
              <a:spcAft>
                <a:spcPts val="600"/>
              </a:spcAft>
              <a:buFont typeface="+mj-lt"/>
              <a:buAutoNum type="arabicPeriod"/>
            </a:pPr>
            <a:r>
              <a:rPr lang="en-US" sz="4400" dirty="0"/>
              <a:t>Gabon 		</a:t>
            </a:r>
            <a:r>
              <a:rPr lang="en-US" sz="4400" b="1" dirty="0">
                <a:highlight>
                  <a:srgbClr val="FFA700"/>
                </a:highlight>
              </a:rPr>
              <a:t>2.09</a:t>
            </a:r>
          </a:p>
          <a:p>
            <a:pPr marL="914400" indent="-914400" fontAlgn="ctr">
              <a:lnSpc>
                <a:spcPct val="110000"/>
              </a:lnSpc>
              <a:spcBef>
                <a:spcPts val="0"/>
              </a:spcBef>
              <a:spcAft>
                <a:spcPts val="600"/>
              </a:spcAft>
              <a:buFont typeface="+mj-lt"/>
              <a:buAutoNum type="arabicPeriod"/>
            </a:pPr>
            <a:r>
              <a:rPr lang="en-US" sz="4400" dirty="0"/>
              <a:t>Guinea (Conakry) 	</a:t>
            </a:r>
            <a:r>
              <a:rPr lang="en-US" sz="4400" b="1" dirty="0">
                <a:highlight>
                  <a:srgbClr val="FF0000"/>
                </a:highlight>
              </a:rPr>
              <a:t>1.88</a:t>
            </a:r>
            <a:endParaRPr lang="en-US" sz="4400" dirty="0">
              <a:highlight>
                <a:srgbClr val="FF0000"/>
              </a:highlight>
            </a:endParaRPr>
          </a:p>
          <a:p>
            <a:pPr marL="914400" indent="-914400" fontAlgn="ctr">
              <a:lnSpc>
                <a:spcPct val="110000"/>
              </a:lnSpc>
              <a:spcBef>
                <a:spcPts val="0"/>
              </a:spcBef>
              <a:spcAft>
                <a:spcPts val="600"/>
              </a:spcAft>
              <a:buFont typeface="+mj-lt"/>
              <a:buAutoNum type="arabicPeriod"/>
            </a:pPr>
            <a:r>
              <a:rPr lang="en-US" sz="4400" dirty="0"/>
              <a:t>Congo Republic 	</a:t>
            </a:r>
            <a:r>
              <a:rPr lang="en-US" sz="4400" b="1" dirty="0">
                <a:highlight>
                  <a:srgbClr val="FF0000"/>
                </a:highlight>
              </a:rPr>
              <a:t>1.56</a:t>
            </a:r>
            <a:endParaRPr lang="en-US" sz="4400" dirty="0">
              <a:highlight>
                <a:srgbClr val="FF0000"/>
              </a:highlight>
            </a:endParaRPr>
          </a:p>
          <a:p>
            <a:pPr marL="914400" indent="-914400" fontAlgn="ctr">
              <a:lnSpc>
                <a:spcPct val="110000"/>
              </a:lnSpc>
              <a:spcBef>
                <a:spcPts val="0"/>
              </a:spcBef>
              <a:spcAft>
                <a:spcPts val="600"/>
              </a:spcAft>
              <a:buFont typeface="+mj-lt"/>
              <a:buAutoNum type="arabicPeriod"/>
            </a:pPr>
            <a:r>
              <a:rPr lang="en-US" sz="4400" dirty="0"/>
              <a:t>Central Afr. Rep. 	</a:t>
            </a:r>
            <a:r>
              <a:rPr lang="en-US" sz="4400" b="1" dirty="0">
                <a:highlight>
                  <a:srgbClr val="FF0000"/>
                </a:highlight>
              </a:rPr>
              <a:t>1.48</a:t>
            </a:r>
            <a:endParaRPr lang="en-US" sz="4400" dirty="0">
              <a:highlight>
                <a:srgbClr val="FF0000"/>
              </a:highlight>
            </a:endParaRPr>
          </a:p>
          <a:p>
            <a:pPr marL="914400" indent="-914400" fontAlgn="ctr">
              <a:lnSpc>
                <a:spcPct val="110000"/>
              </a:lnSpc>
              <a:spcBef>
                <a:spcPts val="0"/>
              </a:spcBef>
              <a:spcAft>
                <a:spcPts val="600"/>
              </a:spcAft>
              <a:buFont typeface="+mj-lt"/>
              <a:buAutoNum type="arabicPeriod"/>
            </a:pPr>
            <a:r>
              <a:rPr lang="en-US" sz="4400" dirty="0"/>
              <a:t>Equatorial Guinea 	</a:t>
            </a:r>
            <a:r>
              <a:rPr lang="en-US" sz="4400" b="1" dirty="0">
                <a:highlight>
                  <a:srgbClr val="FF0000"/>
                </a:highlight>
              </a:rPr>
              <a:t>0.00</a:t>
            </a:r>
            <a:endParaRPr lang="en-US" sz="4000" dirty="0">
              <a:highlight>
                <a:srgbClr val="FF0000"/>
              </a:highlight>
            </a:endParaRPr>
          </a:p>
        </p:txBody>
      </p:sp>
      <p:pic>
        <p:nvPicPr>
          <p:cNvPr id="14" name="Picture 13">
            <a:extLst>
              <a:ext uri="{FF2B5EF4-FFF2-40B4-BE49-F238E27FC236}">
                <a16:creationId xmlns:a16="http://schemas.microsoft.com/office/drawing/2014/main" id="{8D5B0751-6407-1488-1BDB-038284E0B4E6}"/>
              </a:ext>
            </a:extLst>
          </p:cNvPr>
          <p:cNvPicPr>
            <a:picLocks noChangeAspect="1"/>
          </p:cNvPicPr>
          <p:nvPr/>
        </p:nvPicPr>
        <p:blipFill>
          <a:blip r:embed="rId3">
            <a:extLst>
              <a:ext uri="{28A0092B-C50C-407E-A947-70E740481C1C}">
                <a14:useLocalDpi xmlns:a14="http://schemas.microsoft.com/office/drawing/2010/main" val="0"/>
              </a:ext>
            </a:extLst>
          </a:blip>
          <a:srcRect l="3579" t="391" b="391"/>
          <a:stretch>
            <a:fillRect/>
          </a:stretch>
        </p:blipFill>
        <p:spPr>
          <a:xfrm>
            <a:off x="12994106" y="2743200"/>
            <a:ext cx="10613098" cy="10972800"/>
          </a:xfrm>
          <a:prstGeom prst="rect">
            <a:avLst/>
          </a:prstGeom>
          <a:noFill/>
        </p:spPr>
      </p:pic>
    </p:spTree>
    <p:extLst>
      <p:ext uri="{BB962C8B-B14F-4D97-AF65-F5344CB8AC3E}">
        <p14:creationId xmlns:p14="http://schemas.microsoft.com/office/powerpoint/2010/main" val="24898741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199FC-AD87-396D-312A-8D2AF7C91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1F39B1-5D21-229E-D163-AD284066A43B}"/>
              </a:ext>
            </a:extLst>
          </p:cNvPr>
          <p:cNvSpPr>
            <a:spLocks noGrp="1"/>
          </p:cNvSpPr>
          <p:nvPr>
            <p:ph type="title"/>
          </p:nvPr>
        </p:nvSpPr>
        <p:spPr/>
        <p:txBody>
          <a:bodyPr vert="horz" lIns="91440" tIns="45720" rIns="91440" bIns="45720" rtlCol="0" anchor="ctr" anchorCtr="0">
            <a:normAutofit/>
          </a:bodyPr>
          <a:lstStyle/>
          <a:p>
            <a:pPr defTabSz="914400">
              <a:lnSpc>
                <a:spcPct val="100000"/>
              </a:lnSpc>
            </a:pPr>
            <a:r>
              <a:rPr lang="en-US" sz="7200"/>
              <a:t>Highlight 2: Scores by Regional Economic Bloc</a:t>
            </a:r>
            <a:endParaRPr lang="en-US" sz="7200">
              <a:latin typeface="+mj-lt"/>
              <a:ea typeface="+mj-ea"/>
              <a:cs typeface="+mj-cs"/>
            </a:endParaRPr>
          </a:p>
        </p:txBody>
      </p:sp>
      <p:sp>
        <p:nvSpPr>
          <p:cNvPr id="6" name="Text Placeholder 5">
            <a:extLst>
              <a:ext uri="{FF2B5EF4-FFF2-40B4-BE49-F238E27FC236}">
                <a16:creationId xmlns:a16="http://schemas.microsoft.com/office/drawing/2014/main" id="{99A1D063-8CB0-C08B-A3C7-D8F1AD3F4E50}"/>
              </a:ext>
            </a:extLst>
          </p:cNvPr>
          <p:cNvSpPr>
            <a:spLocks noGrp="1"/>
          </p:cNvSpPr>
          <p:nvPr>
            <p:ph sz="half" idx="1"/>
          </p:nvPr>
        </p:nvSpPr>
        <p:spPr>
          <a:noFill/>
        </p:spPr>
        <p:txBody>
          <a:bodyPr vert="horz" lIns="91440" tIns="45720" rIns="91440" bIns="45720" rtlCol="0">
            <a:noAutofit/>
          </a:bodyPr>
          <a:lstStyle/>
          <a:p>
            <a:pPr defTabSz="914400">
              <a:lnSpc>
                <a:spcPct val="100000"/>
              </a:lnSpc>
              <a:tabLst>
                <a:tab pos="8621713" algn="l"/>
              </a:tabLst>
            </a:pPr>
            <a:r>
              <a:rPr lang="en-US" sz="4400" b="1" dirty="0">
                <a:ea typeface="+mn-ea"/>
                <a:cs typeface="+mn-cs"/>
              </a:rPr>
              <a:t>COMESA </a:t>
            </a:r>
            <a:r>
              <a:rPr lang="en-US" sz="4400" dirty="0">
                <a:ea typeface="+mn-ea"/>
                <a:cs typeface="+mn-cs"/>
              </a:rPr>
              <a:t>(East/Southern Africa) -</a:t>
            </a:r>
            <a:r>
              <a:rPr lang="en-US" sz="4400" b="1" dirty="0"/>
              <a:t> </a:t>
            </a:r>
            <a:r>
              <a:rPr lang="en-US" sz="4400" b="1" dirty="0">
                <a:highlight>
                  <a:srgbClr val="FFF400"/>
                </a:highlight>
                <a:ea typeface="+mn-ea"/>
                <a:cs typeface="+mn-cs"/>
              </a:rPr>
              <a:t>5.25</a:t>
            </a:r>
          </a:p>
          <a:p>
            <a:pPr defTabSz="914400">
              <a:lnSpc>
                <a:spcPct val="100000"/>
              </a:lnSpc>
              <a:tabLst>
                <a:tab pos="8621713" algn="l"/>
              </a:tabLst>
            </a:pPr>
            <a:r>
              <a:rPr lang="en-US" sz="4400" b="1" dirty="0"/>
              <a:t>SADC </a:t>
            </a:r>
            <a:r>
              <a:rPr lang="en-US" sz="4400" dirty="0"/>
              <a:t>(Southern Africa) - 	</a:t>
            </a:r>
            <a:r>
              <a:rPr lang="en-US" sz="4400" b="1" dirty="0">
                <a:highlight>
                  <a:srgbClr val="FFF400"/>
                </a:highlight>
              </a:rPr>
              <a:t>5.05</a:t>
            </a:r>
          </a:p>
          <a:p>
            <a:pPr defTabSz="914400">
              <a:lnSpc>
                <a:spcPct val="100000"/>
              </a:lnSpc>
              <a:tabLst>
                <a:tab pos="8621713" algn="l"/>
              </a:tabLst>
            </a:pPr>
            <a:r>
              <a:rPr lang="en-US" sz="4400" b="1" dirty="0">
                <a:ea typeface="+mn-ea"/>
                <a:cs typeface="+mn-cs"/>
              </a:rPr>
              <a:t>ECOWAS </a:t>
            </a:r>
            <a:r>
              <a:rPr lang="en-US" sz="4400" dirty="0">
                <a:ea typeface="+mn-ea"/>
                <a:cs typeface="+mn-cs"/>
              </a:rPr>
              <a:t>(West Africa) - 	</a:t>
            </a:r>
            <a:r>
              <a:rPr lang="en-US" sz="4400" b="1" dirty="0">
                <a:highlight>
                  <a:srgbClr val="FFF400"/>
                </a:highlight>
                <a:ea typeface="+mn-ea"/>
                <a:cs typeface="+mn-cs"/>
              </a:rPr>
              <a:t>4.51</a:t>
            </a:r>
          </a:p>
          <a:p>
            <a:pPr defTabSz="914400">
              <a:lnSpc>
                <a:spcPct val="100000"/>
              </a:lnSpc>
              <a:tabLst>
                <a:tab pos="8621713" algn="l"/>
              </a:tabLst>
            </a:pPr>
            <a:r>
              <a:rPr lang="en-US" sz="4400" b="1" dirty="0"/>
              <a:t>UMA </a:t>
            </a:r>
            <a:r>
              <a:rPr lang="en-US" sz="4400" dirty="0"/>
              <a:t>(Northern Africa/Maghreb) </a:t>
            </a:r>
            <a:r>
              <a:rPr lang="en-US" sz="4400" b="1" dirty="0"/>
              <a:t>-  </a:t>
            </a:r>
            <a:r>
              <a:rPr lang="en-US" sz="4400" b="1" dirty="0">
                <a:highlight>
                  <a:srgbClr val="FFF400"/>
                </a:highlight>
              </a:rPr>
              <a:t>4.21</a:t>
            </a:r>
            <a:r>
              <a:rPr lang="en-US" sz="4400" b="1" dirty="0"/>
              <a:t> </a:t>
            </a:r>
          </a:p>
          <a:p>
            <a:pPr defTabSz="914400">
              <a:lnSpc>
                <a:spcPct val="100000"/>
              </a:lnSpc>
              <a:tabLst>
                <a:tab pos="8621713" algn="l"/>
              </a:tabLst>
            </a:pPr>
            <a:r>
              <a:rPr lang="en-US" sz="4400" b="1" dirty="0">
                <a:ea typeface="+mn-ea"/>
                <a:cs typeface="+mn-cs"/>
              </a:rPr>
              <a:t>ECCAS </a:t>
            </a:r>
            <a:r>
              <a:rPr lang="en-US" sz="4400" dirty="0">
                <a:ea typeface="+mn-ea"/>
                <a:cs typeface="+mn-cs"/>
              </a:rPr>
              <a:t>(Central Africa) - 	</a:t>
            </a:r>
            <a:r>
              <a:rPr lang="en-US" sz="4400" b="1" dirty="0">
                <a:highlight>
                  <a:srgbClr val="FFA700"/>
                </a:highlight>
                <a:ea typeface="+mn-ea"/>
                <a:cs typeface="+mn-cs"/>
              </a:rPr>
              <a:t>2.26</a:t>
            </a:r>
            <a:r>
              <a:rPr lang="en-US" sz="4400" dirty="0">
                <a:highlight>
                  <a:srgbClr val="FFA700"/>
                </a:highlight>
                <a:ea typeface="+mn-ea"/>
                <a:cs typeface="+mn-cs"/>
              </a:rPr>
              <a:t> </a:t>
            </a:r>
          </a:p>
        </p:txBody>
      </p:sp>
      <p:sp>
        <p:nvSpPr>
          <p:cNvPr id="5" name="Content Placeholder 4">
            <a:extLst>
              <a:ext uri="{FF2B5EF4-FFF2-40B4-BE49-F238E27FC236}">
                <a16:creationId xmlns:a16="http://schemas.microsoft.com/office/drawing/2014/main" id="{F683E27C-71C6-16DB-DB81-8435F2098447}"/>
              </a:ext>
            </a:extLst>
          </p:cNvPr>
          <p:cNvSpPr>
            <a:spLocks noGrp="1"/>
          </p:cNvSpPr>
          <p:nvPr>
            <p:ph sz="half" idx="2"/>
          </p:nvPr>
        </p:nvSpPr>
        <p:spPr/>
        <p:txBody>
          <a:bodyPr/>
          <a:lstStyle/>
          <a:p>
            <a:endParaRPr lang="en-US"/>
          </a:p>
        </p:txBody>
      </p:sp>
      <p:pic>
        <p:nvPicPr>
          <p:cNvPr id="1026" name="Picture 2">
            <a:extLst>
              <a:ext uri="{FF2B5EF4-FFF2-40B4-BE49-F238E27FC236}">
                <a16:creationId xmlns:a16="http://schemas.microsoft.com/office/drawing/2014/main" id="{96C1754A-3117-AE4E-F737-C8184343D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0994" y="2941105"/>
            <a:ext cx="12171590" cy="863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049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BE7A-CF92-D4DE-2939-B9D8128E26FB}"/>
              </a:ext>
            </a:extLst>
          </p:cNvPr>
          <p:cNvSpPr>
            <a:spLocks noGrp="1"/>
          </p:cNvSpPr>
          <p:nvPr>
            <p:ph type="title"/>
          </p:nvPr>
        </p:nvSpPr>
        <p:spPr/>
        <p:txBody>
          <a:bodyPr anchor="ctr">
            <a:noAutofit/>
          </a:bodyPr>
          <a:lstStyle/>
          <a:p>
            <a:r>
              <a:rPr lang="en-GB" sz="7200"/>
              <a:t>Highlight 3: Notable improvement (2023-&gt;2025)</a:t>
            </a:r>
            <a:endParaRPr lang="en-UG" sz="7200"/>
          </a:p>
        </p:txBody>
      </p:sp>
      <p:sp>
        <p:nvSpPr>
          <p:cNvPr id="3" name="Text Placeholder 2">
            <a:extLst>
              <a:ext uri="{FF2B5EF4-FFF2-40B4-BE49-F238E27FC236}">
                <a16:creationId xmlns:a16="http://schemas.microsoft.com/office/drawing/2014/main" id="{71642B08-36F5-0AE5-8A7D-997D7D7500D1}"/>
              </a:ext>
            </a:extLst>
          </p:cNvPr>
          <p:cNvSpPr>
            <a:spLocks noGrp="1"/>
          </p:cNvSpPr>
          <p:nvPr>
            <p:ph idx="1"/>
          </p:nvPr>
        </p:nvSpPr>
        <p:spPr/>
        <p:txBody>
          <a:bodyPr>
            <a:noAutofit/>
          </a:bodyPr>
          <a:lstStyle/>
          <a:p>
            <a:pPr marL="0" indent="0">
              <a:lnSpc>
                <a:spcPct val="150000"/>
              </a:lnSpc>
              <a:spcBef>
                <a:spcPts val="200"/>
              </a:spcBef>
              <a:spcAft>
                <a:spcPts val="200"/>
              </a:spcAft>
              <a:buNone/>
            </a:pPr>
            <a:r>
              <a:rPr lang="en-GB" sz="4400" b="1" dirty="0"/>
              <a:t>Somalia</a:t>
            </a:r>
            <a:r>
              <a:rPr lang="en-GB" sz="4400" dirty="0"/>
              <a:t> </a:t>
            </a:r>
            <a:r>
              <a:rPr lang="en-GB" sz="4400" b="1" dirty="0"/>
              <a:t>(</a:t>
            </a:r>
            <a:r>
              <a:rPr lang="en-GB" sz="4400" b="1" dirty="0">
                <a:highlight>
                  <a:srgbClr val="FF0000"/>
                </a:highlight>
              </a:rPr>
              <a:t>1.56</a:t>
            </a:r>
            <a:r>
              <a:rPr lang="en-GB" sz="4400" b="1" dirty="0"/>
              <a:t> in 2023 to </a:t>
            </a:r>
            <a:r>
              <a:rPr lang="en-GB" sz="4400" b="1" dirty="0">
                <a:highlight>
                  <a:srgbClr val="FFA700"/>
                </a:highlight>
              </a:rPr>
              <a:t>3.01</a:t>
            </a:r>
            <a:r>
              <a:rPr lang="en-GB" sz="4400" b="1" dirty="0"/>
              <a:t> in 2025): </a:t>
            </a:r>
          </a:p>
          <a:p>
            <a:pPr marL="571500" indent="-571500">
              <a:lnSpc>
                <a:spcPct val="150000"/>
              </a:lnSpc>
              <a:spcBef>
                <a:spcPts val="200"/>
              </a:spcBef>
              <a:spcAft>
                <a:spcPts val="200"/>
              </a:spcAft>
              <a:buFont typeface="Arial" panose="020B0604020202020204" pitchFamily="34" charset="0"/>
              <a:buChar char="•"/>
            </a:pPr>
            <a:r>
              <a:rPr lang="en-GB" sz="4000" dirty="0"/>
              <a:t>Passed SARIS Act and Seed and Plant Variety Act</a:t>
            </a:r>
          </a:p>
          <a:p>
            <a:pPr marL="571500" indent="-571500">
              <a:lnSpc>
                <a:spcPct val="150000"/>
              </a:lnSpc>
              <a:spcBef>
                <a:spcPts val="200"/>
              </a:spcBef>
              <a:spcAft>
                <a:spcPts val="200"/>
              </a:spcAft>
              <a:buFont typeface="Arial" panose="020B0604020202020204" pitchFamily="34" charset="0"/>
              <a:buChar char="•"/>
            </a:pPr>
            <a:r>
              <a:rPr lang="en-GB" sz="4000" dirty="0"/>
              <a:t>Established SARIS as seed regulatory agency</a:t>
            </a:r>
          </a:p>
          <a:p>
            <a:pPr marL="571500" indent="-571500">
              <a:lnSpc>
                <a:spcPct val="150000"/>
              </a:lnSpc>
              <a:spcBef>
                <a:spcPts val="200"/>
              </a:spcBef>
              <a:spcAft>
                <a:spcPts val="200"/>
              </a:spcAft>
              <a:buFont typeface="Arial" panose="020B0604020202020204" pitchFamily="34" charset="0"/>
              <a:buChar char="•"/>
            </a:pPr>
            <a:r>
              <a:rPr lang="en-GB" sz="4000" dirty="0"/>
              <a:t>Increased in volume of seed produced</a:t>
            </a:r>
          </a:p>
          <a:p>
            <a:pPr marL="571500" indent="-571500">
              <a:lnSpc>
                <a:spcPct val="150000"/>
              </a:lnSpc>
              <a:spcBef>
                <a:spcPts val="200"/>
              </a:spcBef>
              <a:spcAft>
                <a:spcPts val="200"/>
              </a:spcAft>
              <a:buFont typeface="Arial" panose="020B0604020202020204" pitchFamily="34" charset="0"/>
              <a:buChar char="•"/>
            </a:pPr>
            <a:r>
              <a:rPr lang="en-GB" sz="4000" dirty="0"/>
              <a:t>Improved seed import processes</a:t>
            </a:r>
          </a:p>
          <a:p>
            <a:pPr marL="0" indent="0">
              <a:lnSpc>
                <a:spcPct val="150000"/>
              </a:lnSpc>
              <a:spcBef>
                <a:spcPts val="200"/>
              </a:spcBef>
              <a:spcAft>
                <a:spcPts val="200"/>
              </a:spcAft>
              <a:buNone/>
            </a:pPr>
            <a:r>
              <a:rPr lang="en-GB" sz="4400" b="1" dirty="0"/>
              <a:t>Ethiopia</a:t>
            </a:r>
            <a:r>
              <a:rPr lang="en-GB" sz="4400" dirty="0"/>
              <a:t> </a:t>
            </a:r>
            <a:r>
              <a:rPr lang="en-GB" sz="4400" b="1" dirty="0"/>
              <a:t>(</a:t>
            </a:r>
            <a:r>
              <a:rPr lang="en-GB" sz="4400" b="1" dirty="0">
                <a:highlight>
                  <a:srgbClr val="A3FF00"/>
                </a:highlight>
              </a:rPr>
              <a:t>6.08</a:t>
            </a:r>
            <a:r>
              <a:rPr lang="en-GB" sz="4400" b="1" dirty="0"/>
              <a:t>, in 2023 to </a:t>
            </a:r>
            <a:r>
              <a:rPr lang="en-GB" sz="4400" b="1" dirty="0">
                <a:highlight>
                  <a:srgbClr val="A3FF00"/>
                </a:highlight>
              </a:rPr>
              <a:t>7.26</a:t>
            </a:r>
            <a:r>
              <a:rPr lang="en-GB" sz="4400" b="1" dirty="0"/>
              <a:t> in 2025)</a:t>
            </a:r>
            <a:r>
              <a:rPr lang="en-GB" sz="4400" dirty="0"/>
              <a:t>: </a:t>
            </a:r>
          </a:p>
          <a:p>
            <a:pPr marL="685800" indent="-685800">
              <a:lnSpc>
                <a:spcPct val="150000"/>
              </a:lnSpc>
              <a:spcBef>
                <a:spcPts val="200"/>
              </a:spcBef>
              <a:spcAft>
                <a:spcPts val="200"/>
              </a:spcAft>
              <a:buFont typeface="Arial" panose="020B0604020202020204" pitchFamily="34" charset="0"/>
              <a:buChar char="•"/>
            </a:pPr>
            <a:r>
              <a:rPr lang="en-US" sz="4000" dirty="0"/>
              <a:t>Improved variety release process: Plant Variety Release Directive is operational, started DUS &amp; VCU tests</a:t>
            </a:r>
          </a:p>
          <a:p>
            <a:pPr marL="685800" indent="-685800">
              <a:lnSpc>
                <a:spcPct val="150000"/>
              </a:lnSpc>
              <a:spcBef>
                <a:spcPts val="200"/>
              </a:spcBef>
              <a:spcAft>
                <a:spcPts val="200"/>
              </a:spcAft>
              <a:buFont typeface="Arial" panose="020B0604020202020204" pitchFamily="34" charset="0"/>
              <a:buChar char="•"/>
            </a:pPr>
            <a:r>
              <a:rPr lang="en-US" sz="4000" dirty="0"/>
              <a:t>Increased number of varieties (from 41 to 79 in 2025)</a:t>
            </a:r>
          </a:p>
          <a:p>
            <a:pPr marL="685800" indent="-685800">
              <a:lnSpc>
                <a:spcPct val="150000"/>
              </a:lnSpc>
              <a:spcBef>
                <a:spcPts val="200"/>
              </a:spcBef>
              <a:spcAft>
                <a:spcPts val="200"/>
              </a:spcAft>
              <a:buFont typeface="Arial" panose="020B0604020202020204" pitchFamily="34" charset="0"/>
              <a:buChar char="•"/>
            </a:pPr>
            <a:r>
              <a:rPr lang="en-US" sz="4000" dirty="0"/>
              <a:t>Improved quality control: Ethiopia has joined ISTA</a:t>
            </a:r>
            <a:endParaRPr lang="en-UG" sz="4000" dirty="0"/>
          </a:p>
        </p:txBody>
      </p:sp>
    </p:spTree>
    <p:extLst>
      <p:ext uri="{BB962C8B-B14F-4D97-AF65-F5344CB8AC3E}">
        <p14:creationId xmlns:p14="http://schemas.microsoft.com/office/powerpoint/2010/main" val="10976987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F8502-2F93-60AC-AB9A-3F9BE18D9BF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F99C4B9-6D1A-F856-8D94-BCE04E9F196B}"/>
              </a:ext>
            </a:extLst>
          </p:cNvPr>
          <p:cNvPicPr>
            <a:picLocks noChangeAspect="1"/>
          </p:cNvPicPr>
          <p:nvPr/>
        </p:nvPicPr>
        <p:blipFill>
          <a:blip r:embed="rId4">
            <a:extLst>
              <a:ext uri="{28A0092B-C50C-407E-A947-70E740481C1C}">
                <a14:useLocalDpi xmlns:a14="http://schemas.microsoft.com/office/drawing/2010/main" val="0"/>
              </a:ext>
            </a:extLst>
          </a:blip>
          <a:srcRect l="5008" t="1803" r="304"/>
          <a:stretch>
            <a:fillRect/>
          </a:stretch>
        </p:blipFill>
        <p:spPr>
          <a:xfrm>
            <a:off x="13691935" y="2748599"/>
            <a:ext cx="9662424" cy="10972800"/>
          </a:xfrm>
          <a:prstGeom prst="rect">
            <a:avLst/>
          </a:prstGeom>
        </p:spPr>
      </p:pic>
      <p:sp>
        <p:nvSpPr>
          <p:cNvPr id="4" name="Title 3">
            <a:extLst>
              <a:ext uri="{FF2B5EF4-FFF2-40B4-BE49-F238E27FC236}">
                <a16:creationId xmlns:a16="http://schemas.microsoft.com/office/drawing/2014/main" id="{46B793FE-A121-6B04-ECC9-6FFDD6B98BDF}"/>
              </a:ext>
            </a:extLst>
          </p:cNvPr>
          <p:cNvSpPr>
            <a:spLocks noGrp="1"/>
          </p:cNvSpPr>
          <p:nvPr>
            <p:ph type="title"/>
          </p:nvPr>
        </p:nvSpPr>
        <p:spPr/>
        <p:txBody>
          <a:bodyPr vert="horz" lIns="91440" tIns="45720" rIns="91440" bIns="45720" rtlCol="0" anchor="ctr" anchorCtr="0">
            <a:noAutofit/>
          </a:bodyPr>
          <a:lstStyle/>
          <a:p>
            <a:pPr defTabSz="914400">
              <a:lnSpc>
                <a:spcPct val="100000"/>
              </a:lnSpc>
            </a:pPr>
            <a:r>
              <a:rPr lang="en-US" sz="6000"/>
              <a:t>Highlight 4: Features of high performing countries</a:t>
            </a:r>
            <a:endParaRPr lang="en-US" sz="6000">
              <a:latin typeface="+mj-lt"/>
              <a:ea typeface="+mj-ea"/>
              <a:cs typeface="+mj-cs"/>
            </a:endParaRPr>
          </a:p>
        </p:txBody>
      </p:sp>
      <p:sp>
        <p:nvSpPr>
          <p:cNvPr id="6" name="Text Placeholder 5">
            <a:extLst>
              <a:ext uri="{FF2B5EF4-FFF2-40B4-BE49-F238E27FC236}">
                <a16:creationId xmlns:a16="http://schemas.microsoft.com/office/drawing/2014/main" id="{21A69EE8-BC02-03DF-3FBC-90702D5E7488}"/>
              </a:ext>
            </a:extLst>
          </p:cNvPr>
          <p:cNvSpPr>
            <a:spLocks noGrp="1"/>
          </p:cNvSpPr>
          <p:nvPr>
            <p:ph sz="half" idx="1"/>
          </p:nvPr>
        </p:nvSpPr>
        <p:spPr/>
        <p:txBody>
          <a:bodyPr vert="horz" lIns="91440" tIns="45720" rIns="91440" bIns="45720" rtlCol="0">
            <a:noAutofit/>
          </a:bodyPr>
          <a:lstStyle/>
          <a:p>
            <a:pPr marL="0" indent="0" defTabSz="914400">
              <a:lnSpc>
                <a:spcPct val="90000"/>
              </a:lnSpc>
              <a:buNone/>
            </a:pPr>
            <a:r>
              <a:rPr lang="en-US" sz="4400" b="1" dirty="0">
                <a:ea typeface="+mn-ea"/>
                <a:cs typeface="+mn-cs"/>
              </a:rPr>
              <a:t>13 countries that scored 6/10 or above have:</a:t>
            </a:r>
          </a:p>
          <a:p>
            <a:pPr marL="914400" indent="-914400" defTabSz="914400">
              <a:lnSpc>
                <a:spcPct val="90000"/>
              </a:lnSpc>
              <a:buFont typeface="+mj-lt"/>
              <a:buAutoNum type="arabicPeriod"/>
            </a:pPr>
            <a:r>
              <a:rPr lang="en-US" sz="4400" dirty="0">
                <a:solidFill>
                  <a:schemeClr val="tx1"/>
                </a:solidFill>
                <a:ea typeface="+mn-ea"/>
                <a:cs typeface="+mn-cs"/>
              </a:rPr>
              <a:t>Robust private sector involved in variety development,</a:t>
            </a:r>
          </a:p>
          <a:p>
            <a:pPr marL="914400" indent="-914400" defTabSz="914400">
              <a:buFont typeface="+mj-lt"/>
              <a:buAutoNum type="arabicPeriod"/>
            </a:pPr>
            <a:r>
              <a:rPr lang="en-US" sz="4400" dirty="0">
                <a:solidFill>
                  <a:schemeClr val="tx1"/>
                </a:solidFill>
                <a:ea typeface="+mn-ea"/>
                <a:cs typeface="+mn-cs"/>
              </a:rPr>
              <a:t>Functional variety release system,</a:t>
            </a:r>
          </a:p>
          <a:p>
            <a:pPr marL="914400" indent="-914400" defTabSz="914400">
              <a:lnSpc>
                <a:spcPct val="90000"/>
              </a:lnSpc>
              <a:buFont typeface="+mj-lt"/>
              <a:buAutoNum type="arabicPeriod"/>
            </a:pPr>
            <a:r>
              <a:rPr lang="en-US" sz="4400" dirty="0">
                <a:solidFill>
                  <a:schemeClr val="tx1"/>
                </a:solidFill>
                <a:ea typeface="+mn-ea"/>
                <a:cs typeface="+mn-cs"/>
              </a:rPr>
              <a:t>Private sector involvement in selected seed certification activities (in some countries)</a:t>
            </a:r>
          </a:p>
          <a:p>
            <a:pPr marL="914400" indent="-914400" defTabSz="914400">
              <a:lnSpc>
                <a:spcPct val="90000"/>
              </a:lnSpc>
              <a:buFont typeface="+mj-lt"/>
              <a:buAutoNum type="arabicPeriod"/>
            </a:pPr>
            <a:r>
              <a:rPr lang="en-US" sz="4400" dirty="0">
                <a:solidFill>
                  <a:schemeClr val="tx1"/>
                </a:solidFill>
                <a:ea typeface="+mn-ea"/>
                <a:cs typeface="+mn-cs"/>
              </a:rPr>
              <a:t>High production volumes of certified seed</a:t>
            </a:r>
          </a:p>
          <a:p>
            <a:pPr marL="914400" indent="-914400" defTabSz="914400">
              <a:lnSpc>
                <a:spcPct val="90000"/>
              </a:lnSpc>
              <a:buFont typeface="+mj-lt"/>
              <a:buAutoNum type="arabicPeriod"/>
            </a:pPr>
            <a:r>
              <a:rPr lang="en-US" sz="4400" dirty="0">
                <a:solidFill>
                  <a:schemeClr val="tx1"/>
                </a:solidFill>
                <a:ea typeface="+mn-ea"/>
                <a:cs typeface="+mn-cs"/>
              </a:rPr>
              <a:t>Active and functional national seed trade association.</a:t>
            </a:r>
          </a:p>
        </p:txBody>
      </p:sp>
    </p:spTree>
    <p:extLst>
      <p:ext uri="{BB962C8B-B14F-4D97-AF65-F5344CB8AC3E}">
        <p14:creationId xmlns:p14="http://schemas.microsoft.com/office/powerpoint/2010/main" val="349833835"/>
      </p:ext>
    </p:extLst>
  </p:cSld>
  <p:clrMapOvr>
    <a:masterClrMapping/>
  </p:clrMapOvr>
  <p:transition spd="slow">
    <p:wipe/>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8BC3-0EC7-401B-243B-F0A8994E50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5FDF40-8953-2E79-BACE-708E4BF03EA1}"/>
              </a:ext>
            </a:extLst>
          </p:cNvPr>
          <p:cNvSpPr>
            <a:spLocks noGrp="1"/>
          </p:cNvSpPr>
          <p:nvPr>
            <p:ph type="title"/>
          </p:nvPr>
        </p:nvSpPr>
        <p:spPr/>
        <p:txBody>
          <a:bodyPr vert="horz" lIns="91440" tIns="45720" rIns="91440" bIns="45720" rtlCol="0" anchor="ctr" anchorCtr="0">
            <a:noAutofit/>
          </a:bodyPr>
          <a:lstStyle/>
          <a:p>
            <a:pPr defTabSz="914400">
              <a:lnSpc>
                <a:spcPct val="100000"/>
              </a:lnSpc>
            </a:pPr>
            <a:r>
              <a:rPr lang="en-US" sz="6000"/>
              <a:t>Highlight 5: Features of low performing countries</a:t>
            </a:r>
            <a:endParaRPr lang="en-US" sz="6000">
              <a:latin typeface="+mj-lt"/>
              <a:ea typeface="+mj-ea"/>
              <a:cs typeface="+mj-cs"/>
            </a:endParaRPr>
          </a:p>
        </p:txBody>
      </p:sp>
      <p:sp>
        <p:nvSpPr>
          <p:cNvPr id="6" name="Text Placeholder 5">
            <a:extLst>
              <a:ext uri="{FF2B5EF4-FFF2-40B4-BE49-F238E27FC236}">
                <a16:creationId xmlns:a16="http://schemas.microsoft.com/office/drawing/2014/main" id="{21B95DFD-3707-1C81-38EE-68904D748EAC}"/>
              </a:ext>
            </a:extLst>
          </p:cNvPr>
          <p:cNvSpPr>
            <a:spLocks noGrp="1"/>
          </p:cNvSpPr>
          <p:nvPr>
            <p:ph sz="half" idx="1"/>
          </p:nvPr>
        </p:nvSpPr>
        <p:spPr/>
        <p:txBody>
          <a:bodyPr vert="horz" lIns="91440" tIns="45720" rIns="91440" bIns="45720" rtlCol="0">
            <a:noAutofit/>
          </a:bodyPr>
          <a:lstStyle/>
          <a:p>
            <a:pPr marL="0" indent="0" defTabSz="914400">
              <a:lnSpc>
                <a:spcPct val="90000"/>
              </a:lnSpc>
              <a:buNone/>
            </a:pPr>
            <a:r>
              <a:rPr lang="en-US" sz="4400" b="1" dirty="0">
                <a:ea typeface="+mn-ea"/>
                <a:cs typeface="+mn-cs"/>
              </a:rPr>
              <a:t>6 countries </a:t>
            </a:r>
            <a:r>
              <a:rPr lang="en-US" sz="4400" b="1" dirty="0"/>
              <a:t>that </a:t>
            </a:r>
            <a:r>
              <a:rPr lang="en-US" sz="4400" b="1" dirty="0">
                <a:ea typeface="+mn-ea"/>
                <a:cs typeface="+mn-cs"/>
              </a:rPr>
              <a:t>scored 3.0 or below have:</a:t>
            </a:r>
          </a:p>
          <a:p>
            <a:pPr marL="914400" indent="-914400" defTabSz="914400">
              <a:lnSpc>
                <a:spcPct val="90000"/>
              </a:lnSpc>
              <a:buFont typeface="+mj-lt"/>
              <a:buAutoNum type="arabicPeriod"/>
            </a:pPr>
            <a:r>
              <a:rPr lang="en-US" sz="4400" dirty="0"/>
              <a:t>F</a:t>
            </a:r>
            <a:r>
              <a:rPr lang="en-US" sz="4400" dirty="0">
                <a:solidFill>
                  <a:schemeClr val="tx1"/>
                </a:solidFill>
                <a:ea typeface="+mn-ea"/>
                <a:cs typeface="+mn-cs"/>
              </a:rPr>
              <a:t>ormal seed systems that </a:t>
            </a:r>
            <a:r>
              <a:rPr lang="en-US" sz="4400" dirty="0"/>
              <a:t>are</a:t>
            </a:r>
            <a:r>
              <a:rPr lang="en-US" sz="4400" dirty="0">
                <a:solidFill>
                  <a:schemeClr val="tx1"/>
                </a:solidFill>
                <a:ea typeface="+mn-ea"/>
                <a:cs typeface="+mn-cs"/>
              </a:rPr>
              <a:t> non-existent or nascent</a:t>
            </a:r>
          </a:p>
          <a:p>
            <a:pPr marL="914400" indent="-914400" defTabSz="914400">
              <a:lnSpc>
                <a:spcPct val="90000"/>
              </a:lnSpc>
              <a:buFont typeface="+mj-lt"/>
              <a:buAutoNum type="arabicPeriod"/>
            </a:pPr>
            <a:r>
              <a:rPr lang="en-US" sz="4400" dirty="0">
                <a:solidFill>
                  <a:schemeClr val="tx1"/>
                </a:solidFill>
                <a:ea typeface="+mn-ea"/>
                <a:cs typeface="+mn-cs"/>
              </a:rPr>
              <a:t>No-to-</a:t>
            </a:r>
            <a:r>
              <a:rPr lang="en-US" sz="4400" dirty="0"/>
              <a:t>m</a:t>
            </a:r>
            <a:r>
              <a:rPr lang="en-US" sz="4400" dirty="0">
                <a:solidFill>
                  <a:schemeClr val="tx1"/>
                </a:solidFill>
                <a:ea typeface="+mn-ea"/>
                <a:cs typeface="+mn-cs"/>
              </a:rPr>
              <a:t>inimal private sector activity</a:t>
            </a:r>
          </a:p>
          <a:p>
            <a:pPr marL="914400" indent="-914400" defTabSz="914400">
              <a:lnSpc>
                <a:spcPct val="90000"/>
              </a:lnSpc>
              <a:buFont typeface="+mj-lt"/>
              <a:buAutoNum type="arabicPeriod"/>
            </a:pPr>
            <a:r>
              <a:rPr lang="en-US" sz="4400" dirty="0">
                <a:solidFill>
                  <a:schemeClr val="tx1"/>
                </a:solidFill>
                <a:ea typeface="+mn-ea"/>
                <a:cs typeface="+mn-cs"/>
              </a:rPr>
              <a:t>Breeding and variety development only in the public sector</a:t>
            </a:r>
          </a:p>
          <a:p>
            <a:pPr marL="914400" indent="-914400" defTabSz="914400">
              <a:lnSpc>
                <a:spcPct val="90000"/>
              </a:lnSpc>
              <a:buFont typeface="+mj-lt"/>
              <a:buAutoNum type="arabicPeriod"/>
            </a:pPr>
            <a:r>
              <a:rPr lang="en-US" sz="4400" dirty="0">
                <a:solidFill>
                  <a:schemeClr val="tx1"/>
                </a:solidFill>
                <a:ea typeface="+mn-ea"/>
                <a:cs typeface="+mn-cs"/>
              </a:rPr>
              <a:t>Non-existent or nascent variety release and registration systems</a:t>
            </a:r>
          </a:p>
          <a:p>
            <a:pPr marL="914400" indent="-914400" defTabSz="914400">
              <a:lnSpc>
                <a:spcPct val="90000"/>
              </a:lnSpc>
              <a:buFont typeface="+mj-lt"/>
              <a:buAutoNum type="arabicPeriod"/>
            </a:pPr>
            <a:r>
              <a:rPr lang="en-US" sz="4400" dirty="0">
                <a:solidFill>
                  <a:schemeClr val="tx1"/>
                </a:solidFill>
                <a:ea typeface="+mn-ea"/>
                <a:cs typeface="+mn-cs"/>
              </a:rPr>
              <a:t>Very low seed production volumes</a:t>
            </a:r>
          </a:p>
          <a:p>
            <a:pPr marL="914400" indent="-914400" defTabSz="914400">
              <a:lnSpc>
                <a:spcPct val="90000"/>
              </a:lnSpc>
              <a:buFont typeface="+mj-lt"/>
              <a:buAutoNum type="arabicPeriod"/>
            </a:pPr>
            <a:r>
              <a:rPr lang="en-US" sz="4400" dirty="0">
                <a:solidFill>
                  <a:schemeClr val="tx1"/>
                </a:solidFill>
                <a:ea typeface="+mn-ea"/>
                <a:cs typeface="+mn-cs"/>
              </a:rPr>
              <a:t>Absence of national seed trade associations</a:t>
            </a:r>
          </a:p>
        </p:txBody>
      </p:sp>
      <p:pic>
        <p:nvPicPr>
          <p:cNvPr id="9" name="Picture Placeholder 8">
            <a:extLst>
              <a:ext uri="{FF2B5EF4-FFF2-40B4-BE49-F238E27FC236}">
                <a16:creationId xmlns:a16="http://schemas.microsoft.com/office/drawing/2014/main" id="{72C5521D-F2D1-A6FD-EB76-1ACF37319C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002" r="2002"/>
          <a:stretch/>
        </p:blipFill>
        <p:spPr>
          <a:xfrm>
            <a:off x="13727723" y="2719137"/>
            <a:ext cx="9645348" cy="10972800"/>
          </a:xfrm>
          <a:prstGeom prst="rect">
            <a:avLst/>
          </a:prstGeom>
        </p:spPr>
      </p:pic>
    </p:spTree>
    <p:extLst>
      <p:ext uri="{BB962C8B-B14F-4D97-AF65-F5344CB8AC3E}">
        <p14:creationId xmlns:p14="http://schemas.microsoft.com/office/powerpoint/2010/main" val="11970104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4829F-1340-0FED-4BD2-6E97F0F12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D2988-DF13-0CBF-8C87-02423251A079}"/>
              </a:ext>
            </a:extLst>
          </p:cNvPr>
          <p:cNvSpPr>
            <a:spLocks noGrp="1"/>
          </p:cNvSpPr>
          <p:nvPr>
            <p:ph type="title"/>
          </p:nvPr>
        </p:nvSpPr>
        <p:spPr>
          <a:xfrm>
            <a:off x="1336431" y="730251"/>
            <a:ext cx="21687691" cy="1669202"/>
          </a:xfrm>
        </p:spPr>
        <p:txBody>
          <a:bodyPr>
            <a:noAutofit/>
          </a:bodyPr>
          <a:lstStyle/>
          <a:p>
            <a:br>
              <a:rPr lang="en-GB" sz="5800">
                <a:ea typeface="Lato" panose="020F0502020204030203" pitchFamily="34" charset="0"/>
                <a:cs typeface="Lato" panose="020F0502020204030203" pitchFamily="34" charset="0"/>
              </a:rPr>
            </a:br>
            <a:br>
              <a:rPr lang="en-GB" sz="5800">
                <a:ea typeface="Lato" panose="020F0502020204030203" pitchFamily="34" charset="0"/>
                <a:cs typeface="Lato" panose="020F0502020204030203" pitchFamily="34" charset="0"/>
              </a:rPr>
            </a:br>
            <a:r>
              <a:rPr lang="en-US" sz="5800">
                <a:ea typeface="Lato" panose="020F0502020204030203" pitchFamily="34" charset="0"/>
                <a:cs typeface="Lato" panose="020F0502020204030203" pitchFamily="34" charset="0"/>
              </a:rPr>
              <a:t>Highlight 6: Best performing indicator – policy instruments</a:t>
            </a:r>
            <a:br>
              <a:rPr lang="en-GB" sz="5800">
                <a:ea typeface="Lato" panose="020F0502020204030203" pitchFamily="34" charset="0"/>
                <a:cs typeface="Lato" panose="020F0502020204030203" pitchFamily="34" charset="0"/>
              </a:rPr>
            </a:br>
            <a:br>
              <a:rPr lang="en-GB" sz="5800">
                <a:ea typeface="Lato" panose="020F0502020204030203" pitchFamily="34" charset="0"/>
                <a:cs typeface="Lato" panose="020F0502020204030203" pitchFamily="34" charset="0"/>
              </a:rPr>
            </a:br>
            <a:endParaRPr lang="en-UG" sz="5800">
              <a:ea typeface="Lato" panose="020F0502020204030203" pitchFamily="34" charset="0"/>
              <a:cs typeface="Lato" panose="020F0502020204030203" pitchFamily="34" charset="0"/>
            </a:endParaRPr>
          </a:p>
        </p:txBody>
      </p:sp>
      <p:sp>
        <p:nvSpPr>
          <p:cNvPr id="8" name="Content Placeholder 7">
            <a:extLst>
              <a:ext uri="{FF2B5EF4-FFF2-40B4-BE49-F238E27FC236}">
                <a16:creationId xmlns:a16="http://schemas.microsoft.com/office/drawing/2014/main" id="{77DC8FE1-CCB3-D532-5313-207980B7B566}"/>
              </a:ext>
            </a:extLst>
          </p:cNvPr>
          <p:cNvSpPr>
            <a:spLocks noGrp="1"/>
          </p:cNvSpPr>
          <p:nvPr>
            <p:ph sz="half" idx="1"/>
          </p:nvPr>
        </p:nvSpPr>
        <p:spPr>
          <a:xfrm>
            <a:off x="1675965" y="2941105"/>
            <a:ext cx="10360501" cy="9412821"/>
          </a:xfrm>
        </p:spPr>
        <p:txBody>
          <a:bodyPr/>
          <a:lstStyle/>
          <a:p>
            <a:r>
              <a:rPr lang="en-US" sz="4400" dirty="0">
                <a:ea typeface="Lato" panose="020F0502020204030203" pitchFamily="34" charset="0"/>
                <a:cs typeface="Lato" panose="020F0502020204030203" pitchFamily="34" charset="0"/>
              </a:rPr>
              <a:t>Status of national seed policy instruments – highest score, with continental avg: </a:t>
            </a:r>
            <a:r>
              <a:rPr lang="en-GB" sz="4400" b="1" dirty="0">
                <a:highlight>
                  <a:srgbClr val="00FF00"/>
                </a:highlight>
                <a:ea typeface="Lato" panose="020F0502020204030203" pitchFamily="34" charset="0"/>
                <a:cs typeface="Lato" panose="020F0502020204030203" pitchFamily="34" charset="0"/>
              </a:rPr>
              <a:t>7.14</a:t>
            </a:r>
          </a:p>
          <a:p>
            <a:r>
              <a:rPr lang="en-US" sz="4400" dirty="0">
                <a:ea typeface="Lato" panose="020F0502020204030203" pitchFamily="34" charset="0"/>
                <a:cs typeface="Lato" panose="020F0502020204030203" pitchFamily="34" charset="0"/>
              </a:rPr>
              <a:t>Nearly all countries have seed policies; challenge is implementation</a:t>
            </a:r>
          </a:p>
          <a:p>
            <a:r>
              <a:rPr lang="en-GB" sz="4400" dirty="0">
                <a:ea typeface="Lato" panose="020F0502020204030203" pitchFamily="34" charset="0"/>
                <a:cs typeface="Lato" panose="020F0502020204030203" pitchFamily="34" charset="0"/>
              </a:rPr>
              <a:t>4 countries with no seed policy instruments: Djibouti, DRC, Equatorial Guinea, Libya.</a:t>
            </a:r>
          </a:p>
          <a:p>
            <a:endParaRPr lang="en-US" dirty="0"/>
          </a:p>
        </p:txBody>
      </p:sp>
      <p:sp>
        <p:nvSpPr>
          <p:cNvPr id="10" name="Content Placeholder 9">
            <a:extLst>
              <a:ext uri="{FF2B5EF4-FFF2-40B4-BE49-F238E27FC236}">
                <a16:creationId xmlns:a16="http://schemas.microsoft.com/office/drawing/2014/main" id="{4D1CF0DC-0281-6335-BF10-97C3A29C2A00}"/>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55D723D1-8763-0979-6541-8FFD13CBDB8F}"/>
              </a:ext>
            </a:extLst>
          </p:cNvPr>
          <p:cNvPicPr>
            <a:picLocks noChangeAspect="1"/>
          </p:cNvPicPr>
          <p:nvPr/>
        </p:nvPicPr>
        <p:blipFill>
          <a:blip r:embed="rId3">
            <a:extLst>
              <a:ext uri="{28A0092B-C50C-407E-A947-70E740481C1C}">
                <a14:useLocalDpi xmlns:a14="http://schemas.microsoft.com/office/drawing/2010/main" val="0"/>
              </a:ext>
            </a:extLst>
          </a:blip>
          <a:srcRect l="47" r="-546"/>
          <a:stretch>
            <a:fillRect/>
          </a:stretch>
        </p:blipFill>
        <p:spPr>
          <a:xfrm>
            <a:off x="12188825" y="2743200"/>
            <a:ext cx="11389158" cy="10972800"/>
          </a:xfrm>
          <a:prstGeom prst="rect">
            <a:avLst/>
          </a:prstGeom>
        </p:spPr>
      </p:pic>
    </p:spTree>
    <p:extLst>
      <p:ext uri="{BB962C8B-B14F-4D97-AF65-F5344CB8AC3E}">
        <p14:creationId xmlns:p14="http://schemas.microsoft.com/office/powerpoint/2010/main" val="634265540"/>
      </p:ext>
    </p:extLst>
  </p:cSld>
  <p:clrMapOvr>
    <a:masterClrMapping/>
  </p:clrMapOvr>
  <p:transition spd="slow">
    <p:wipe/>
  </p:transition>
</p:sld>
</file>

<file path=ppt/theme/theme1.xml><?xml version="1.0" encoding="utf-8"?>
<a:theme xmlns:a="http://schemas.openxmlformats.org/drawingml/2006/main" name="SSPI 2025">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Congenial Semi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SPI 2025" id="{E73DACFC-1624-4970-AE0B-662EFBDAEBCC}" vid="{0355A421-4E94-45F5-9DB0-4FC8189C7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8E7E45D4C4E84EBC9DC9A9140F34BD" ma:contentTypeVersion="27" ma:contentTypeDescription="Create a new document." ma:contentTypeScope="" ma:versionID="2101047a24d324e3e6c52d4cb23c46ec">
  <xsd:schema xmlns:xsd="http://www.w3.org/2001/XMLSchema" xmlns:xs="http://www.w3.org/2001/XMLSchema" xmlns:p="http://schemas.microsoft.com/office/2006/metadata/properties" xmlns:ns1="http://schemas.microsoft.com/sharepoint/v3" xmlns:ns2="f96097f7-22a8-4a9c-af76-3cde917c7525" xmlns:ns3="a8a6a420-053e-46e9-802c-7476b7b3bb9f" targetNamespace="http://schemas.microsoft.com/office/2006/metadata/properties" ma:root="true" ma:fieldsID="50cf3085a5fa9b5cee6977bbd69d1943" ns1:_="" ns2:_="" ns3:_="">
    <xsd:import namespace="http://schemas.microsoft.com/sharepoint/v3"/>
    <xsd:import namespace="f96097f7-22a8-4a9c-af76-3cde917c7525"/>
    <xsd:import namespace="a8a6a420-053e-46e9-802c-7476b7b3bb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3:_dlc_DocId" minOccurs="0"/>
                <xsd:element ref="ns3:_dlc_DocIdUrl" minOccurs="0"/>
                <xsd:element ref="ns3:_dlc_DocIdPersistId" minOccurs="0"/>
                <xsd:element ref="ns1:_dlc_Exempt" minOccurs="0"/>
                <xsd:element ref="ns2:DLCPolicyLabelValue" minOccurs="0"/>
                <xsd:element ref="ns2:DLCPolicyLabelClientValue" minOccurs="0"/>
                <xsd:element ref="ns2:DLCPolicyLabelLock" minOccurs="0"/>
                <xsd:element ref="ns2:Comme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element name="_dlc_Exempt" ma:index="24"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6097f7-22a8-4a9c-af76-3cde917c7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DLCPolicyLabelValue" ma:index="2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7" nillable="true" ma:displayName="Label Locked" ma:description="Indicates whether the label should be updated when item properties are modified." ma:hidden="true" ma:internalName="DLCPolicyLabelLock" ma:readOnly="false">
      <xsd:simpleType>
        <xsd:restriction base="dms:Text"/>
      </xsd:simpleType>
    </xsd:element>
    <xsd:element name="Comments" ma:index="28" nillable="true" ma:displayName="Comments" ma:format="Dropdown" ma:internalName="Comments">
      <xsd:simpleType>
        <xsd:restriction base="dms:Text">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6afdee3-5245-45fd-9bec-1720f24d72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BillingMetadata" ma:index="3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6a420-053e-46e9-802c-7476b7b3bb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32" nillable="true" ma:displayName="Taxonomy Catch All Column" ma:hidden="true" ma:list="{f512d958-0ed1-431d-a621-7f9b3b174d87}" ma:internalName="TaxCatchAll" ma:showField="CatchAllData" ma:web="a8a6a420-053e-46e9-802c-7476b7b3bb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5CAD4FDCD765274E8C613F0834747463" ma:contentTypeVersion="16" ma:contentTypeDescription="Create a new document." ma:contentTypeScope="" ma:versionID="2eed611a67aee0bcf1c9ed1af8f53127">
  <xsd:schema xmlns:xsd="http://www.w3.org/2001/XMLSchema" xmlns:xs="http://www.w3.org/2001/XMLSchema" xmlns:p="http://schemas.microsoft.com/office/2006/metadata/properties" xmlns:ns2="aa7f597e-1e59-4ac5-8dd6-a01c78858777" xmlns:ns3="3ffef44f-9011-4d56-bba8-ea8261c2bb06" targetNamespace="http://schemas.microsoft.com/office/2006/metadata/properties" ma:root="true" ma:fieldsID="1a4122ab00b77ad180bb15615383e9b6" ns2:_="" ns3:_="">
    <xsd:import namespace="aa7f597e-1e59-4ac5-8dd6-a01c78858777"/>
    <xsd:import namespace="3ffef44f-9011-4d56-bba8-ea8261c2bb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597e-1e59-4ac5-8dd6-a01c788587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4a9df30-e24c-4580-ab79-bf1a193a60bf}" ma:internalName="TaxCatchAll" ma:showField="CatchAllData" ma:web="aa7f597e-1e59-4ac5-8dd6-a01c78858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ef44f-9011-4d56-bba8-ea8261c2bb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6bb07c-de0c-4032-82b8-df315638f0a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TaxCatchAll xmlns="aa7f597e-1e59-4ac5-8dd6-a01c78858777" xsi:nil="true"/>
    <lcf76f155ced4ddcb4097134ff3c332f xmlns="3ffef44f-9011-4d56-bba8-ea8261c2bb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D19CB8-DB59-4A16-926D-01EE808D83AF}">
  <ds:schemaRefs>
    <ds:schemaRef ds:uri="http://schemas.microsoft.com/sharepoint/v3/contenttype/forms"/>
  </ds:schemaRefs>
</ds:datastoreItem>
</file>

<file path=customXml/itemProps2.xml><?xml version="1.0" encoding="utf-8"?>
<ds:datastoreItem xmlns:ds="http://schemas.openxmlformats.org/officeDocument/2006/customXml" ds:itemID="{6106BB17-EAA3-45C0-AF33-8F438408CD2C}">
  <ds:schemaRefs>
    <ds:schemaRef ds:uri="a8a6a420-053e-46e9-802c-7476b7b3bb9f"/>
    <ds:schemaRef ds:uri="f96097f7-22a8-4a9c-af76-3cde917c75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54DA24-5514-4BCB-8B53-498B9C948620}"/>
</file>

<file path=customXml/itemProps4.xml><?xml version="1.0" encoding="utf-8"?>
<ds:datastoreItem xmlns:ds="http://schemas.openxmlformats.org/officeDocument/2006/customXml" ds:itemID="{234C03D5-10A6-4550-AA12-23D75690788B}">
  <ds:schemaRefs>
    <ds:schemaRef ds:uri="http://schemas.microsoft.com/sharepoint/events"/>
  </ds:schemaRefs>
</ds:datastoreItem>
</file>

<file path=customXml/itemProps5.xml><?xml version="1.0" encoding="utf-8"?>
<ds:datastoreItem xmlns:ds="http://schemas.openxmlformats.org/officeDocument/2006/customXml" ds:itemID="{D8694D2A-B943-447A-B3A7-03A8AD2F11D9}">
  <ds:schemaRefs>
    <ds:schemaRef ds:uri="a8a6a420-053e-46e9-802c-7476b7b3bb9f"/>
    <ds:schemaRef ds:uri="f96097f7-22a8-4a9c-af76-3cde917c75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SSPI 2025</Template>
  <TotalTime>398</TotalTime>
  <Words>1201</Words>
  <Application>Microsoft Macintosh PowerPoint</Application>
  <PresentationFormat>Custom</PresentationFormat>
  <Paragraphs>127</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Congenial SemiBold</vt:lpstr>
      <vt:lpstr>Lato</vt:lpstr>
      <vt:lpstr>Open Sans Semibold</vt:lpstr>
      <vt:lpstr>SSPI 2025</vt:lpstr>
      <vt:lpstr>Seed Sector Performance Index (SSPI)</vt:lpstr>
      <vt:lpstr>Overview of Seed Sector Performance Index</vt:lpstr>
      <vt:lpstr>SSPI 2025 country scores</vt:lpstr>
      <vt:lpstr>Highlight 1: Five high and low scoring countries</vt:lpstr>
      <vt:lpstr>Highlight 2: Scores by Regional Economic Bloc</vt:lpstr>
      <vt:lpstr>Highlight 3: Notable improvement (2023-&gt;2025)</vt:lpstr>
      <vt:lpstr>Highlight 4: Features of high performing countries</vt:lpstr>
      <vt:lpstr>Highlight 5: Features of low performing countries</vt:lpstr>
      <vt:lpstr>  Highlight 6: Best performing indicator – policy instruments  </vt:lpstr>
      <vt:lpstr>Highlight 7: Widespread unmet demand for certified seed </vt:lpstr>
      <vt:lpstr> Highlight 8: ECOWAS ranks highest in regional harmonization </vt:lpstr>
      <vt:lpstr>Highlight 9: Seed trade associations matter!</vt:lpstr>
      <vt:lpstr>How to access SSPI? </vt:lpstr>
      <vt:lpstr>Side event invitation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Seed Access Index</dc:title>
  <dc:creator>KZT_TASAI</dc:creator>
  <cp:lastModifiedBy>Edward Mabaya</cp:lastModifiedBy>
  <cp:revision>3</cp:revision>
  <cp:lastPrinted>2025-05-19T12:55:02Z</cp:lastPrinted>
  <dcterms:created xsi:type="dcterms:W3CDTF">2021-03-16T01:16:44Z</dcterms:created>
  <dcterms:modified xsi:type="dcterms:W3CDTF">2026-03-23T19:43:20Z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2273800</vt:r8>
  </property>
  <property fmtid="{D5CDD505-2E9C-101B-9397-08002B2CF9AE}" pid="3" name="ContentTypeId">
    <vt:lpwstr>0x0101005CAD4FDCD765274E8C613F0834747463</vt:lpwstr>
  </property>
  <property fmtid="{D5CDD505-2E9C-101B-9397-08002B2CF9AE}" pid="4" name="ComplianceAssetId">
    <vt:lpwstr/>
  </property>
  <property fmtid="{D5CDD505-2E9C-101B-9397-08002B2CF9AE}" pid="5" name="IsMyDocuments">
    <vt:bool>true</vt:bool>
  </property>
  <property fmtid="{D5CDD505-2E9C-101B-9397-08002B2CF9AE}" pid="6" name="MediaServiceImageTags">
    <vt:lpwstr/>
  </property>
  <property fmtid="{D5CDD505-2E9C-101B-9397-08002B2CF9AE}" pid="7" name="_dlc_DocIdItemGuid">
    <vt:lpwstr>f92ce938-ece6-40db-bef4-c814acfdf87f</vt:lpwstr>
  </property>
</Properties>
</file>