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diagrams/colors1.xml" ContentType="application/vnd.openxmlformats-officedocument.drawingml.diagramColors+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drawing3.xml" ContentType="application/vnd.ms-office.drawingml.diagramDrawing+xml"/>
  <Override PartName="/ppt/diagrams/quickStyle3.xml" ContentType="application/vnd.openxmlformats-officedocument.drawingml.diagramStyle+xml"/>
  <Override PartName="/ppt/diagrams/layout3.xml" ContentType="application/vnd.openxmlformats-officedocument.drawingml.diagramLayout+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theme/theme1.xml" ContentType="application/vnd.openxmlformats-officedocument.theme+xml"/>
  <Override PartName="/ppt/diagrams/colors3.xml" ContentType="application/vnd.openxmlformats-officedocument.drawingml.diagramColors+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0" r:id="rId4"/>
    <p:sldId id="275" r:id="rId5"/>
    <p:sldId id="258" r:id="rId6"/>
    <p:sldId id="263" r:id="rId7"/>
    <p:sldId id="272" r:id="rId8"/>
    <p:sldId id="264" r:id="rId9"/>
    <p:sldId id="277" r:id="rId10"/>
    <p:sldId id="265" r:id="rId11"/>
    <p:sldId id="267"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60"/>
  </p:normalViewPr>
  <p:slideViewPr>
    <p:cSldViewPr snapToGrid="0">
      <p:cViewPr>
        <p:scale>
          <a:sx n="50" d="100"/>
          <a:sy n="50" d="100"/>
        </p:scale>
        <p:origin x="1280" y="3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6436A5-046D-46D2-AAFA-83C7B4586847}"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8F32C657-6CCB-45A0-ADC7-FCE7074FEBD2}">
      <dgm:prSet/>
      <dgm:spPr/>
      <dgm:t>
        <a:bodyPr/>
        <a:lstStyle/>
        <a:p>
          <a:r>
            <a:rPr lang="en-US" b="1"/>
            <a:t>24</a:t>
          </a:r>
          <a:r>
            <a:rPr lang="en-US" b="1" baseline="30000"/>
            <a:t>th</a:t>
          </a:r>
          <a:r>
            <a:rPr lang="en-US" b="1"/>
            <a:t> March 2026</a:t>
          </a:r>
          <a:endParaRPr lang="en-US"/>
        </a:p>
      </dgm:t>
    </dgm:pt>
    <dgm:pt modelId="{F90D0FB0-0298-4AE4-BFA6-50E82D9F431C}" type="parTrans" cxnId="{674EF664-F5CB-4147-AEA2-D938D7E79487}">
      <dgm:prSet/>
      <dgm:spPr/>
      <dgm:t>
        <a:bodyPr/>
        <a:lstStyle/>
        <a:p>
          <a:endParaRPr lang="en-US"/>
        </a:p>
      </dgm:t>
    </dgm:pt>
    <dgm:pt modelId="{20D116A1-E797-4D67-9729-FA310610351F}" type="sibTrans" cxnId="{674EF664-F5CB-4147-AEA2-D938D7E79487}">
      <dgm:prSet/>
      <dgm:spPr/>
      <dgm:t>
        <a:bodyPr/>
        <a:lstStyle/>
        <a:p>
          <a:endParaRPr lang="en-US"/>
        </a:p>
      </dgm:t>
    </dgm:pt>
    <dgm:pt modelId="{1F5CEE8C-C0B4-4830-90AC-AC493AB1AED1}">
      <dgm:prSet/>
      <dgm:spPr/>
      <dgm:t>
        <a:bodyPr/>
        <a:lstStyle/>
        <a:p>
          <a:r>
            <a:rPr lang="en-US" b="1"/>
            <a:t>Presented by : David Tum</a:t>
          </a:r>
          <a:endParaRPr lang="en-US"/>
        </a:p>
      </dgm:t>
    </dgm:pt>
    <dgm:pt modelId="{CEFFD1C3-365D-4B1E-ADDB-C6625B29D97F}" type="parTrans" cxnId="{826A1066-47DE-46F3-86D9-DDECF70B721A}">
      <dgm:prSet/>
      <dgm:spPr/>
      <dgm:t>
        <a:bodyPr/>
        <a:lstStyle/>
        <a:p>
          <a:endParaRPr lang="en-US"/>
        </a:p>
      </dgm:t>
    </dgm:pt>
    <dgm:pt modelId="{1A44902E-783D-43A5-AE99-BCB1B1E59166}" type="sibTrans" cxnId="{826A1066-47DE-46F3-86D9-DDECF70B721A}">
      <dgm:prSet/>
      <dgm:spPr/>
      <dgm:t>
        <a:bodyPr/>
        <a:lstStyle/>
        <a:p>
          <a:endParaRPr lang="en-US"/>
        </a:p>
      </dgm:t>
    </dgm:pt>
    <dgm:pt modelId="{62CEE655-4877-47BA-BAEA-B8698547C620}">
      <dgm:prSet/>
      <dgm:spPr/>
      <dgm:t>
        <a:bodyPr/>
        <a:lstStyle/>
        <a:p>
          <a:r>
            <a:rPr lang="en-US" b="1"/>
            <a:t>Simlaw Seeds Company Limited </a:t>
          </a:r>
          <a:endParaRPr lang="en-US"/>
        </a:p>
      </dgm:t>
    </dgm:pt>
    <dgm:pt modelId="{5C47F99D-2B18-4457-886A-895BBD968A41}" type="parTrans" cxnId="{9F62FA80-775F-4DD9-90F8-987520F4936A}">
      <dgm:prSet/>
      <dgm:spPr/>
      <dgm:t>
        <a:bodyPr/>
        <a:lstStyle/>
        <a:p>
          <a:endParaRPr lang="en-US"/>
        </a:p>
      </dgm:t>
    </dgm:pt>
    <dgm:pt modelId="{7A5F2777-68DD-489C-BD13-AA210326ED01}" type="sibTrans" cxnId="{9F62FA80-775F-4DD9-90F8-987520F4936A}">
      <dgm:prSet/>
      <dgm:spPr/>
      <dgm:t>
        <a:bodyPr/>
        <a:lstStyle/>
        <a:p>
          <a:endParaRPr lang="en-US"/>
        </a:p>
      </dgm:t>
    </dgm:pt>
    <dgm:pt modelId="{C8D4A52F-DE03-4D11-9109-71438A4AAB96}" type="pres">
      <dgm:prSet presAssocID="{436436A5-046D-46D2-AAFA-83C7B4586847}" presName="hierChild1" presStyleCnt="0">
        <dgm:presLayoutVars>
          <dgm:chPref val="1"/>
          <dgm:dir/>
          <dgm:animOne val="branch"/>
          <dgm:animLvl val="lvl"/>
          <dgm:resizeHandles/>
        </dgm:presLayoutVars>
      </dgm:prSet>
      <dgm:spPr/>
      <dgm:t>
        <a:bodyPr/>
        <a:lstStyle/>
        <a:p>
          <a:endParaRPr lang="en-US"/>
        </a:p>
      </dgm:t>
    </dgm:pt>
    <dgm:pt modelId="{870DE2C4-D365-48F2-8E43-63FEFB4A59E1}" type="pres">
      <dgm:prSet presAssocID="{8F32C657-6CCB-45A0-ADC7-FCE7074FEBD2}" presName="hierRoot1" presStyleCnt="0"/>
      <dgm:spPr/>
    </dgm:pt>
    <dgm:pt modelId="{CFB3D20F-2255-478F-BD0F-7BC3F563CE6D}" type="pres">
      <dgm:prSet presAssocID="{8F32C657-6CCB-45A0-ADC7-FCE7074FEBD2}" presName="composite" presStyleCnt="0"/>
      <dgm:spPr/>
    </dgm:pt>
    <dgm:pt modelId="{706B6B79-4C8E-4D7B-A851-C6A8D4CC0F9E}" type="pres">
      <dgm:prSet presAssocID="{8F32C657-6CCB-45A0-ADC7-FCE7074FEBD2}" presName="background" presStyleLbl="node0" presStyleIdx="0" presStyleCnt="3"/>
      <dgm:spPr/>
    </dgm:pt>
    <dgm:pt modelId="{E51A1B89-FE35-4A2B-84C7-DBA3F2712A70}" type="pres">
      <dgm:prSet presAssocID="{8F32C657-6CCB-45A0-ADC7-FCE7074FEBD2}" presName="text" presStyleLbl="fgAcc0" presStyleIdx="0" presStyleCnt="3">
        <dgm:presLayoutVars>
          <dgm:chPref val="3"/>
        </dgm:presLayoutVars>
      </dgm:prSet>
      <dgm:spPr/>
      <dgm:t>
        <a:bodyPr/>
        <a:lstStyle/>
        <a:p>
          <a:endParaRPr lang="en-US"/>
        </a:p>
      </dgm:t>
    </dgm:pt>
    <dgm:pt modelId="{6605F179-F8F3-4491-8D7A-F04D175DC272}" type="pres">
      <dgm:prSet presAssocID="{8F32C657-6CCB-45A0-ADC7-FCE7074FEBD2}" presName="hierChild2" presStyleCnt="0"/>
      <dgm:spPr/>
    </dgm:pt>
    <dgm:pt modelId="{E3B26EE1-5FE2-4176-AEFB-4531AF2D9030}" type="pres">
      <dgm:prSet presAssocID="{1F5CEE8C-C0B4-4830-90AC-AC493AB1AED1}" presName="hierRoot1" presStyleCnt="0"/>
      <dgm:spPr/>
    </dgm:pt>
    <dgm:pt modelId="{100EFD54-19E6-4278-8471-8CC4819C5F9A}" type="pres">
      <dgm:prSet presAssocID="{1F5CEE8C-C0B4-4830-90AC-AC493AB1AED1}" presName="composite" presStyleCnt="0"/>
      <dgm:spPr/>
    </dgm:pt>
    <dgm:pt modelId="{B35E2220-4EF7-4614-9EE6-FFDF66535EBF}" type="pres">
      <dgm:prSet presAssocID="{1F5CEE8C-C0B4-4830-90AC-AC493AB1AED1}" presName="background" presStyleLbl="node0" presStyleIdx="1" presStyleCnt="3"/>
      <dgm:spPr/>
    </dgm:pt>
    <dgm:pt modelId="{CE6B0DFC-7CF9-4E91-9785-EE00AEF1FA43}" type="pres">
      <dgm:prSet presAssocID="{1F5CEE8C-C0B4-4830-90AC-AC493AB1AED1}" presName="text" presStyleLbl="fgAcc0" presStyleIdx="1" presStyleCnt="3">
        <dgm:presLayoutVars>
          <dgm:chPref val="3"/>
        </dgm:presLayoutVars>
      </dgm:prSet>
      <dgm:spPr/>
      <dgm:t>
        <a:bodyPr/>
        <a:lstStyle/>
        <a:p>
          <a:endParaRPr lang="en-US"/>
        </a:p>
      </dgm:t>
    </dgm:pt>
    <dgm:pt modelId="{CA87CD21-E2D3-463D-90B4-8BF6D48CF6C4}" type="pres">
      <dgm:prSet presAssocID="{1F5CEE8C-C0B4-4830-90AC-AC493AB1AED1}" presName="hierChild2" presStyleCnt="0"/>
      <dgm:spPr/>
    </dgm:pt>
    <dgm:pt modelId="{02E78B36-D27D-41FF-B030-49FE116CA8C8}" type="pres">
      <dgm:prSet presAssocID="{62CEE655-4877-47BA-BAEA-B8698547C620}" presName="hierRoot1" presStyleCnt="0"/>
      <dgm:spPr/>
    </dgm:pt>
    <dgm:pt modelId="{B6A6DE58-E19E-4B1A-869C-AC70296235B0}" type="pres">
      <dgm:prSet presAssocID="{62CEE655-4877-47BA-BAEA-B8698547C620}" presName="composite" presStyleCnt="0"/>
      <dgm:spPr/>
    </dgm:pt>
    <dgm:pt modelId="{AAC99571-6856-40AD-BDBF-086D7EF7DA25}" type="pres">
      <dgm:prSet presAssocID="{62CEE655-4877-47BA-BAEA-B8698547C620}" presName="background" presStyleLbl="node0" presStyleIdx="2" presStyleCnt="3"/>
      <dgm:spPr/>
    </dgm:pt>
    <dgm:pt modelId="{6BC181D0-84B1-4292-B66D-E7BF1149572E}" type="pres">
      <dgm:prSet presAssocID="{62CEE655-4877-47BA-BAEA-B8698547C620}" presName="text" presStyleLbl="fgAcc0" presStyleIdx="2" presStyleCnt="3">
        <dgm:presLayoutVars>
          <dgm:chPref val="3"/>
        </dgm:presLayoutVars>
      </dgm:prSet>
      <dgm:spPr/>
      <dgm:t>
        <a:bodyPr/>
        <a:lstStyle/>
        <a:p>
          <a:endParaRPr lang="en-US"/>
        </a:p>
      </dgm:t>
    </dgm:pt>
    <dgm:pt modelId="{5B2E50B3-46F3-4F1E-9303-CD1167E737C3}" type="pres">
      <dgm:prSet presAssocID="{62CEE655-4877-47BA-BAEA-B8698547C620}" presName="hierChild2" presStyleCnt="0"/>
      <dgm:spPr/>
    </dgm:pt>
  </dgm:ptLst>
  <dgm:cxnLst>
    <dgm:cxn modelId="{8995A91C-A903-4218-8547-393BD466CEE7}" type="presOf" srcId="{62CEE655-4877-47BA-BAEA-B8698547C620}" destId="{6BC181D0-84B1-4292-B66D-E7BF1149572E}" srcOrd="0" destOrd="0" presId="urn:microsoft.com/office/officeart/2005/8/layout/hierarchy1"/>
    <dgm:cxn modelId="{826A1066-47DE-46F3-86D9-DDECF70B721A}" srcId="{436436A5-046D-46D2-AAFA-83C7B4586847}" destId="{1F5CEE8C-C0B4-4830-90AC-AC493AB1AED1}" srcOrd="1" destOrd="0" parTransId="{CEFFD1C3-365D-4B1E-ADDB-C6625B29D97F}" sibTransId="{1A44902E-783D-43A5-AE99-BCB1B1E59166}"/>
    <dgm:cxn modelId="{C2EE51E3-7734-4FB2-9445-98BE969B2BE6}" type="presOf" srcId="{8F32C657-6CCB-45A0-ADC7-FCE7074FEBD2}" destId="{E51A1B89-FE35-4A2B-84C7-DBA3F2712A70}" srcOrd="0" destOrd="0" presId="urn:microsoft.com/office/officeart/2005/8/layout/hierarchy1"/>
    <dgm:cxn modelId="{4EC93021-0529-45CD-B036-094C90EA201A}" type="presOf" srcId="{1F5CEE8C-C0B4-4830-90AC-AC493AB1AED1}" destId="{CE6B0DFC-7CF9-4E91-9785-EE00AEF1FA43}" srcOrd="0" destOrd="0" presId="urn:microsoft.com/office/officeart/2005/8/layout/hierarchy1"/>
    <dgm:cxn modelId="{9F62FA80-775F-4DD9-90F8-987520F4936A}" srcId="{436436A5-046D-46D2-AAFA-83C7B4586847}" destId="{62CEE655-4877-47BA-BAEA-B8698547C620}" srcOrd="2" destOrd="0" parTransId="{5C47F99D-2B18-4457-886A-895BBD968A41}" sibTransId="{7A5F2777-68DD-489C-BD13-AA210326ED01}"/>
    <dgm:cxn modelId="{C6981B7D-119A-44E3-9904-B06EDF08A019}" type="presOf" srcId="{436436A5-046D-46D2-AAFA-83C7B4586847}" destId="{C8D4A52F-DE03-4D11-9109-71438A4AAB96}" srcOrd="0" destOrd="0" presId="urn:microsoft.com/office/officeart/2005/8/layout/hierarchy1"/>
    <dgm:cxn modelId="{674EF664-F5CB-4147-AEA2-D938D7E79487}" srcId="{436436A5-046D-46D2-AAFA-83C7B4586847}" destId="{8F32C657-6CCB-45A0-ADC7-FCE7074FEBD2}" srcOrd="0" destOrd="0" parTransId="{F90D0FB0-0298-4AE4-BFA6-50E82D9F431C}" sibTransId="{20D116A1-E797-4D67-9729-FA310610351F}"/>
    <dgm:cxn modelId="{D3428453-FBC3-49D4-9C5F-D69FACCB7730}" type="presParOf" srcId="{C8D4A52F-DE03-4D11-9109-71438A4AAB96}" destId="{870DE2C4-D365-48F2-8E43-63FEFB4A59E1}" srcOrd="0" destOrd="0" presId="urn:microsoft.com/office/officeart/2005/8/layout/hierarchy1"/>
    <dgm:cxn modelId="{A93E4205-93FA-4D0A-B6A3-39B4FB75504C}" type="presParOf" srcId="{870DE2C4-D365-48F2-8E43-63FEFB4A59E1}" destId="{CFB3D20F-2255-478F-BD0F-7BC3F563CE6D}" srcOrd="0" destOrd="0" presId="urn:microsoft.com/office/officeart/2005/8/layout/hierarchy1"/>
    <dgm:cxn modelId="{49E376F6-3DC6-49CD-A1EF-D37D6A95A4C6}" type="presParOf" srcId="{CFB3D20F-2255-478F-BD0F-7BC3F563CE6D}" destId="{706B6B79-4C8E-4D7B-A851-C6A8D4CC0F9E}" srcOrd="0" destOrd="0" presId="urn:microsoft.com/office/officeart/2005/8/layout/hierarchy1"/>
    <dgm:cxn modelId="{B484B9C3-03C1-449B-9F4E-8C923F2B7B69}" type="presParOf" srcId="{CFB3D20F-2255-478F-BD0F-7BC3F563CE6D}" destId="{E51A1B89-FE35-4A2B-84C7-DBA3F2712A70}" srcOrd="1" destOrd="0" presId="urn:microsoft.com/office/officeart/2005/8/layout/hierarchy1"/>
    <dgm:cxn modelId="{AAD4D5B1-9505-460E-A565-1922959E3AB2}" type="presParOf" srcId="{870DE2C4-D365-48F2-8E43-63FEFB4A59E1}" destId="{6605F179-F8F3-4491-8D7A-F04D175DC272}" srcOrd="1" destOrd="0" presId="urn:microsoft.com/office/officeart/2005/8/layout/hierarchy1"/>
    <dgm:cxn modelId="{B12C345A-76EA-4A90-B6BD-FE7744E1EF2B}" type="presParOf" srcId="{C8D4A52F-DE03-4D11-9109-71438A4AAB96}" destId="{E3B26EE1-5FE2-4176-AEFB-4531AF2D9030}" srcOrd="1" destOrd="0" presId="urn:microsoft.com/office/officeart/2005/8/layout/hierarchy1"/>
    <dgm:cxn modelId="{7DA190C3-D516-4485-A86F-4D5AA7F288DE}" type="presParOf" srcId="{E3B26EE1-5FE2-4176-AEFB-4531AF2D9030}" destId="{100EFD54-19E6-4278-8471-8CC4819C5F9A}" srcOrd="0" destOrd="0" presId="urn:microsoft.com/office/officeart/2005/8/layout/hierarchy1"/>
    <dgm:cxn modelId="{9504AE0C-CEA9-4951-A6FB-7488CF6A74AA}" type="presParOf" srcId="{100EFD54-19E6-4278-8471-8CC4819C5F9A}" destId="{B35E2220-4EF7-4614-9EE6-FFDF66535EBF}" srcOrd="0" destOrd="0" presId="urn:microsoft.com/office/officeart/2005/8/layout/hierarchy1"/>
    <dgm:cxn modelId="{6B447E46-7646-443E-82D4-9EA5720A5BBD}" type="presParOf" srcId="{100EFD54-19E6-4278-8471-8CC4819C5F9A}" destId="{CE6B0DFC-7CF9-4E91-9785-EE00AEF1FA43}" srcOrd="1" destOrd="0" presId="urn:microsoft.com/office/officeart/2005/8/layout/hierarchy1"/>
    <dgm:cxn modelId="{E547B949-DA14-417E-881A-C633AF13385D}" type="presParOf" srcId="{E3B26EE1-5FE2-4176-AEFB-4531AF2D9030}" destId="{CA87CD21-E2D3-463D-90B4-8BF6D48CF6C4}" srcOrd="1" destOrd="0" presId="urn:microsoft.com/office/officeart/2005/8/layout/hierarchy1"/>
    <dgm:cxn modelId="{2B8D9215-7535-4091-83C5-C3EC82B333B4}" type="presParOf" srcId="{C8D4A52F-DE03-4D11-9109-71438A4AAB96}" destId="{02E78B36-D27D-41FF-B030-49FE116CA8C8}" srcOrd="2" destOrd="0" presId="urn:microsoft.com/office/officeart/2005/8/layout/hierarchy1"/>
    <dgm:cxn modelId="{127750D5-7941-4D88-9A72-593D1F29CF0C}" type="presParOf" srcId="{02E78B36-D27D-41FF-B030-49FE116CA8C8}" destId="{B6A6DE58-E19E-4B1A-869C-AC70296235B0}" srcOrd="0" destOrd="0" presId="urn:microsoft.com/office/officeart/2005/8/layout/hierarchy1"/>
    <dgm:cxn modelId="{7934B5D0-04C5-47EA-8B53-8BB9A31E1E6C}" type="presParOf" srcId="{B6A6DE58-E19E-4B1A-869C-AC70296235B0}" destId="{AAC99571-6856-40AD-BDBF-086D7EF7DA25}" srcOrd="0" destOrd="0" presId="urn:microsoft.com/office/officeart/2005/8/layout/hierarchy1"/>
    <dgm:cxn modelId="{8BF40B31-285A-41E8-B4EF-95E20DD88B98}" type="presParOf" srcId="{B6A6DE58-E19E-4B1A-869C-AC70296235B0}" destId="{6BC181D0-84B1-4292-B66D-E7BF1149572E}" srcOrd="1" destOrd="0" presId="urn:microsoft.com/office/officeart/2005/8/layout/hierarchy1"/>
    <dgm:cxn modelId="{2E04C63F-A4E4-4C9D-81EE-BE0D2A61A73D}" type="presParOf" srcId="{02E78B36-D27D-41FF-B030-49FE116CA8C8}" destId="{5B2E50B3-46F3-4F1E-9303-CD1167E737C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195324-C037-4C72-964E-E60960B9B27F}" type="doc">
      <dgm:prSet loTypeId="urn:microsoft.com/office/officeart/2005/8/layout/vList2" loCatId="list" qsTypeId="urn:microsoft.com/office/officeart/2005/8/quickstyle/simple2" qsCatId="simple" csTypeId="urn:microsoft.com/office/officeart/2005/8/colors/accent6_2" csCatId="accent6" phldr="1"/>
      <dgm:spPr/>
      <dgm:t>
        <a:bodyPr/>
        <a:lstStyle/>
        <a:p>
          <a:endParaRPr lang="en-US"/>
        </a:p>
      </dgm:t>
    </dgm:pt>
    <dgm:pt modelId="{39E9862D-86E4-40EF-8EC1-B8C6CCABE5BD}">
      <dgm:prSet/>
      <dgm:spPr/>
      <dgm:t>
        <a:bodyPr/>
        <a:lstStyle/>
        <a:p>
          <a:r>
            <a:rPr lang="en-US" dirty="0"/>
            <a:t>Popular Seed Variety unavailability. </a:t>
          </a:r>
        </a:p>
      </dgm:t>
    </dgm:pt>
    <dgm:pt modelId="{0B21DF7C-4614-4F6A-B665-BB276A912691}" type="parTrans" cxnId="{EBD1E5FB-2579-4A43-9D28-36ED299B04CE}">
      <dgm:prSet/>
      <dgm:spPr/>
      <dgm:t>
        <a:bodyPr/>
        <a:lstStyle/>
        <a:p>
          <a:endParaRPr lang="en-US"/>
        </a:p>
      </dgm:t>
    </dgm:pt>
    <dgm:pt modelId="{B304A46B-BE02-45F8-B1B8-91649188D95A}" type="sibTrans" cxnId="{EBD1E5FB-2579-4A43-9D28-36ED299B04CE}">
      <dgm:prSet/>
      <dgm:spPr/>
      <dgm:t>
        <a:bodyPr/>
        <a:lstStyle/>
        <a:p>
          <a:endParaRPr lang="en-US"/>
        </a:p>
      </dgm:t>
    </dgm:pt>
    <dgm:pt modelId="{5881AD23-4048-43FE-8538-B41648506D8A}">
      <dgm:prSet/>
      <dgm:spPr/>
      <dgm:t>
        <a:bodyPr/>
        <a:lstStyle/>
        <a:p>
          <a:r>
            <a:rPr lang="en-US" dirty="0"/>
            <a:t>Quick returns. </a:t>
          </a:r>
        </a:p>
      </dgm:t>
    </dgm:pt>
    <dgm:pt modelId="{2D801511-26B1-4E08-9240-67E944F1739E}" type="parTrans" cxnId="{199D9F34-8847-432F-8867-2943D5B13F0E}">
      <dgm:prSet/>
      <dgm:spPr/>
      <dgm:t>
        <a:bodyPr/>
        <a:lstStyle/>
        <a:p>
          <a:endParaRPr lang="en-US"/>
        </a:p>
      </dgm:t>
    </dgm:pt>
    <dgm:pt modelId="{D44E13AF-1683-4109-BBB4-66DA1EA5F279}" type="sibTrans" cxnId="{199D9F34-8847-432F-8867-2943D5B13F0E}">
      <dgm:prSet/>
      <dgm:spPr/>
      <dgm:t>
        <a:bodyPr/>
        <a:lstStyle/>
        <a:p>
          <a:endParaRPr lang="en-US"/>
        </a:p>
      </dgm:t>
    </dgm:pt>
    <dgm:pt modelId="{A6ABC240-177F-40FB-A348-9B53AD9DDA31}">
      <dgm:prSet/>
      <dgm:spPr/>
      <dgm:t>
        <a:bodyPr/>
        <a:lstStyle/>
        <a:p>
          <a:r>
            <a:rPr lang="en-US" dirty="0"/>
            <a:t>Unhealthy competition.</a:t>
          </a:r>
        </a:p>
      </dgm:t>
    </dgm:pt>
    <dgm:pt modelId="{C1B4D369-98C9-4520-863B-C3268A64699D}" type="parTrans" cxnId="{AE939472-0363-4B5A-97D0-AB4FFFE9D221}">
      <dgm:prSet/>
      <dgm:spPr/>
      <dgm:t>
        <a:bodyPr/>
        <a:lstStyle/>
        <a:p>
          <a:endParaRPr lang="en-US"/>
        </a:p>
      </dgm:t>
    </dgm:pt>
    <dgm:pt modelId="{C272DF47-D48C-494B-A143-4A990A3E19CB}" type="sibTrans" cxnId="{AE939472-0363-4B5A-97D0-AB4FFFE9D221}">
      <dgm:prSet/>
      <dgm:spPr/>
      <dgm:t>
        <a:bodyPr/>
        <a:lstStyle/>
        <a:p>
          <a:endParaRPr lang="en-US"/>
        </a:p>
      </dgm:t>
    </dgm:pt>
    <dgm:pt modelId="{30E9DB8F-9386-4C39-B4D7-461EA1977DB2}">
      <dgm:prSet/>
      <dgm:spPr/>
      <dgm:t>
        <a:bodyPr/>
        <a:lstStyle/>
        <a:p>
          <a:r>
            <a:rPr lang="en-US" dirty="0"/>
            <a:t>Lack of coordinated enforcement. </a:t>
          </a:r>
        </a:p>
      </dgm:t>
    </dgm:pt>
    <dgm:pt modelId="{189605CC-4644-4B6E-A7CA-761FD1EEECE9}" type="parTrans" cxnId="{53BF20E3-3008-443D-99E0-859EC568645C}">
      <dgm:prSet/>
      <dgm:spPr/>
      <dgm:t>
        <a:bodyPr/>
        <a:lstStyle/>
        <a:p>
          <a:endParaRPr lang="en-US"/>
        </a:p>
      </dgm:t>
    </dgm:pt>
    <dgm:pt modelId="{03B536DD-00D0-48BA-AF0B-CF612808D097}" type="sibTrans" cxnId="{53BF20E3-3008-443D-99E0-859EC568645C}">
      <dgm:prSet/>
      <dgm:spPr/>
      <dgm:t>
        <a:bodyPr/>
        <a:lstStyle/>
        <a:p>
          <a:endParaRPr lang="en-US"/>
        </a:p>
      </dgm:t>
    </dgm:pt>
    <dgm:pt modelId="{F68F5F6B-FF54-4E3A-B19B-3D65E82AFCCA}">
      <dgm:prSet/>
      <dgm:spPr/>
      <dgm:t>
        <a:bodyPr/>
        <a:lstStyle/>
        <a:p>
          <a:r>
            <a:rPr lang="en-US" dirty="0"/>
            <a:t>Lack of market intelligence/Surveys.</a:t>
          </a:r>
        </a:p>
      </dgm:t>
    </dgm:pt>
    <dgm:pt modelId="{173DD823-F1D3-4B45-80A4-D81EF7F49EB3}" type="parTrans" cxnId="{2268837E-84DD-48D3-A8C5-5E28331ACD82}">
      <dgm:prSet/>
      <dgm:spPr/>
      <dgm:t>
        <a:bodyPr/>
        <a:lstStyle/>
        <a:p>
          <a:endParaRPr lang="en-US"/>
        </a:p>
      </dgm:t>
    </dgm:pt>
    <dgm:pt modelId="{E7BEB734-CD7C-44ED-86EB-2AE639A6F769}" type="sibTrans" cxnId="{2268837E-84DD-48D3-A8C5-5E28331ACD82}">
      <dgm:prSet/>
      <dgm:spPr/>
      <dgm:t>
        <a:bodyPr/>
        <a:lstStyle/>
        <a:p>
          <a:endParaRPr lang="en-US"/>
        </a:p>
      </dgm:t>
    </dgm:pt>
    <dgm:pt modelId="{D5DAC7EC-7B9D-41A3-92E9-ACBF9B3C70F6}" type="pres">
      <dgm:prSet presAssocID="{33195324-C037-4C72-964E-E60960B9B27F}" presName="linear" presStyleCnt="0">
        <dgm:presLayoutVars>
          <dgm:animLvl val="lvl"/>
          <dgm:resizeHandles val="exact"/>
        </dgm:presLayoutVars>
      </dgm:prSet>
      <dgm:spPr/>
      <dgm:t>
        <a:bodyPr/>
        <a:lstStyle/>
        <a:p>
          <a:endParaRPr lang="en-US"/>
        </a:p>
      </dgm:t>
    </dgm:pt>
    <dgm:pt modelId="{4BB5E1FA-2E58-438E-9F00-FAE07B03C10B}" type="pres">
      <dgm:prSet presAssocID="{39E9862D-86E4-40EF-8EC1-B8C6CCABE5BD}" presName="parentText" presStyleLbl="node1" presStyleIdx="0" presStyleCnt="5">
        <dgm:presLayoutVars>
          <dgm:chMax val="0"/>
          <dgm:bulletEnabled val="1"/>
        </dgm:presLayoutVars>
      </dgm:prSet>
      <dgm:spPr/>
      <dgm:t>
        <a:bodyPr/>
        <a:lstStyle/>
        <a:p>
          <a:endParaRPr lang="en-US"/>
        </a:p>
      </dgm:t>
    </dgm:pt>
    <dgm:pt modelId="{3C959229-4C6E-4596-A799-4CA80DE435CE}" type="pres">
      <dgm:prSet presAssocID="{B304A46B-BE02-45F8-B1B8-91649188D95A}" presName="spacer" presStyleCnt="0"/>
      <dgm:spPr/>
    </dgm:pt>
    <dgm:pt modelId="{2E144CAE-2131-4EF2-8071-38BCB4AB42C1}" type="pres">
      <dgm:prSet presAssocID="{5881AD23-4048-43FE-8538-B41648506D8A}" presName="parentText" presStyleLbl="node1" presStyleIdx="1" presStyleCnt="5">
        <dgm:presLayoutVars>
          <dgm:chMax val="0"/>
          <dgm:bulletEnabled val="1"/>
        </dgm:presLayoutVars>
      </dgm:prSet>
      <dgm:spPr/>
      <dgm:t>
        <a:bodyPr/>
        <a:lstStyle/>
        <a:p>
          <a:endParaRPr lang="en-US"/>
        </a:p>
      </dgm:t>
    </dgm:pt>
    <dgm:pt modelId="{9879BFC0-1213-4DC5-A0DA-3C2B01273012}" type="pres">
      <dgm:prSet presAssocID="{D44E13AF-1683-4109-BBB4-66DA1EA5F279}" presName="spacer" presStyleCnt="0"/>
      <dgm:spPr/>
    </dgm:pt>
    <dgm:pt modelId="{D7CC0399-F163-472C-9AB3-5410F1140C9A}" type="pres">
      <dgm:prSet presAssocID="{A6ABC240-177F-40FB-A348-9B53AD9DDA31}" presName="parentText" presStyleLbl="node1" presStyleIdx="2" presStyleCnt="5">
        <dgm:presLayoutVars>
          <dgm:chMax val="0"/>
          <dgm:bulletEnabled val="1"/>
        </dgm:presLayoutVars>
      </dgm:prSet>
      <dgm:spPr/>
      <dgm:t>
        <a:bodyPr/>
        <a:lstStyle/>
        <a:p>
          <a:endParaRPr lang="en-US"/>
        </a:p>
      </dgm:t>
    </dgm:pt>
    <dgm:pt modelId="{C7CEF3B7-897D-4496-B543-02C54AB9DA4F}" type="pres">
      <dgm:prSet presAssocID="{C272DF47-D48C-494B-A143-4A990A3E19CB}" presName="spacer" presStyleCnt="0"/>
      <dgm:spPr/>
    </dgm:pt>
    <dgm:pt modelId="{2CA10978-978B-45B8-A012-7AD47FDF8367}" type="pres">
      <dgm:prSet presAssocID="{30E9DB8F-9386-4C39-B4D7-461EA1977DB2}" presName="parentText" presStyleLbl="node1" presStyleIdx="3" presStyleCnt="5">
        <dgm:presLayoutVars>
          <dgm:chMax val="0"/>
          <dgm:bulletEnabled val="1"/>
        </dgm:presLayoutVars>
      </dgm:prSet>
      <dgm:spPr/>
      <dgm:t>
        <a:bodyPr/>
        <a:lstStyle/>
        <a:p>
          <a:endParaRPr lang="en-US"/>
        </a:p>
      </dgm:t>
    </dgm:pt>
    <dgm:pt modelId="{75984B52-1753-400B-A341-DB0231670D07}" type="pres">
      <dgm:prSet presAssocID="{03B536DD-00D0-48BA-AF0B-CF612808D097}" presName="spacer" presStyleCnt="0"/>
      <dgm:spPr/>
    </dgm:pt>
    <dgm:pt modelId="{CF290B84-71FA-458D-8193-BCD26037B81A}" type="pres">
      <dgm:prSet presAssocID="{F68F5F6B-FF54-4E3A-B19B-3D65E82AFCCA}" presName="parentText" presStyleLbl="node1" presStyleIdx="4" presStyleCnt="5">
        <dgm:presLayoutVars>
          <dgm:chMax val="0"/>
          <dgm:bulletEnabled val="1"/>
        </dgm:presLayoutVars>
      </dgm:prSet>
      <dgm:spPr/>
      <dgm:t>
        <a:bodyPr/>
        <a:lstStyle/>
        <a:p>
          <a:endParaRPr lang="en-US"/>
        </a:p>
      </dgm:t>
    </dgm:pt>
  </dgm:ptLst>
  <dgm:cxnLst>
    <dgm:cxn modelId="{AE939472-0363-4B5A-97D0-AB4FFFE9D221}" srcId="{33195324-C037-4C72-964E-E60960B9B27F}" destId="{A6ABC240-177F-40FB-A348-9B53AD9DDA31}" srcOrd="2" destOrd="0" parTransId="{C1B4D369-98C9-4520-863B-C3268A64699D}" sibTransId="{C272DF47-D48C-494B-A143-4A990A3E19CB}"/>
    <dgm:cxn modelId="{53BF20E3-3008-443D-99E0-859EC568645C}" srcId="{33195324-C037-4C72-964E-E60960B9B27F}" destId="{30E9DB8F-9386-4C39-B4D7-461EA1977DB2}" srcOrd="3" destOrd="0" parTransId="{189605CC-4644-4B6E-A7CA-761FD1EEECE9}" sibTransId="{03B536DD-00D0-48BA-AF0B-CF612808D097}"/>
    <dgm:cxn modelId="{2268837E-84DD-48D3-A8C5-5E28331ACD82}" srcId="{33195324-C037-4C72-964E-E60960B9B27F}" destId="{F68F5F6B-FF54-4E3A-B19B-3D65E82AFCCA}" srcOrd="4" destOrd="0" parTransId="{173DD823-F1D3-4B45-80A4-D81EF7F49EB3}" sibTransId="{E7BEB734-CD7C-44ED-86EB-2AE639A6F769}"/>
    <dgm:cxn modelId="{92F7AE15-8E96-4DCE-ABF1-3672982C121D}" type="presOf" srcId="{5881AD23-4048-43FE-8538-B41648506D8A}" destId="{2E144CAE-2131-4EF2-8071-38BCB4AB42C1}" srcOrd="0" destOrd="0" presId="urn:microsoft.com/office/officeart/2005/8/layout/vList2"/>
    <dgm:cxn modelId="{564ECABD-2514-4B43-A19F-2151C89D57F6}" type="presOf" srcId="{A6ABC240-177F-40FB-A348-9B53AD9DDA31}" destId="{D7CC0399-F163-472C-9AB3-5410F1140C9A}" srcOrd="0" destOrd="0" presId="urn:microsoft.com/office/officeart/2005/8/layout/vList2"/>
    <dgm:cxn modelId="{C480B1B7-E133-4EAC-9408-761125BB7804}" type="presOf" srcId="{F68F5F6B-FF54-4E3A-B19B-3D65E82AFCCA}" destId="{CF290B84-71FA-458D-8193-BCD26037B81A}" srcOrd="0" destOrd="0" presId="urn:microsoft.com/office/officeart/2005/8/layout/vList2"/>
    <dgm:cxn modelId="{E2B53CF1-132E-42B6-96BD-74614ADC3232}" type="presOf" srcId="{30E9DB8F-9386-4C39-B4D7-461EA1977DB2}" destId="{2CA10978-978B-45B8-A012-7AD47FDF8367}" srcOrd="0" destOrd="0" presId="urn:microsoft.com/office/officeart/2005/8/layout/vList2"/>
    <dgm:cxn modelId="{596DE01A-07EC-4554-B838-3864F120E9A9}" type="presOf" srcId="{33195324-C037-4C72-964E-E60960B9B27F}" destId="{D5DAC7EC-7B9D-41A3-92E9-ACBF9B3C70F6}" srcOrd="0" destOrd="0" presId="urn:microsoft.com/office/officeart/2005/8/layout/vList2"/>
    <dgm:cxn modelId="{199D9F34-8847-432F-8867-2943D5B13F0E}" srcId="{33195324-C037-4C72-964E-E60960B9B27F}" destId="{5881AD23-4048-43FE-8538-B41648506D8A}" srcOrd="1" destOrd="0" parTransId="{2D801511-26B1-4E08-9240-67E944F1739E}" sibTransId="{D44E13AF-1683-4109-BBB4-66DA1EA5F279}"/>
    <dgm:cxn modelId="{317D6225-C76F-4CF4-9C8B-AB9E844E075E}" type="presOf" srcId="{39E9862D-86E4-40EF-8EC1-B8C6CCABE5BD}" destId="{4BB5E1FA-2E58-438E-9F00-FAE07B03C10B}" srcOrd="0" destOrd="0" presId="urn:microsoft.com/office/officeart/2005/8/layout/vList2"/>
    <dgm:cxn modelId="{EBD1E5FB-2579-4A43-9D28-36ED299B04CE}" srcId="{33195324-C037-4C72-964E-E60960B9B27F}" destId="{39E9862D-86E4-40EF-8EC1-B8C6CCABE5BD}" srcOrd="0" destOrd="0" parTransId="{0B21DF7C-4614-4F6A-B665-BB276A912691}" sibTransId="{B304A46B-BE02-45F8-B1B8-91649188D95A}"/>
    <dgm:cxn modelId="{072CCF3C-9553-40B9-A56A-58D84F4B7AD5}" type="presParOf" srcId="{D5DAC7EC-7B9D-41A3-92E9-ACBF9B3C70F6}" destId="{4BB5E1FA-2E58-438E-9F00-FAE07B03C10B}" srcOrd="0" destOrd="0" presId="urn:microsoft.com/office/officeart/2005/8/layout/vList2"/>
    <dgm:cxn modelId="{010DE860-28EB-4DA3-8B60-7A7CB30F1976}" type="presParOf" srcId="{D5DAC7EC-7B9D-41A3-92E9-ACBF9B3C70F6}" destId="{3C959229-4C6E-4596-A799-4CA80DE435CE}" srcOrd="1" destOrd="0" presId="urn:microsoft.com/office/officeart/2005/8/layout/vList2"/>
    <dgm:cxn modelId="{C131D081-AA8F-4C7C-B2C4-7AFD528984AF}" type="presParOf" srcId="{D5DAC7EC-7B9D-41A3-92E9-ACBF9B3C70F6}" destId="{2E144CAE-2131-4EF2-8071-38BCB4AB42C1}" srcOrd="2" destOrd="0" presId="urn:microsoft.com/office/officeart/2005/8/layout/vList2"/>
    <dgm:cxn modelId="{88F48CA1-E7C0-463C-B6CB-B9A990C8B1E7}" type="presParOf" srcId="{D5DAC7EC-7B9D-41A3-92E9-ACBF9B3C70F6}" destId="{9879BFC0-1213-4DC5-A0DA-3C2B01273012}" srcOrd="3" destOrd="0" presId="urn:microsoft.com/office/officeart/2005/8/layout/vList2"/>
    <dgm:cxn modelId="{9A29432C-E629-474F-BE55-6968250C6B76}" type="presParOf" srcId="{D5DAC7EC-7B9D-41A3-92E9-ACBF9B3C70F6}" destId="{D7CC0399-F163-472C-9AB3-5410F1140C9A}" srcOrd="4" destOrd="0" presId="urn:microsoft.com/office/officeart/2005/8/layout/vList2"/>
    <dgm:cxn modelId="{F87EC845-AB8F-4994-AEA3-9F42E8167779}" type="presParOf" srcId="{D5DAC7EC-7B9D-41A3-92E9-ACBF9B3C70F6}" destId="{C7CEF3B7-897D-4496-B543-02C54AB9DA4F}" srcOrd="5" destOrd="0" presId="urn:microsoft.com/office/officeart/2005/8/layout/vList2"/>
    <dgm:cxn modelId="{105FE7FA-4832-4B29-95F4-F18A4EB29763}" type="presParOf" srcId="{D5DAC7EC-7B9D-41A3-92E9-ACBF9B3C70F6}" destId="{2CA10978-978B-45B8-A012-7AD47FDF8367}" srcOrd="6" destOrd="0" presId="urn:microsoft.com/office/officeart/2005/8/layout/vList2"/>
    <dgm:cxn modelId="{B8CEAD16-D530-4737-B34C-F854DED172BA}" type="presParOf" srcId="{D5DAC7EC-7B9D-41A3-92E9-ACBF9B3C70F6}" destId="{75984B52-1753-400B-A341-DB0231670D07}" srcOrd="7" destOrd="0" presId="urn:microsoft.com/office/officeart/2005/8/layout/vList2"/>
    <dgm:cxn modelId="{3BDA2A7E-2FBC-4A5D-839D-2B8F4B0823CD}" type="presParOf" srcId="{D5DAC7EC-7B9D-41A3-92E9-ACBF9B3C70F6}" destId="{CF290B84-71FA-458D-8193-BCD26037B81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D2479E-2B58-475A-9105-9920B4B6F51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CF8982A-FBC1-4692-9450-59E71E2C3083}">
      <dgm:prSet/>
      <dgm:spPr/>
      <dgm:t>
        <a:bodyPr/>
        <a:lstStyle/>
        <a:p>
          <a:r>
            <a:rPr lang="en-US" b="1" dirty="0"/>
            <a:t>Company Strategies </a:t>
          </a:r>
          <a:endParaRPr lang="en-US" dirty="0"/>
        </a:p>
      </dgm:t>
    </dgm:pt>
    <dgm:pt modelId="{308FE844-BFE0-4A4C-9A93-3806A4F500D6}" type="parTrans" cxnId="{F66F0E4F-4B0A-455C-9B84-726984196434}">
      <dgm:prSet/>
      <dgm:spPr/>
      <dgm:t>
        <a:bodyPr/>
        <a:lstStyle/>
        <a:p>
          <a:endParaRPr lang="en-US"/>
        </a:p>
      </dgm:t>
    </dgm:pt>
    <dgm:pt modelId="{0A4575B1-0058-45FC-ADFA-6BC16CDB500E}" type="sibTrans" cxnId="{F66F0E4F-4B0A-455C-9B84-726984196434}">
      <dgm:prSet/>
      <dgm:spPr/>
      <dgm:t>
        <a:bodyPr/>
        <a:lstStyle/>
        <a:p>
          <a:endParaRPr lang="en-US"/>
        </a:p>
      </dgm:t>
    </dgm:pt>
    <dgm:pt modelId="{16CD9E6A-111D-408E-97F0-73262B3D220E}">
      <dgm:prSet custT="1"/>
      <dgm:spPr/>
      <dgm:t>
        <a:bodyPr/>
        <a:lstStyle/>
        <a:p>
          <a:r>
            <a:rPr lang="en-US" sz="2400" b="0" dirty="0">
              <a:latin typeface="Times New Roman" panose="02020603050405020304" pitchFamily="18" charset="0"/>
              <a:cs typeface="Times New Roman" panose="02020603050405020304" pitchFamily="18" charset="0"/>
            </a:rPr>
            <a:t>Collaborations: Seed Companies(STAK), Anti Counterfeit Authority &amp; Seed Regulators.</a:t>
          </a:r>
        </a:p>
      </dgm:t>
    </dgm:pt>
    <dgm:pt modelId="{58448097-5AC5-4D57-A4A7-FE35EF111726}" type="parTrans" cxnId="{F0C0CBC5-D1DD-43CB-A4C5-57FD7677FD95}">
      <dgm:prSet/>
      <dgm:spPr/>
      <dgm:t>
        <a:bodyPr/>
        <a:lstStyle/>
        <a:p>
          <a:endParaRPr lang="en-US"/>
        </a:p>
      </dgm:t>
    </dgm:pt>
    <dgm:pt modelId="{D0E32B60-E900-4864-B188-B4D60FA98CFC}" type="sibTrans" cxnId="{F0C0CBC5-D1DD-43CB-A4C5-57FD7677FD95}">
      <dgm:prSet/>
      <dgm:spPr/>
      <dgm:t>
        <a:bodyPr/>
        <a:lstStyle/>
        <a:p>
          <a:endParaRPr lang="en-US"/>
        </a:p>
      </dgm:t>
    </dgm:pt>
    <dgm:pt modelId="{AACC9681-5ADC-4943-99A1-50CCB90282D7}">
      <dgm:prSet custT="1"/>
      <dgm:spPr/>
      <dgm:t>
        <a:bodyPr/>
        <a:lstStyle/>
        <a:p>
          <a:r>
            <a:rPr lang="en-US" sz="2400" b="0" dirty="0">
              <a:latin typeface="Times New Roman" panose="02020603050405020304" pitchFamily="18" charset="0"/>
              <a:cs typeface="Times New Roman" panose="02020603050405020304" pitchFamily="18" charset="0"/>
            </a:rPr>
            <a:t>Tamper-proof packaging materials.</a:t>
          </a:r>
        </a:p>
      </dgm:t>
    </dgm:pt>
    <dgm:pt modelId="{3B59B37F-4D21-4BB8-B7DB-033BEFA03577}" type="parTrans" cxnId="{79EC90DC-06B9-434E-B680-F490B5E632ED}">
      <dgm:prSet/>
      <dgm:spPr/>
      <dgm:t>
        <a:bodyPr/>
        <a:lstStyle/>
        <a:p>
          <a:endParaRPr lang="en-US"/>
        </a:p>
      </dgm:t>
    </dgm:pt>
    <dgm:pt modelId="{4E91A698-1CA3-4044-AB42-20C5F6C29D99}" type="sibTrans" cxnId="{79EC90DC-06B9-434E-B680-F490B5E632ED}">
      <dgm:prSet/>
      <dgm:spPr/>
      <dgm:t>
        <a:bodyPr/>
        <a:lstStyle/>
        <a:p>
          <a:endParaRPr lang="en-US"/>
        </a:p>
      </dgm:t>
    </dgm:pt>
    <dgm:pt modelId="{28DA5C84-6AF8-4316-A80F-CBE02E9B39C8}">
      <dgm:prSet custT="1"/>
      <dgm:spPr/>
      <dgm:t>
        <a:bodyPr/>
        <a:lstStyle/>
        <a:p>
          <a:r>
            <a:rPr lang="en-US" sz="2400" b="0" dirty="0">
              <a:latin typeface="Times New Roman" panose="02020603050405020304" pitchFamily="18" charset="0"/>
              <a:cs typeface="Times New Roman" panose="02020603050405020304" pitchFamily="18" charset="0"/>
            </a:rPr>
            <a:t>Authentication labels/QR Codes</a:t>
          </a:r>
        </a:p>
      </dgm:t>
    </dgm:pt>
    <dgm:pt modelId="{A63597B0-D294-4B64-9EB3-3895ED153A5A}" type="parTrans" cxnId="{BDC94B25-3A54-4A3D-B85E-27427C153A34}">
      <dgm:prSet/>
      <dgm:spPr/>
      <dgm:t>
        <a:bodyPr/>
        <a:lstStyle/>
        <a:p>
          <a:endParaRPr lang="en-US"/>
        </a:p>
      </dgm:t>
    </dgm:pt>
    <dgm:pt modelId="{4CDB72BD-829A-4CBF-A7B0-DB4A2A382603}" type="sibTrans" cxnId="{BDC94B25-3A54-4A3D-B85E-27427C153A34}">
      <dgm:prSet/>
      <dgm:spPr/>
      <dgm:t>
        <a:bodyPr/>
        <a:lstStyle/>
        <a:p>
          <a:endParaRPr lang="en-US"/>
        </a:p>
      </dgm:t>
    </dgm:pt>
    <dgm:pt modelId="{A39B7D88-4DD7-4A15-BB7F-F6A77F152E5E}">
      <dgm:prSet custT="1"/>
      <dgm:spPr/>
      <dgm:t>
        <a:bodyPr/>
        <a:lstStyle/>
        <a:p>
          <a:r>
            <a:rPr lang="en-US" sz="2400" b="0" dirty="0">
              <a:latin typeface="Times New Roman" panose="02020603050405020304" pitchFamily="18" charset="0"/>
              <a:cs typeface="Times New Roman" panose="02020603050405020304" pitchFamily="18" charset="0"/>
            </a:rPr>
            <a:t>KEPHIS verification sticker labels</a:t>
          </a:r>
          <a:r>
            <a:rPr lang="en-US" sz="2100" dirty="0"/>
            <a:t>.</a:t>
          </a:r>
          <a:endParaRPr lang="en-US" sz="2100" b="0" dirty="0"/>
        </a:p>
      </dgm:t>
    </dgm:pt>
    <dgm:pt modelId="{2FF87FA0-B0B2-4300-A611-AFE5096AEFAD}" type="parTrans" cxnId="{BBE0A94F-4775-45E7-AD02-DF36E16B9CD2}">
      <dgm:prSet/>
      <dgm:spPr/>
      <dgm:t>
        <a:bodyPr/>
        <a:lstStyle/>
        <a:p>
          <a:endParaRPr lang="en-US"/>
        </a:p>
      </dgm:t>
    </dgm:pt>
    <dgm:pt modelId="{F36E0427-9A42-48B5-95CA-99A8D9B70249}" type="sibTrans" cxnId="{BBE0A94F-4775-45E7-AD02-DF36E16B9CD2}">
      <dgm:prSet/>
      <dgm:spPr/>
      <dgm:t>
        <a:bodyPr/>
        <a:lstStyle/>
        <a:p>
          <a:endParaRPr lang="en-US"/>
        </a:p>
      </dgm:t>
    </dgm:pt>
    <dgm:pt modelId="{844EB968-6097-4F2C-A095-E9D2451ECB6D}">
      <dgm:prSet custT="1"/>
      <dgm:spPr/>
      <dgm:t>
        <a:bodyPr/>
        <a:lstStyle/>
        <a:p>
          <a:r>
            <a:rPr lang="en-US" sz="2400" b="0" dirty="0">
              <a:latin typeface="Times New Roman" panose="02020603050405020304" pitchFamily="18" charset="0"/>
              <a:cs typeface="Times New Roman" panose="02020603050405020304" pitchFamily="18" charset="0"/>
            </a:rPr>
            <a:t>Distribution through Authorized &amp; vetted </a:t>
          </a:r>
          <a:r>
            <a:rPr lang="en-US" sz="2400" b="0" dirty="0" err="1">
              <a:latin typeface="Times New Roman" panose="02020603050405020304" pitchFamily="18" charset="0"/>
              <a:cs typeface="Times New Roman" panose="02020603050405020304" pitchFamily="18" charset="0"/>
            </a:rPr>
            <a:t>Agro</a:t>
          </a:r>
          <a:r>
            <a:rPr lang="en-US" sz="2400" b="0" dirty="0">
              <a:latin typeface="Times New Roman" panose="02020603050405020304" pitchFamily="18" charset="0"/>
              <a:cs typeface="Times New Roman" panose="02020603050405020304" pitchFamily="18" charset="0"/>
            </a:rPr>
            <a:t>-dealers</a:t>
          </a:r>
        </a:p>
      </dgm:t>
    </dgm:pt>
    <dgm:pt modelId="{F56023CE-5B90-44D5-9B8D-33D33D4B9D3B}" type="parTrans" cxnId="{E5CEDC21-3751-48AD-B209-17E76806BDCF}">
      <dgm:prSet/>
      <dgm:spPr/>
      <dgm:t>
        <a:bodyPr/>
        <a:lstStyle/>
        <a:p>
          <a:endParaRPr lang="en-US"/>
        </a:p>
      </dgm:t>
    </dgm:pt>
    <dgm:pt modelId="{291755E8-4DB7-437A-9513-DC4F4589353D}" type="sibTrans" cxnId="{E5CEDC21-3751-48AD-B209-17E76806BDCF}">
      <dgm:prSet/>
      <dgm:spPr/>
      <dgm:t>
        <a:bodyPr/>
        <a:lstStyle/>
        <a:p>
          <a:endParaRPr lang="en-US"/>
        </a:p>
      </dgm:t>
    </dgm:pt>
    <dgm:pt modelId="{3BE3D357-056E-443F-A286-09E700789657}" type="pres">
      <dgm:prSet presAssocID="{45D2479E-2B58-475A-9105-9920B4B6F512}" presName="vert0" presStyleCnt="0">
        <dgm:presLayoutVars>
          <dgm:dir/>
          <dgm:animOne val="branch"/>
          <dgm:animLvl val="lvl"/>
        </dgm:presLayoutVars>
      </dgm:prSet>
      <dgm:spPr/>
      <dgm:t>
        <a:bodyPr/>
        <a:lstStyle/>
        <a:p>
          <a:endParaRPr lang="en-US"/>
        </a:p>
      </dgm:t>
    </dgm:pt>
    <dgm:pt modelId="{BC3BF257-8223-4FE6-867B-926C2ED5C6B5}" type="pres">
      <dgm:prSet presAssocID="{FCF8982A-FBC1-4692-9450-59E71E2C3083}" presName="thickLine" presStyleLbl="alignNode1" presStyleIdx="0" presStyleCnt="6"/>
      <dgm:spPr/>
    </dgm:pt>
    <dgm:pt modelId="{5DE28D63-0A86-4448-9739-5825C869F0FE}" type="pres">
      <dgm:prSet presAssocID="{FCF8982A-FBC1-4692-9450-59E71E2C3083}" presName="horz1" presStyleCnt="0"/>
      <dgm:spPr/>
    </dgm:pt>
    <dgm:pt modelId="{068E2E6B-448A-4398-A2E1-177E69C774D9}" type="pres">
      <dgm:prSet presAssocID="{FCF8982A-FBC1-4692-9450-59E71E2C3083}" presName="tx1" presStyleLbl="revTx" presStyleIdx="0" presStyleCnt="6"/>
      <dgm:spPr/>
      <dgm:t>
        <a:bodyPr/>
        <a:lstStyle/>
        <a:p>
          <a:endParaRPr lang="en-US"/>
        </a:p>
      </dgm:t>
    </dgm:pt>
    <dgm:pt modelId="{5BA2F064-4C8F-4063-8925-9E19045917AA}" type="pres">
      <dgm:prSet presAssocID="{FCF8982A-FBC1-4692-9450-59E71E2C3083}" presName="vert1" presStyleCnt="0"/>
      <dgm:spPr/>
    </dgm:pt>
    <dgm:pt modelId="{409D7815-A784-439E-92C3-0E3445BFAFF1}" type="pres">
      <dgm:prSet presAssocID="{16CD9E6A-111D-408E-97F0-73262B3D220E}" presName="thickLine" presStyleLbl="alignNode1" presStyleIdx="1" presStyleCnt="6"/>
      <dgm:spPr/>
    </dgm:pt>
    <dgm:pt modelId="{76E8AD86-9DFA-491E-AF30-C09D348D6EBB}" type="pres">
      <dgm:prSet presAssocID="{16CD9E6A-111D-408E-97F0-73262B3D220E}" presName="horz1" presStyleCnt="0"/>
      <dgm:spPr/>
    </dgm:pt>
    <dgm:pt modelId="{BF33D0AD-9813-4756-9B17-3D34CF6CB293}" type="pres">
      <dgm:prSet presAssocID="{16CD9E6A-111D-408E-97F0-73262B3D220E}" presName="tx1" presStyleLbl="revTx" presStyleIdx="1" presStyleCnt="6"/>
      <dgm:spPr/>
      <dgm:t>
        <a:bodyPr/>
        <a:lstStyle/>
        <a:p>
          <a:endParaRPr lang="en-US"/>
        </a:p>
      </dgm:t>
    </dgm:pt>
    <dgm:pt modelId="{18A075E4-3FAD-41D9-9C66-4D900854D6EA}" type="pres">
      <dgm:prSet presAssocID="{16CD9E6A-111D-408E-97F0-73262B3D220E}" presName="vert1" presStyleCnt="0"/>
      <dgm:spPr/>
    </dgm:pt>
    <dgm:pt modelId="{C0452911-AA3A-44C6-B259-02BE660115B4}" type="pres">
      <dgm:prSet presAssocID="{AACC9681-5ADC-4943-99A1-50CCB90282D7}" presName="thickLine" presStyleLbl="alignNode1" presStyleIdx="2" presStyleCnt="6"/>
      <dgm:spPr/>
    </dgm:pt>
    <dgm:pt modelId="{CA0BDA4D-5052-4616-9942-7090B4D44E99}" type="pres">
      <dgm:prSet presAssocID="{AACC9681-5ADC-4943-99A1-50CCB90282D7}" presName="horz1" presStyleCnt="0"/>
      <dgm:spPr/>
    </dgm:pt>
    <dgm:pt modelId="{D96E168E-8611-490B-A5A0-33B09FE568AB}" type="pres">
      <dgm:prSet presAssocID="{AACC9681-5ADC-4943-99A1-50CCB90282D7}" presName="tx1" presStyleLbl="revTx" presStyleIdx="2" presStyleCnt="6"/>
      <dgm:spPr/>
      <dgm:t>
        <a:bodyPr/>
        <a:lstStyle/>
        <a:p>
          <a:endParaRPr lang="en-US"/>
        </a:p>
      </dgm:t>
    </dgm:pt>
    <dgm:pt modelId="{DC4183EF-8B0D-4071-9210-82980CEC1E5B}" type="pres">
      <dgm:prSet presAssocID="{AACC9681-5ADC-4943-99A1-50CCB90282D7}" presName="vert1" presStyleCnt="0"/>
      <dgm:spPr/>
    </dgm:pt>
    <dgm:pt modelId="{C33193EA-A566-47B2-8163-AAF5B6E5FF9F}" type="pres">
      <dgm:prSet presAssocID="{28DA5C84-6AF8-4316-A80F-CBE02E9B39C8}" presName="thickLine" presStyleLbl="alignNode1" presStyleIdx="3" presStyleCnt="6"/>
      <dgm:spPr/>
    </dgm:pt>
    <dgm:pt modelId="{3DCBB3BF-CB91-4676-961A-007B3228EDF0}" type="pres">
      <dgm:prSet presAssocID="{28DA5C84-6AF8-4316-A80F-CBE02E9B39C8}" presName="horz1" presStyleCnt="0"/>
      <dgm:spPr/>
    </dgm:pt>
    <dgm:pt modelId="{11B935F9-53CE-4316-9027-A1BB6B2FA152}" type="pres">
      <dgm:prSet presAssocID="{28DA5C84-6AF8-4316-A80F-CBE02E9B39C8}" presName="tx1" presStyleLbl="revTx" presStyleIdx="3" presStyleCnt="6"/>
      <dgm:spPr/>
      <dgm:t>
        <a:bodyPr/>
        <a:lstStyle/>
        <a:p>
          <a:endParaRPr lang="en-US"/>
        </a:p>
      </dgm:t>
    </dgm:pt>
    <dgm:pt modelId="{35B252C4-9FC5-4D9E-8B3F-14AC51AB8DDC}" type="pres">
      <dgm:prSet presAssocID="{28DA5C84-6AF8-4316-A80F-CBE02E9B39C8}" presName="vert1" presStyleCnt="0"/>
      <dgm:spPr/>
    </dgm:pt>
    <dgm:pt modelId="{0710AD49-BB11-4190-B372-B8436DFBC2A5}" type="pres">
      <dgm:prSet presAssocID="{A39B7D88-4DD7-4A15-BB7F-F6A77F152E5E}" presName="thickLine" presStyleLbl="alignNode1" presStyleIdx="4" presStyleCnt="6"/>
      <dgm:spPr/>
    </dgm:pt>
    <dgm:pt modelId="{EC7F1117-0A44-4292-BE9C-2F9CD33352EE}" type="pres">
      <dgm:prSet presAssocID="{A39B7D88-4DD7-4A15-BB7F-F6A77F152E5E}" presName="horz1" presStyleCnt="0"/>
      <dgm:spPr/>
    </dgm:pt>
    <dgm:pt modelId="{57B66988-AABD-4E7D-A289-0CFA5A72EC29}" type="pres">
      <dgm:prSet presAssocID="{A39B7D88-4DD7-4A15-BB7F-F6A77F152E5E}" presName="tx1" presStyleLbl="revTx" presStyleIdx="4" presStyleCnt="6"/>
      <dgm:spPr/>
      <dgm:t>
        <a:bodyPr/>
        <a:lstStyle/>
        <a:p>
          <a:endParaRPr lang="en-US"/>
        </a:p>
      </dgm:t>
    </dgm:pt>
    <dgm:pt modelId="{0616343A-4F79-4867-AEA5-D63262CE4A71}" type="pres">
      <dgm:prSet presAssocID="{A39B7D88-4DD7-4A15-BB7F-F6A77F152E5E}" presName="vert1" presStyleCnt="0"/>
      <dgm:spPr/>
    </dgm:pt>
    <dgm:pt modelId="{D806B4EF-2C73-46D7-A61D-AEE2BBA56585}" type="pres">
      <dgm:prSet presAssocID="{844EB968-6097-4F2C-A095-E9D2451ECB6D}" presName="thickLine" presStyleLbl="alignNode1" presStyleIdx="5" presStyleCnt="6"/>
      <dgm:spPr/>
    </dgm:pt>
    <dgm:pt modelId="{65C3ED31-6E0A-442B-950A-828A0FC8A2DF}" type="pres">
      <dgm:prSet presAssocID="{844EB968-6097-4F2C-A095-E9D2451ECB6D}" presName="horz1" presStyleCnt="0"/>
      <dgm:spPr/>
    </dgm:pt>
    <dgm:pt modelId="{A9407062-E2D4-4285-ACAD-E91C28FE5DF6}" type="pres">
      <dgm:prSet presAssocID="{844EB968-6097-4F2C-A095-E9D2451ECB6D}" presName="tx1" presStyleLbl="revTx" presStyleIdx="5" presStyleCnt="6"/>
      <dgm:spPr/>
      <dgm:t>
        <a:bodyPr/>
        <a:lstStyle/>
        <a:p>
          <a:endParaRPr lang="en-US"/>
        </a:p>
      </dgm:t>
    </dgm:pt>
    <dgm:pt modelId="{AC0695CF-98E0-4C95-9DB3-E6875092342F}" type="pres">
      <dgm:prSet presAssocID="{844EB968-6097-4F2C-A095-E9D2451ECB6D}" presName="vert1" presStyleCnt="0"/>
      <dgm:spPr/>
    </dgm:pt>
  </dgm:ptLst>
  <dgm:cxnLst>
    <dgm:cxn modelId="{28E95D30-A62F-4FF3-9183-87233294A0B1}" type="presOf" srcId="{844EB968-6097-4F2C-A095-E9D2451ECB6D}" destId="{A9407062-E2D4-4285-ACAD-E91C28FE5DF6}" srcOrd="0" destOrd="0" presId="urn:microsoft.com/office/officeart/2008/layout/LinedList"/>
    <dgm:cxn modelId="{BBE0A94F-4775-45E7-AD02-DF36E16B9CD2}" srcId="{45D2479E-2B58-475A-9105-9920B4B6F512}" destId="{A39B7D88-4DD7-4A15-BB7F-F6A77F152E5E}" srcOrd="4" destOrd="0" parTransId="{2FF87FA0-B0B2-4300-A611-AFE5096AEFAD}" sibTransId="{F36E0427-9A42-48B5-95CA-99A8D9B70249}"/>
    <dgm:cxn modelId="{E5CEDC21-3751-48AD-B209-17E76806BDCF}" srcId="{45D2479E-2B58-475A-9105-9920B4B6F512}" destId="{844EB968-6097-4F2C-A095-E9D2451ECB6D}" srcOrd="5" destOrd="0" parTransId="{F56023CE-5B90-44D5-9B8D-33D33D4B9D3B}" sibTransId="{291755E8-4DB7-437A-9513-DC4F4589353D}"/>
    <dgm:cxn modelId="{935C720A-D80F-4BE8-9717-3C6010C04EE4}" type="presOf" srcId="{16CD9E6A-111D-408E-97F0-73262B3D220E}" destId="{BF33D0AD-9813-4756-9B17-3D34CF6CB293}" srcOrd="0" destOrd="0" presId="urn:microsoft.com/office/officeart/2008/layout/LinedList"/>
    <dgm:cxn modelId="{D4162B6D-E495-4171-936F-77CBC0D5A4D0}" type="presOf" srcId="{AACC9681-5ADC-4943-99A1-50CCB90282D7}" destId="{D96E168E-8611-490B-A5A0-33B09FE568AB}" srcOrd="0" destOrd="0" presId="urn:microsoft.com/office/officeart/2008/layout/LinedList"/>
    <dgm:cxn modelId="{F0C0CBC5-D1DD-43CB-A4C5-57FD7677FD95}" srcId="{45D2479E-2B58-475A-9105-9920B4B6F512}" destId="{16CD9E6A-111D-408E-97F0-73262B3D220E}" srcOrd="1" destOrd="0" parTransId="{58448097-5AC5-4D57-A4A7-FE35EF111726}" sibTransId="{D0E32B60-E900-4864-B188-B4D60FA98CFC}"/>
    <dgm:cxn modelId="{131E9C98-2B2F-4E64-925D-EB40074B7D24}" type="presOf" srcId="{FCF8982A-FBC1-4692-9450-59E71E2C3083}" destId="{068E2E6B-448A-4398-A2E1-177E69C774D9}" srcOrd="0" destOrd="0" presId="urn:microsoft.com/office/officeart/2008/layout/LinedList"/>
    <dgm:cxn modelId="{886DB45D-A31B-40A5-B01B-D2339557608D}" type="presOf" srcId="{A39B7D88-4DD7-4A15-BB7F-F6A77F152E5E}" destId="{57B66988-AABD-4E7D-A289-0CFA5A72EC29}" srcOrd="0" destOrd="0" presId="urn:microsoft.com/office/officeart/2008/layout/LinedList"/>
    <dgm:cxn modelId="{696365CA-5397-4857-A60A-70041357569F}" type="presOf" srcId="{28DA5C84-6AF8-4316-A80F-CBE02E9B39C8}" destId="{11B935F9-53CE-4316-9027-A1BB6B2FA152}" srcOrd="0" destOrd="0" presId="urn:microsoft.com/office/officeart/2008/layout/LinedList"/>
    <dgm:cxn modelId="{F66F0E4F-4B0A-455C-9B84-726984196434}" srcId="{45D2479E-2B58-475A-9105-9920B4B6F512}" destId="{FCF8982A-FBC1-4692-9450-59E71E2C3083}" srcOrd="0" destOrd="0" parTransId="{308FE844-BFE0-4A4C-9A93-3806A4F500D6}" sibTransId="{0A4575B1-0058-45FC-ADFA-6BC16CDB500E}"/>
    <dgm:cxn modelId="{79EC90DC-06B9-434E-B680-F490B5E632ED}" srcId="{45D2479E-2B58-475A-9105-9920B4B6F512}" destId="{AACC9681-5ADC-4943-99A1-50CCB90282D7}" srcOrd="2" destOrd="0" parTransId="{3B59B37F-4D21-4BB8-B7DB-033BEFA03577}" sibTransId="{4E91A698-1CA3-4044-AB42-20C5F6C29D99}"/>
    <dgm:cxn modelId="{B4F8B7A5-8E13-4D14-92FC-5B28A7651C5B}" type="presOf" srcId="{45D2479E-2B58-475A-9105-9920B4B6F512}" destId="{3BE3D357-056E-443F-A286-09E700789657}" srcOrd="0" destOrd="0" presId="urn:microsoft.com/office/officeart/2008/layout/LinedList"/>
    <dgm:cxn modelId="{BDC94B25-3A54-4A3D-B85E-27427C153A34}" srcId="{45D2479E-2B58-475A-9105-9920B4B6F512}" destId="{28DA5C84-6AF8-4316-A80F-CBE02E9B39C8}" srcOrd="3" destOrd="0" parTransId="{A63597B0-D294-4B64-9EB3-3895ED153A5A}" sibTransId="{4CDB72BD-829A-4CBF-A7B0-DB4A2A382603}"/>
    <dgm:cxn modelId="{D1843F9F-936A-4065-9957-4676367FC1E3}" type="presParOf" srcId="{3BE3D357-056E-443F-A286-09E700789657}" destId="{BC3BF257-8223-4FE6-867B-926C2ED5C6B5}" srcOrd="0" destOrd="0" presId="urn:microsoft.com/office/officeart/2008/layout/LinedList"/>
    <dgm:cxn modelId="{C8DA2834-5895-40E4-A166-38EF3ECD97A6}" type="presParOf" srcId="{3BE3D357-056E-443F-A286-09E700789657}" destId="{5DE28D63-0A86-4448-9739-5825C869F0FE}" srcOrd="1" destOrd="0" presId="urn:microsoft.com/office/officeart/2008/layout/LinedList"/>
    <dgm:cxn modelId="{D0A9B29F-A1AF-4E83-95EE-DA2771E9AFA8}" type="presParOf" srcId="{5DE28D63-0A86-4448-9739-5825C869F0FE}" destId="{068E2E6B-448A-4398-A2E1-177E69C774D9}" srcOrd="0" destOrd="0" presId="urn:microsoft.com/office/officeart/2008/layout/LinedList"/>
    <dgm:cxn modelId="{0D343FE7-95C3-48E3-BF71-7EC0DBFEEB7B}" type="presParOf" srcId="{5DE28D63-0A86-4448-9739-5825C869F0FE}" destId="{5BA2F064-4C8F-4063-8925-9E19045917AA}" srcOrd="1" destOrd="0" presId="urn:microsoft.com/office/officeart/2008/layout/LinedList"/>
    <dgm:cxn modelId="{899650CC-A744-4A6B-AC66-5287E3C9D46E}" type="presParOf" srcId="{3BE3D357-056E-443F-A286-09E700789657}" destId="{409D7815-A784-439E-92C3-0E3445BFAFF1}" srcOrd="2" destOrd="0" presId="urn:microsoft.com/office/officeart/2008/layout/LinedList"/>
    <dgm:cxn modelId="{EC650829-F26F-4959-AB86-08CC001356DE}" type="presParOf" srcId="{3BE3D357-056E-443F-A286-09E700789657}" destId="{76E8AD86-9DFA-491E-AF30-C09D348D6EBB}" srcOrd="3" destOrd="0" presId="urn:microsoft.com/office/officeart/2008/layout/LinedList"/>
    <dgm:cxn modelId="{890B9D6E-BA3B-4C03-9174-5B1FE8F23D63}" type="presParOf" srcId="{76E8AD86-9DFA-491E-AF30-C09D348D6EBB}" destId="{BF33D0AD-9813-4756-9B17-3D34CF6CB293}" srcOrd="0" destOrd="0" presId="urn:microsoft.com/office/officeart/2008/layout/LinedList"/>
    <dgm:cxn modelId="{242524A8-F91B-479C-B8B7-57884FD8E79F}" type="presParOf" srcId="{76E8AD86-9DFA-491E-AF30-C09D348D6EBB}" destId="{18A075E4-3FAD-41D9-9C66-4D900854D6EA}" srcOrd="1" destOrd="0" presId="urn:microsoft.com/office/officeart/2008/layout/LinedList"/>
    <dgm:cxn modelId="{1B127870-7CD1-472A-B276-2EE287CE2BD4}" type="presParOf" srcId="{3BE3D357-056E-443F-A286-09E700789657}" destId="{C0452911-AA3A-44C6-B259-02BE660115B4}" srcOrd="4" destOrd="0" presId="urn:microsoft.com/office/officeart/2008/layout/LinedList"/>
    <dgm:cxn modelId="{D3A63C05-6A98-4843-9CA5-DAA3EB245F79}" type="presParOf" srcId="{3BE3D357-056E-443F-A286-09E700789657}" destId="{CA0BDA4D-5052-4616-9942-7090B4D44E99}" srcOrd="5" destOrd="0" presId="urn:microsoft.com/office/officeart/2008/layout/LinedList"/>
    <dgm:cxn modelId="{326280E1-B8BB-4AB3-939B-FB8A09B58E3C}" type="presParOf" srcId="{CA0BDA4D-5052-4616-9942-7090B4D44E99}" destId="{D96E168E-8611-490B-A5A0-33B09FE568AB}" srcOrd="0" destOrd="0" presId="urn:microsoft.com/office/officeart/2008/layout/LinedList"/>
    <dgm:cxn modelId="{392709B2-F03B-488B-8034-B035141AB61F}" type="presParOf" srcId="{CA0BDA4D-5052-4616-9942-7090B4D44E99}" destId="{DC4183EF-8B0D-4071-9210-82980CEC1E5B}" srcOrd="1" destOrd="0" presId="urn:microsoft.com/office/officeart/2008/layout/LinedList"/>
    <dgm:cxn modelId="{8114AF44-53D3-41BB-991A-9D3F0F9FFA9A}" type="presParOf" srcId="{3BE3D357-056E-443F-A286-09E700789657}" destId="{C33193EA-A566-47B2-8163-AAF5B6E5FF9F}" srcOrd="6" destOrd="0" presId="urn:microsoft.com/office/officeart/2008/layout/LinedList"/>
    <dgm:cxn modelId="{64155D4A-E61D-433E-A9BD-3FE2D8FFDE8B}" type="presParOf" srcId="{3BE3D357-056E-443F-A286-09E700789657}" destId="{3DCBB3BF-CB91-4676-961A-007B3228EDF0}" srcOrd="7" destOrd="0" presId="urn:microsoft.com/office/officeart/2008/layout/LinedList"/>
    <dgm:cxn modelId="{38D35F8E-E0CF-4656-ABA8-44D43FA029C4}" type="presParOf" srcId="{3DCBB3BF-CB91-4676-961A-007B3228EDF0}" destId="{11B935F9-53CE-4316-9027-A1BB6B2FA152}" srcOrd="0" destOrd="0" presId="urn:microsoft.com/office/officeart/2008/layout/LinedList"/>
    <dgm:cxn modelId="{DD6240D9-4977-4AF0-A9F8-6C781493A9F7}" type="presParOf" srcId="{3DCBB3BF-CB91-4676-961A-007B3228EDF0}" destId="{35B252C4-9FC5-4D9E-8B3F-14AC51AB8DDC}" srcOrd="1" destOrd="0" presId="urn:microsoft.com/office/officeart/2008/layout/LinedList"/>
    <dgm:cxn modelId="{29CBC091-C955-4D73-AC2B-11E78DBA7AB3}" type="presParOf" srcId="{3BE3D357-056E-443F-A286-09E700789657}" destId="{0710AD49-BB11-4190-B372-B8436DFBC2A5}" srcOrd="8" destOrd="0" presId="urn:microsoft.com/office/officeart/2008/layout/LinedList"/>
    <dgm:cxn modelId="{00ED2940-A335-4C8E-8C06-B0E66768937C}" type="presParOf" srcId="{3BE3D357-056E-443F-A286-09E700789657}" destId="{EC7F1117-0A44-4292-BE9C-2F9CD33352EE}" srcOrd="9" destOrd="0" presId="urn:microsoft.com/office/officeart/2008/layout/LinedList"/>
    <dgm:cxn modelId="{140FA7F8-3EAF-456D-A45E-B0D22C2EFD3F}" type="presParOf" srcId="{EC7F1117-0A44-4292-BE9C-2F9CD33352EE}" destId="{57B66988-AABD-4E7D-A289-0CFA5A72EC29}" srcOrd="0" destOrd="0" presId="urn:microsoft.com/office/officeart/2008/layout/LinedList"/>
    <dgm:cxn modelId="{51E6C0D4-5FDD-4158-AF00-19F48E039532}" type="presParOf" srcId="{EC7F1117-0A44-4292-BE9C-2F9CD33352EE}" destId="{0616343A-4F79-4867-AEA5-D63262CE4A71}" srcOrd="1" destOrd="0" presId="urn:microsoft.com/office/officeart/2008/layout/LinedList"/>
    <dgm:cxn modelId="{744A3751-6843-4B47-9418-17BC011B267C}" type="presParOf" srcId="{3BE3D357-056E-443F-A286-09E700789657}" destId="{D806B4EF-2C73-46D7-A61D-AEE2BBA56585}" srcOrd="10" destOrd="0" presId="urn:microsoft.com/office/officeart/2008/layout/LinedList"/>
    <dgm:cxn modelId="{A0A13C07-9F46-4AC4-8D28-B4A3E17974F1}" type="presParOf" srcId="{3BE3D357-056E-443F-A286-09E700789657}" destId="{65C3ED31-6E0A-442B-950A-828A0FC8A2DF}" srcOrd="11" destOrd="0" presId="urn:microsoft.com/office/officeart/2008/layout/LinedList"/>
    <dgm:cxn modelId="{14130CD0-4417-4273-96DA-76FFCEFE7FF8}" type="presParOf" srcId="{65C3ED31-6E0A-442B-950A-828A0FC8A2DF}" destId="{A9407062-E2D4-4285-ACAD-E91C28FE5DF6}" srcOrd="0" destOrd="0" presId="urn:microsoft.com/office/officeart/2008/layout/LinedList"/>
    <dgm:cxn modelId="{44AF6D59-DACC-420F-A40E-72E4E7BE9C26}" type="presParOf" srcId="{65C3ED31-6E0A-442B-950A-828A0FC8A2DF}" destId="{AC0695CF-98E0-4C95-9DB3-E6875092342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D2479E-2B58-475A-9105-9920B4B6F51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CF8982A-FBC1-4692-9450-59E71E2C3083}">
      <dgm:prSet/>
      <dgm:spPr/>
      <dgm:t>
        <a:bodyPr/>
        <a:lstStyle/>
        <a:p>
          <a:r>
            <a:rPr lang="en-US" b="1" dirty="0"/>
            <a:t>Preventative Measures-Internal </a:t>
          </a:r>
        </a:p>
      </dgm:t>
    </dgm:pt>
    <dgm:pt modelId="{308FE844-BFE0-4A4C-9A93-3806A4F500D6}" type="parTrans" cxnId="{F66F0E4F-4B0A-455C-9B84-726984196434}">
      <dgm:prSet/>
      <dgm:spPr/>
      <dgm:t>
        <a:bodyPr/>
        <a:lstStyle/>
        <a:p>
          <a:endParaRPr lang="en-US"/>
        </a:p>
      </dgm:t>
    </dgm:pt>
    <dgm:pt modelId="{0A4575B1-0058-45FC-ADFA-6BC16CDB500E}" type="sibTrans" cxnId="{F66F0E4F-4B0A-455C-9B84-726984196434}">
      <dgm:prSet/>
      <dgm:spPr/>
      <dgm:t>
        <a:bodyPr/>
        <a:lstStyle/>
        <a:p>
          <a:endParaRPr lang="en-US"/>
        </a:p>
      </dgm:t>
    </dgm:pt>
    <dgm:pt modelId="{16CD9E6A-111D-408E-97F0-73262B3D220E}">
      <dgm:prSet/>
      <dgm:spPr/>
      <dgm:t>
        <a:bodyPr/>
        <a:lstStyle/>
        <a:p>
          <a:r>
            <a:rPr lang="en-US" dirty="0"/>
            <a:t>Lot Numbers on the Packages</a:t>
          </a:r>
          <a:endParaRPr lang="en-US" b="0" dirty="0"/>
        </a:p>
      </dgm:t>
    </dgm:pt>
    <dgm:pt modelId="{58448097-5AC5-4D57-A4A7-FE35EF111726}" type="parTrans" cxnId="{F0C0CBC5-D1DD-43CB-A4C5-57FD7677FD95}">
      <dgm:prSet/>
      <dgm:spPr/>
      <dgm:t>
        <a:bodyPr/>
        <a:lstStyle/>
        <a:p>
          <a:endParaRPr lang="en-US"/>
        </a:p>
      </dgm:t>
    </dgm:pt>
    <dgm:pt modelId="{D0E32B60-E900-4864-B188-B4D60FA98CFC}" type="sibTrans" cxnId="{F0C0CBC5-D1DD-43CB-A4C5-57FD7677FD95}">
      <dgm:prSet/>
      <dgm:spPr/>
      <dgm:t>
        <a:bodyPr/>
        <a:lstStyle/>
        <a:p>
          <a:endParaRPr lang="en-US"/>
        </a:p>
      </dgm:t>
    </dgm:pt>
    <dgm:pt modelId="{AACC9681-5ADC-4943-99A1-50CCB90282D7}">
      <dgm:prSet/>
      <dgm:spPr/>
      <dgm:t>
        <a:bodyPr/>
        <a:lstStyle/>
        <a:p>
          <a:r>
            <a:rPr lang="en-US" dirty="0"/>
            <a:t>Unique Packaging materials </a:t>
          </a:r>
          <a:r>
            <a:rPr lang="en-US" b="0" dirty="0"/>
            <a:t>.</a:t>
          </a:r>
        </a:p>
      </dgm:t>
    </dgm:pt>
    <dgm:pt modelId="{3B59B37F-4D21-4BB8-B7DB-033BEFA03577}" type="parTrans" cxnId="{79EC90DC-06B9-434E-B680-F490B5E632ED}">
      <dgm:prSet/>
      <dgm:spPr/>
      <dgm:t>
        <a:bodyPr/>
        <a:lstStyle/>
        <a:p>
          <a:endParaRPr lang="en-US"/>
        </a:p>
      </dgm:t>
    </dgm:pt>
    <dgm:pt modelId="{4E91A698-1CA3-4044-AB42-20C5F6C29D99}" type="sibTrans" cxnId="{79EC90DC-06B9-434E-B680-F490B5E632ED}">
      <dgm:prSet/>
      <dgm:spPr/>
      <dgm:t>
        <a:bodyPr/>
        <a:lstStyle/>
        <a:p>
          <a:endParaRPr lang="en-US"/>
        </a:p>
      </dgm:t>
    </dgm:pt>
    <dgm:pt modelId="{28DA5C84-6AF8-4316-A80F-CBE02E9B39C8}">
      <dgm:prSet/>
      <dgm:spPr/>
      <dgm:t>
        <a:bodyPr/>
        <a:lstStyle/>
        <a:p>
          <a:r>
            <a:rPr lang="en-US" dirty="0"/>
            <a:t>Contracting trusted Seed Growers/Suppliers.</a:t>
          </a:r>
          <a:endParaRPr lang="en-US" b="0" dirty="0"/>
        </a:p>
      </dgm:t>
    </dgm:pt>
    <dgm:pt modelId="{A63597B0-D294-4B64-9EB3-3895ED153A5A}" type="parTrans" cxnId="{BDC94B25-3A54-4A3D-B85E-27427C153A34}">
      <dgm:prSet/>
      <dgm:spPr/>
      <dgm:t>
        <a:bodyPr/>
        <a:lstStyle/>
        <a:p>
          <a:endParaRPr lang="en-US"/>
        </a:p>
      </dgm:t>
    </dgm:pt>
    <dgm:pt modelId="{4CDB72BD-829A-4CBF-A7B0-DB4A2A382603}" type="sibTrans" cxnId="{BDC94B25-3A54-4A3D-B85E-27427C153A34}">
      <dgm:prSet/>
      <dgm:spPr/>
      <dgm:t>
        <a:bodyPr/>
        <a:lstStyle/>
        <a:p>
          <a:endParaRPr lang="en-US"/>
        </a:p>
      </dgm:t>
    </dgm:pt>
    <dgm:pt modelId="{A39B7D88-4DD7-4A15-BB7F-F6A77F152E5E}">
      <dgm:prSet/>
      <dgm:spPr/>
      <dgm:t>
        <a:bodyPr/>
        <a:lstStyle/>
        <a:p>
          <a:r>
            <a:rPr lang="en-US" dirty="0"/>
            <a:t>Staff Integrity &amp; Security Intelligence</a:t>
          </a:r>
          <a:endParaRPr lang="en-US" b="0" dirty="0"/>
        </a:p>
      </dgm:t>
    </dgm:pt>
    <dgm:pt modelId="{2FF87FA0-B0B2-4300-A611-AFE5096AEFAD}" type="parTrans" cxnId="{BBE0A94F-4775-45E7-AD02-DF36E16B9CD2}">
      <dgm:prSet/>
      <dgm:spPr/>
      <dgm:t>
        <a:bodyPr/>
        <a:lstStyle/>
        <a:p>
          <a:endParaRPr lang="en-US"/>
        </a:p>
      </dgm:t>
    </dgm:pt>
    <dgm:pt modelId="{F36E0427-9A42-48B5-95CA-99A8D9B70249}" type="sibTrans" cxnId="{BBE0A94F-4775-45E7-AD02-DF36E16B9CD2}">
      <dgm:prSet/>
      <dgm:spPr/>
      <dgm:t>
        <a:bodyPr/>
        <a:lstStyle/>
        <a:p>
          <a:endParaRPr lang="en-US"/>
        </a:p>
      </dgm:t>
    </dgm:pt>
    <dgm:pt modelId="{844EB968-6097-4F2C-A095-E9D2451ECB6D}">
      <dgm:prSet/>
      <dgm:spPr/>
      <dgm:t>
        <a:bodyPr/>
        <a:lstStyle/>
        <a:p>
          <a:r>
            <a:rPr lang="en-US" dirty="0"/>
            <a:t>Market Intelligent and periodic Surveys </a:t>
          </a:r>
          <a:endParaRPr lang="en-US" b="0" dirty="0"/>
        </a:p>
      </dgm:t>
    </dgm:pt>
    <dgm:pt modelId="{F56023CE-5B90-44D5-9B8D-33D33D4B9D3B}" type="parTrans" cxnId="{E5CEDC21-3751-48AD-B209-17E76806BDCF}">
      <dgm:prSet/>
      <dgm:spPr/>
      <dgm:t>
        <a:bodyPr/>
        <a:lstStyle/>
        <a:p>
          <a:endParaRPr lang="en-US"/>
        </a:p>
      </dgm:t>
    </dgm:pt>
    <dgm:pt modelId="{291755E8-4DB7-437A-9513-DC4F4589353D}" type="sibTrans" cxnId="{E5CEDC21-3751-48AD-B209-17E76806BDCF}">
      <dgm:prSet/>
      <dgm:spPr/>
      <dgm:t>
        <a:bodyPr/>
        <a:lstStyle/>
        <a:p>
          <a:endParaRPr lang="en-US"/>
        </a:p>
      </dgm:t>
    </dgm:pt>
    <dgm:pt modelId="{3BE3D357-056E-443F-A286-09E700789657}" type="pres">
      <dgm:prSet presAssocID="{45D2479E-2B58-475A-9105-9920B4B6F512}" presName="vert0" presStyleCnt="0">
        <dgm:presLayoutVars>
          <dgm:dir/>
          <dgm:animOne val="branch"/>
          <dgm:animLvl val="lvl"/>
        </dgm:presLayoutVars>
      </dgm:prSet>
      <dgm:spPr/>
      <dgm:t>
        <a:bodyPr/>
        <a:lstStyle/>
        <a:p>
          <a:endParaRPr lang="en-US"/>
        </a:p>
      </dgm:t>
    </dgm:pt>
    <dgm:pt modelId="{BC3BF257-8223-4FE6-867B-926C2ED5C6B5}" type="pres">
      <dgm:prSet presAssocID="{FCF8982A-FBC1-4692-9450-59E71E2C3083}" presName="thickLine" presStyleLbl="alignNode1" presStyleIdx="0" presStyleCnt="6"/>
      <dgm:spPr/>
    </dgm:pt>
    <dgm:pt modelId="{5DE28D63-0A86-4448-9739-5825C869F0FE}" type="pres">
      <dgm:prSet presAssocID="{FCF8982A-FBC1-4692-9450-59E71E2C3083}" presName="horz1" presStyleCnt="0"/>
      <dgm:spPr/>
    </dgm:pt>
    <dgm:pt modelId="{068E2E6B-448A-4398-A2E1-177E69C774D9}" type="pres">
      <dgm:prSet presAssocID="{FCF8982A-FBC1-4692-9450-59E71E2C3083}" presName="tx1" presStyleLbl="revTx" presStyleIdx="0" presStyleCnt="6"/>
      <dgm:spPr/>
      <dgm:t>
        <a:bodyPr/>
        <a:lstStyle/>
        <a:p>
          <a:endParaRPr lang="en-US"/>
        </a:p>
      </dgm:t>
    </dgm:pt>
    <dgm:pt modelId="{5BA2F064-4C8F-4063-8925-9E19045917AA}" type="pres">
      <dgm:prSet presAssocID="{FCF8982A-FBC1-4692-9450-59E71E2C3083}" presName="vert1" presStyleCnt="0"/>
      <dgm:spPr/>
    </dgm:pt>
    <dgm:pt modelId="{409D7815-A784-439E-92C3-0E3445BFAFF1}" type="pres">
      <dgm:prSet presAssocID="{16CD9E6A-111D-408E-97F0-73262B3D220E}" presName="thickLine" presStyleLbl="alignNode1" presStyleIdx="1" presStyleCnt="6"/>
      <dgm:spPr/>
    </dgm:pt>
    <dgm:pt modelId="{76E8AD86-9DFA-491E-AF30-C09D348D6EBB}" type="pres">
      <dgm:prSet presAssocID="{16CD9E6A-111D-408E-97F0-73262B3D220E}" presName="horz1" presStyleCnt="0"/>
      <dgm:spPr/>
    </dgm:pt>
    <dgm:pt modelId="{BF33D0AD-9813-4756-9B17-3D34CF6CB293}" type="pres">
      <dgm:prSet presAssocID="{16CD9E6A-111D-408E-97F0-73262B3D220E}" presName="tx1" presStyleLbl="revTx" presStyleIdx="1" presStyleCnt="6"/>
      <dgm:spPr/>
      <dgm:t>
        <a:bodyPr/>
        <a:lstStyle/>
        <a:p>
          <a:endParaRPr lang="en-US"/>
        </a:p>
      </dgm:t>
    </dgm:pt>
    <dgm:pt modelId="{18A075E4-3FAD-41D9-9C66-4D900854D6EA}" type="pres">
      <dgm:prSet presAssocID="{16CD9E6A-111D-408E-97F0-73262B3D220E}" presName="vert1" presStyleCnt="0"/>
      <dgm:spPr/>
    </dgm:pt>
    <dgm:pt modelId="{C0452911-AA3A-44C6-B259-02BE660115B4}" type="pres">
      <dgm:prSet presAssocID="{AACC9681-5ADC-4943-99A1-50CCB90282D7}" presName="thickLine" presStyleLbl="alignNode1" presStyleIdx="2" presStyleCnt="6"/>
      <dgm:spPr/>
    </dgm:pt>
    <dgm:pt modelId="{CA0BDA4D-5052-4616-9942-7090B4D44E99}" type="pres">
      <dgm:prSet presAssocID="{AACC9681-5ADC-4943-99A1-50CCB90282D7}" presName="horz1" presStyleCnt="0"/>
      <dgm:spPr/>
    </dgm:pt>
    <dgm:pt modelId="{D96E168E-8611-490B-A5A0-33B09FE568AB}" type="pres">
      <dgm:prSet presAssocID="{AACC9681-5ADC-4943-99A1-50CCB90282D7}" presName="tx1" presStyleLbl="revTx" presStyleIdx="2" presStyleCnt="6"/>
      <dgm:spPr/>
      <dgm:t>
        <a:bodyPr/>
        <a:lstStyle/>
        <a:p>
          <a:endParaRPr lang="en-US"/>
        </a:p>
      </dgm:t>
    </dgm:pt>
    <dgm:pt modelId="{DC4183EF-8B0D-4071-9210-82980CEC1E5B}" type="pres">
      <dgm:prSet presAssocID="{AACC9681-5ADC-4943-99A1-50CCB90282D7}" presName="vert1" presStyleCnt="0"/>
      <dgm:spPr/>
    </dgm:pt>
    <dgm:pt modelId="{C33193EA-A566-47B2-8163-AAF5B6E5FF9F}" type="pres">
      <dgm:prSet presAssocID="{28DA5C84-6AF8-4316-A80F-CBE02E9B39C8}" presName="thickLine" presStyleLbl="alignNode1" presStyleIdx="3" presStyleCnt="6"/>
      <dgm:spPr/>
    </dgm:pt>
    <dgm:pt modelId="{3DCBB3BF-CB91-4676-961A-007B3228EDF0}" type="pres">
      <dgm:prSet presAssocID="{28DA5C84-6AF8-4316-A80F-CBE02E9B39C8}" presName="horz1" presStyleCnt="0"/>
      <dgm:spPr/>
    </dgm:pt>
    <dgm:pt modelId="{11B935F9-53CE-4316-9027-A1BB6B2FA152}" type="pres">
      <dgm:prSet presAssocID="{28DA5C84-6AF8-4316-A80F-CBE02E9B39C8}" presName="tx1" presStyleLbl="revTx" presStyleIdx="3" presStyleCnt="6"/>
      <dgm:spPr/>
      <dgm:t>
        <a:bodyPr/>
        <a:lstStyle/>
        <a:p>
          <a:endParaRPr lang="en-US"/>
        </a:p>
      </dgm:t>
    </dgm:pt>
    <dgm:pt modelId="{35B252C4-9FC5-4D9E-8B3F-14AC51AB8DDC}" type="pres">
      <dgm:prSet presAssocID="{28DA5C84-6AF8-4316-A80F-CBE02E9B39C8}" presName="vert1" presStyleCnt="0"/>
      <dgm:spPr/>
    </dgm:pt>
    <dgm:pt modelId="{0710AD49-BB11-4190-B372-B8436DFBC2A5}" type="pres">
      <dgm:prSet presAssocID="{A39B7D88-4DD7-4A15-BB7F-F6A77F152E5E}" presName="thickLine" presStyleLbl="alignNode1" presStyleIdx="4" presStyleCnt="6"/>
      <dgm:spPr/>
    </dgm:pt>
    <dgm:pt modelId="{EC7F1117-0A44-4292-BE9C-2F9CD33352EE}" type="pres">
      <dgm:prSet presAssocID="{A39B7D88-4DD7-4A15-BB7F-F6A77F152E5E}" presName="horz1" presStyleCnt="0"/>
      <dgm:spPr/>
    </dgm:pt>
    <dgm:pt modelId="{57B66988-AABD-4E7D-A289-0CFA5A72EC29}" type="pres">
      <dgm:prSet presAssocID="{A39B7D88-4DD7-4A15-BB7F-F6A77F152E5E}" presName="tx1" presStyleLbl="revTx" presStyleIdx="4" presStyleCnt="6"/>
      <dgm:spPr/>
      <dgm:t>
        <a:bodyPr/>
        <a:lstStyle/>
        <a:p>
          <a:endParaRPr lang="en-US"/>
        </a:p>
      </dgm:t>
    </dgm:pt>
    <dgm:pt modelId="{0616343A-4F79-4867-AEA5-D63262CE4A71}" type="pres">
      <dgm:prSet presAssocID="{A39B7D88-4DD7-4A15-BB7F-F6A77F152E5E}" presName="vert1" presStyleCnt="0"/>
      <dgm:spPr/>
    </dgm:pt>
    <dgm:pt modelId="{D806B4EF-2C73-46D7-A61D-AEE2BBA56585}" type="pres">
      <dgm:prSet presAssocID="{844EB968-6097-4F2C-A095-E9D2451ECB6D}" presName="thickLine" presStyleLbl="alignNode1" presStyleIdx="5" presStyleCnt="6"/>
      <dgm:spPr/>
    </dgm:pt>
    <dgm:pt modelId="{65C3ED31-6E0A-442B-950A-828A0FC8A2DF}" type="pres">
      <dgm:prSet presAssocID="{844EB968-6097-4F2C-A095-E9D2451ECB6D}" presName="horz1" presStyleCnt="0"/>
      <dgm:spPr/>
    </dgm:pt>
    <dgm:pt modelId="{A9407062-E2D4-4285-ACAD-E91C28FE5DF6}" type="pres">
      <dgm:prSet presAssocID="{844EB968-6097-4F2C-A095-E9D2451ECB6D}" presName="tx1" presStyleLbl="revTx" presStyleIdx="5" presStyleCnt="6"/>
      <dgm:spPr/>
      <dgm:t>
        <a:bodyPr/>
        <a:lstStyle/>
        <a:p>
          <a:endParaRPr lang="en-US"/>
        </a:p>
      </dgm:t>
    </dgm:pt>
    <dgm:pt modelId="{AC0695CF-98E0-4C95-9DB3-E6875092342F}" type="pres">
      <dgm:prSet presAssocID="{844EB968-6097-4F2C-A095-E9D2451ECB6D}" presName="vert1" presStyleCnt="0"/>
      <dgm:spPr/>
    </dgm:pt>
  </dgm:ptLst>
  <dgm:cxnLst>
    <dgm:cxn modelId="{28E95D30-A62F-4FF3-9183-87233294A0B1}" type="presOf" srcId="{844EB968-6097-4F2C-A095-E9D2451ECB6D}" destId="{A9407062-E2D4-4285-ACAD-E91C28FE5DF6}" srcOrd="0" destOrd="0" presId="urn:microsoft.com/office/officeart/2008/layout/LinedList"/>
    <dgm:cxn modelId="{BBE0A94F-4775-45E7-AD02-DF36E16B9CD2}" srcId="{45D2479E-2B58-475A-9105-9920B4B6F512}" destId="{A39B7D88-4DD7-4A15-BB7F-F6A77F152E5E}" srcOrd="4" destOrd="0" parTransId="{2FF87FA0-B0B2-4300-A611-AFE5096AEFAD}" sibTransId="{F36E0427-9A42-48B5-95CA-99A8D9B70249}"/>
    <dgm:cxn modelId="{E5CEDC21-3751-48AD-B209-17E76806BDCF}" srcId="{45D2479E-2B58-475A-9105-9920B4B6F512}" destId="{844EB968-6097-4F2C-A095-E9D2451ECB6D}" srcOrd="5" destOrd="0" parTransId="{F56023CE-5B90-44D5-9B8D-33D33D4B9D3B}" sibTransId="{291755E8-4DB7-437A-9513-DC4F4589353D}"/>
    <dgm:cxn modelId="{935C720A-D80F-4BE8-9717-3C6010C04EE4}" type="presOf" srcId="{16CD9E6A-111D-408E-97F0-73262B3D220E}" destId="{BF33D0AD-9813-4756-9B17-3D34CF6CB293}" srcOrd="0" destOrd="0" presId="urn:microsoft.com/office/officeart/2008/layout/LinedList"/>
    <dgm:cxn modelId="{D4162B6D-E495-4171-936F-77CBC0D5A4D0}" type="presOf" srcId="{AACC9681-5ADC-4943-99A1-50CCB90282D7}" destId="{D96E168E-8611-490B-A5A0-33B09FE568AB}" srcOrd="0" destOrd="0" presId="urn:microsoft.com/office/officeart/2008/layout/LinedList"/>
    <dgm:cxn modelId="{F0C0CBC5-D1DD-43CB-A4C5-57FD7677FD95}" srcId="{45D2479E-2B58-475A-9105-9920B4B6F512}" destId="{16CD9E6A-111D-408E-97F0-73262B3D220E}" srcOrd="1" destOrd="0" parTransId="{58448097-5AC5-4D57-A4A7-FE35EF111726}" sibTransId="{D0E32B60-E900-4864-B188-B4D60FA98CFC}"/>
    <dgm:cxn modelId="{131E9C98-2B2F-4E64-925D-EB40074B7D24}" type="presOf" srcId="{FCF8982A-FBC1-4692-9450-59E71E2C3083}" destId="{068E2E6B-448A-4398-A2E1-177E69C774D9}" srcOrd="0" destOrd="0" presId="urn:microsoft.com/office/officeart/2008/layout/LinedList"/>
    <dgm:cxn modelId="{886DB45D-A31B-40A5-B01B-D2339557608D}" type="presOf" srcId="{A39B7D88-4DD7-4A15-BB7F-F6A77F152E5E}" destId="{57B66988-AABD-4E7D-A289-0CFA5A72EC29}" srcOrd="0" destOrd="0" presId="urn:microsoft.com/office/officeart/2008/layout/LinedList"/>
    <dgm:cxn modelId="{696365CA-5397-4857-A60A-70041357569F}" type="presOf" srcId="{28DA5C84-6AF8-4316-A80F-CBE02E9B39C8}" destId="{11B935F9-53CE-4316-9027-A1BB6B2FA152}" srcOrd="0" destOrd="0" presId="urn:microsoft.com/office/officeart/2008/layout/LinedList"/>
    <dgm:cxn modelId="{F66F0E4F-4B0A-455C-9B84-726984196434}" srcId="{45D2479E-2B58-475A-9105-9920B4B6F512}" destId="{FCF8982A-FBC1-4692-9450-59E71E2C3083}" srcOrd="0" destOrd="0" parTransId="{308FE844-BFE0-4A4C-9A93-3806A4F500D6}" sibTransId="{0A4575B1-0058-45FC-ADFA-6BC16CDB500E}"/>
    <dgm:cxn modelId="{79EC90DC-06B9-434E-B680-F490B5E632ED}" srcId="{45D2479E-2B58-475A-9105-9920B4B6F512}" destId="{AACC9681-5ADC-4943-99A1-50CCB90282D7}" srcOrd="2" destOrd="0" parTransId="{3B59B37F-4D21-4BB8-B7DB-033BEFA03577}" sibTransId="{4E91A698-1CA3-4044-AB42-20C5F6C29D99}"/>
    <dgm:cxn modelId="{B4F8B7A5-8E13-4D14-92FC-5B28A7651C5B}" type="presOf" srcId="{45D2479E-2B58-475A-9105-9920B4B6F512}" destId="{3BE3D357-056E-443F-A286-09E700789657}" srcOrd="0" destOrd="0" presId="urn:microsoft.com/office/officeart/2008/layout/LinedList"/>
    <dgm:cxn modelId="{BDC94B25-3A54-4A3D-B85E-27427C153A34}" srcId="{45D2479E-2B58-475A-9105-9920B4B6F512}" destId="{28DA5C84-6AF8-4316-A80F-CBE02E9B39C8}" srcOrd="3" destOrd="0" parTransId="{A63597B0-D294-4B64-9EB3-3895ED153A5A}" sibTransId="{4CDB72BD-829A-4CBF-A7B0-DB4A2A382603}"/>
    <dgm:cxn modelId="{D1843F9F-936A-4065-9957-4676367FC1E3}" type="presParOf" srcId="{3BE3D357-056E-443F-A286-09E700789657}" destId="{BC3BF257-8223-4FE6-867B-926C2ED5C6B5}" srcOrd="0" destOrd="0" presId="urn:microsoft.com/office/officeart/2008/layout/LinedList"/>
    <dgm:cxn modelId="{C8DA2834-5895-40E4-A166-38EF3ECD97A6}" type="presParOf" srcId="{3BE3D357-056E-443F-A286-09E700789657}" destId="{5DE28D63-0A86-4448-9739-5825C869F0FE}" srcOrd="1" destOrd="0" presId="urn:microsoft.com/office/officeart/2008/layout/LinedList"/>
    <dgm:cxn modelId="{D0A9B29F-A1AF-4E83-95EE-DA2771E9AFA8}" type="presParOf" srcId="{5DE28D63-0A86-4448-9739-5825C869F0FE}" destId="{068E2E6B-448A-4398-A2E1-177E69C774D9}" srcOrd="0" destOrd="0" presId="urn:microsoft.com/office/officeart/2008/layout/LinedList"/>
    <dgm:cxn modelId="{0D343FE7-95C3-48E3-BF71-7EC0DBFEEB7B}" type="presParOf" srcId="{5DE28D63-0A86-4448-9739-5825C869F0FE}" destId="{5BA2F064-4C8F-4063-8925-9E19045917AA}" srcOrd="1" destOrd="0" presId="urn:microsoft.com/office/officeart/2008/layout/LinedList"/>
    <dgm:cxn modelId="{899650CC-A744-4A6B-AC66-5287E3C9D46E}" type="presParOf" srcId="{3BE3D357-056E-443F-A286-09E700789657}" destId="{409D7815-A784-439E-92C3-0E3445BFAFF1}" srcOrd="2" destOrd="0" presId="urn:microsoft.com/office/officeart/2008/layout/LinedList"/>
    <dgm:cxn modelId="{EC650829-F26F-4959-AB86-08CC001356DE}" type="presParOf" srcId="{3BE3D357-056E-443F-A286-09E700789657}" destId="{76E8AD86-9DFA-491E-AF30-C09D348D6EBB}" srcOrd="3" destOrd="0" presId="urn:microsoft.com/office/officeart/2008/layout/LinedList"/>
    <dgm:cxn modelId="{890B9D6E-BA3B-4C03-9174-5B1FE8F23D63}" type="presParOf" srcId="{76E8AD86-9DFA-491E-AF30-C09D348D6EBB}" destId="{BF33D0AD-9813-4756-9B17-3D34CF6CB293}" srcOrd="0" destOrd="0" presId="urn:microsoft.com/office/officeart/2008/layout/LinedList"/>
    <dgm:cxn modelId="{242524A8-F91B-479C-B8B7-57884FD8E79F}" type="presParOf" srcId="{76E8AD86-9DFA-491E-AF30-C09D348D6EBB}" destId="{18A075E4-3FAD-41D9-9C66-4D900854D6EA}" srcOrd="1" destOrd="0" presId="urn:microsoft.com/office/officeart/2008/layout/LinedList"/>
    <dgm:cxn modelId="{1B127870-7CD1-472A-B276-2EE287CE2BD4}" type="presParOf" srcId="{3BE3D357-056E-443F-A286-09E700789657}" destId="{C0452911-AA3A-44C6-B259-02BE660115B4}" srcOrd="4" destOrd="0" presId="urn:microsoft.com/office/officeart/2008/layout/LinedList"/>
    <dgm:cxn modelId="{D3A63C05-6A98-4843-9CA5-DAA3EB245F79}" type="presParOf" srcId="{3BE3D357-056E-443F-A286-09E700789657}" destId="{CA0BDA4D-5052-4616-9942-7090B4D44E99}" srcOrd="5" destOrd="0" presId="urn:microsoft.com/office/officeart/2008/layout/LinedList"/>
    <dgm:cxn modelId="{326280E1-B8BB-4AB3-939B-FB8A09B58E3C}" type="presParOf" srcId="{CA0BDA4D-5052-4616-9942-7090B4D44E99}" destId="{D96E168E-8611-490B-A5A0-33B09FE568AB}" srcOrd="0" destOrd="0" presId="urn:microsoft.com/office/officeart/2008/layout/LinedList"/>
    <dgm:cxn modelId="{392709B2-F03B-488B-8034-B035141AB61F}" type="presParOf" srcId="{CA0BDA4D-5052-4616-9942-7090B4D44E99}" destId="{DC4183EF-8B0D-4071-9210-82980CEC1E5B}" srcOrd="1" destOrd="0" presId="urn:microsoft.com/office/officeart/2008/layout/LinedList"/>
    <dgm:cxn modelId="{8114AF44-53D3-41BB-991A-9D3F0F9FFA9A}" type="presParOf" srcId="{3BE3D357-056E-443F-A286-09E700789657}" destId="{C33193EA-A566-47B2-8163-AAF5B6E5FF9F}" srcOrd="6" destOrd="0" presId="urn:microsoft.com/office/officeart/2008/layout/LinedList"/>
    <dgm:cxn modelId="{64155D4A-E61D-433E-A9BD-3FE2D8FFDE8B}" type="presParOf" srcId="{3BE3D357-056E-443F-A286-09E700789657}" destId="{3DCBB3BF-CB91-4676-961A-007B3228EDF0}" srcOrd="7" destOrd="0" presId="urn:microsoft.com/office/officeart/2008/layout/LinedList"/>
    <dgm:cxn modelId="{38D35F8E-E0CF-4656-ABA8-44D43FA029C4}" type="presParOf" srcId="{3DCBB3BF-CB91-4676-961A-007B3228EDF0}" destId="{11B935F9-53CE-4316-9027-A1BB6B2FA152}" srcOrd="0" destOrd="0" presId="urn:microsoft.com/office/officeart/2008/layout/LinedList"/>
    <dgm:cxn modelId="{DD6240D9-4977-4AF0-A9F8-6C781493A9F7}" type="presParOf" srcId="{3DCBB3BF-CB91-4676-961A-007B3228EDF0}" destId="{35B252C4-9FC5-4D9E-8B3F-14AC51AB8DDC}" srcOrd="1" destOrd="0" presId="urn:microsoft.com/office/officeart/2008/layout/LinedList"/>
    <dgm:cxn modelId="{29CBC091-C955-4D73-AC2B-11E78DBA7AB3}" type="presParOf" srcId="{3BE3D357-056E-443F-A286-09E700789657}" destId="{0710AD49-BB11-4190-B372-B8436DFBC2A5}" srcOrd="8" destOrd="0" presId="urn:microsoft.com/office/officeart/2008/layout/LinedList"/>
    <dgm:cxn modelId="{00ED2940-A335-4C8E-8C06-B0E66768937C}" type="presParOf" srcId="{3BE3D357-056E-443F-A286-09E700789657}" destId="{EC7F1117-0A44-4292-BE9C-2F9CD33352EE}" srcOrd="9" destOrd="0" presId="urn:microsoft.com/office/officeart/2008/layout/LinedList"/>
    <dgm:cxn modelId="{140FA7F8-3EAF-456D-A45E-B0D22C2EFD3F}" type="presParOf" srcId="{EC7F1117-0A44-4292-BE9C-2F9CD33352EE}" destId="{57B66988-AABD-4E7D-A289-0CFA5A72EC29}" srcOrd="0" destOrd="0" presId="urn:microsoft.com/office/officeart/2008/layout/LinedList"/>
    <dgm:cxn modelId="{51E6C0D4-5FDD-4158-AF00-19F48E039532}" type="presParOf" srcId="{EC7F1117-0A44-4292-BE9C-2F9CD33352EE}" destId="{0616343A-4F79-4867-AEA5-D63262CE4A71}" srcOrd="1" destOrd="0" presId="urn:microsoft.com/office/officeart/2008/layout/LinedList"/>
    <dgm:cxn modelId="{744A3751-6843-4B47-9418-17BC011B267C}" type="presParOf" srcId="{3BE3D357-056E-443F-A286-09E700789657}" destId="{D806B4EF-2C73-46D7-A61D-AEE2BBA56585}" srcOrd="10" destOrd="0" presId="urn:microsoft.com/office/officeart/2008/layout/LinedList"/>
    <dgm:cxn modelId="{A0A13C07-9F46-4AC4-8D28-B4A3E17974F1}" type="presParOf" srcId="{3BE3D357-056E-443F-A286-09E700789657}" destId="{65C3ED31-6E0A-442B-950A-828A0FC8A2DF}" srcOrd="11" destOrd="0" presId="urn:microsoft.com/office/officeart/2008/layout/LinedList"/>
    <dgm:cxn modelId="{14130CD0-4417-4273-96DA-76FFCEFE7FF8}" type="presParOf" srcId="{65C3ED31-6E0A-442B-950A-828A0FC8A2DF}" destId="{A9407062-E2D4-4285-ACAD-E91C28FE5DF6}" srcOrd="0" destOrd="0" presId="urn:microsoft.com/office/officeart/2008/layout/LinedList"/>
    <dgm:cxn modelId="{44AF6D59-DACC-420F-A40E-72E4E7BE9C26}" type="presParOf" srcId="{65C3ED31-6E0A-442B-950A-828A0FC8A2DF}" destId="{AC0695CF-98E0-4C95-9DB3-E6875092342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81B382-9C99-422D-8902-1FB34809D4F3}"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A494FB17-AF04-4245-AB0E-086F73814B68}">
      <dgm:prSet/>
      <dgm:spPr/>
      <dgm:t>
        <a:bodyPr/>
        <a:lstStyle/>
        <a:p>
          <a:r>
            <a:rPr lang="en-US"/>
            <a:t>Counterfeit seed is not only a business problem.</a:t>
          </a:r>
          <a:br>
            <a:rPr lang="en-US"/>
          </a:br>
          <a:r>
            <a:rPr lang="en-US"/>
            <a:t>It is a </a:t>
          </a:r>
          <a:r>
            <a:rPr lang="en-US" b="1"/>
            <a:t>farmer livelihood problem, a food security problem, and an innovation problem</a:t>
          </a:r>
          <a:r>
            <a:rPr lang="en-US"/>
            <a:t>.</a:t>
          </a:r>
        </a:p>
      </dgm:t>
    </dgm:pt>
    <dgm:pt modelId="{D2BD1284-A61A-4803-96FA-7C4CEC39CA88}" type="parTrans" cxnId="{5881FE5D-2A73-4B0D-B09B-6CD84BC0C525}">
      <dgm:prSet/>
      <dgm:spPr/>
      <dgm:t>
        <a:bodyPr/>
        <a:lstStyle/>
        <a:p>
          <a:endParaRPr lang="en-US"/>
        </a:p>
      </dgm:t>
    </dgm:pt>
    <dgm:pt modelId="{8F6B0984-393D-45A4-A068-790F1126D489}" type="sibTrans" cxnId="{5881FE5D-2A73-4B0D-B09B-6CD84BC0C525}">
      <dgm:prSet/>
      <dgm:spPr/>
      <dgm:t>
        <a:bodyPr/>
        <a:lstStyle/>
        <a:p>
          <a:endParaRPr lang="en-US"/>
        </a:p>
      </dgm:t>
    </dgm:pt>
    <dgm:pt modelId="{2DD90C21-32C4-4162-9F15-E339CECB889F}">
      <dgm:prSet/>
      <dgm:spPr/>
      <dgm:t>
        <a:bodyPr/>
        <a:lstStyle/>
        <a:p>
          <a:r>
            <a:rPr lang="en-US"/>
            <a:t>By strengthening plant variety protection, improving traceability systems, and empowering farmers with information, we can build a seed system that rewards innovation and protects farmers.</a:t>
          </a:r>
        </a:p>
      </dgm:t>
    </dgm:pt>
    <dgm:pt modelId="{11318584-2EFF-49A7-83AA-E9F20ECA9F77}" type="parTrans" cxnId="{A238A330-F83E-4684-91CB-5A3C4DEA9B49}">
      <dgm:prSet/>
      <dgm:spPr/>
      <dgm:t>
        <a:bodyPr/>
        <a:lstStyle/>
        <a:p>
          <a:endParaRPr lang="en-US"/>
        </a:p>
      </dgm:t>
    </dgm:pt>
    <dgm:pt modelId="{FF4D108F-BC32-4F14-96AA-282970C5D086}" type="sibTrans" cxnId="{A238A330-F83E-4684-91CB-5A3C4DEA9B49}">
      <dgm:prSet/>
      <dgm:spPr/>
      <dgm:t>
        <a:bodyPr/>
        <a:lstStyle/>
        <a:p>
          <a:endParaRPr lang="en-US"/>
        </a:p>
      </dgm:t>
    </dgm:pt>
    <dgm:pt modelId="{B53B8A6B-0FEC-4E8C-B16A-5219340D5446}" type="pres">
      <dgm:prSet presAssocID="{7981B382-9C99-422D-8902-1FB34809D4F3}" presName="hierChild1" presStyleCnt="0">
        <dgm:presLayoutVars>
          <dgm:chPref val="1"/>
          <dgm:dir/>
          <dgm:animOne val="branch"/>
          <dgm:animLvl val="lvl"/>
          <dgm:resizeHandles/>
        </dgm:presLayoutVars>
      </dgm:prSet>
      <dgm:spPr/>
      <dgm:t>
        <a:bodyPr/>
        <a:lstStyle/>
        <a:p>
          <a:endParaRPr lang="en-US"/>
        </a:p>
      </dgm:t>
    </dgm:pt>
    <dgm:pt modelId="{66D74986-B720-445D-8A6C-7963236E2458}" type="pres">
      <dgm:prSet presAssocID="{A494FB17-AF04-4245-AB0E-086F73814B68}" presName="hierRoot1" presStyleCnt="0"/>
      <dgm:spPr/>
    </dgm:pt>
    <dgm:pt modelId="{69D77834-A204-48F8-9459-806501E3F6CE}" type="pres">
      <dgm:prSet presAssocID="{A494FB17-AF04-4245-AB0E-086F73814B68}" presName="composite" presStyleCnt="0"/>
      <dgm:spPr/>
    </dgm:pt>
    <dgm:pt modelId="{11CAF9FE-82F5-476A-9071-7CC7384C9011}" type="pres">
      <dgm:prSet presAssocID="{A494FB17-AF04-4245-AB0E-086F73814B68}" presName="background" presStyleLbl="node0" presStyleIdx="0" presStyleCnt="2"/>
      <dgm:spPr/>
    </dgm:pt>
    <dgm:pt modelId="{57329F70-3984-437A-9CF3-A558DFD0E89C}" type="pres">
      <dgm:prSet presAssocID="{A494FB17-AF04-4245-AB0E-086F73814B68}" presName="text" presStyleLbl="fgAcc0" presStyleIdx="0" presStyleCnt="2">
        <dgm:presLayoutVars>
          <dgm:chPref val="3"/>
        </dgm:presLayoutVars>
      </dgm:prSet>
      <dgm:spPr/>
      <dgm:t>
        <a:bodyPr/>
        <a:lstStyle/>
        <a:p>
          <a:endParaRPr lang="en-US"/>
        </a:p>
      </dgm:t>
    </dgm:pt>
    <dgm:pt modelId="{BD96961E-B97E-4DDC-BFF2-387154961177}" type="pres">
      <dgm:prSet presAssocID="{A494FB17-AF04-4245-AB0E-086F73814B68}" presName="hierChild2" presStyleCnt="0"/>
      <dgm:spPr/>
    </dgm:pt>
    <dgm:pt modelId="{CEF3D597-E8F8-41E2-9BFA-64603BDBFD6D}" type="pres">
      <dgm:prSet presAssocID="{2DD90C21-32C4-4162-9F15-E339CECB889F}" presName="hierRoot1" presStyleCnt="0"/>
      <dgm:spPr/>
    </dgm:pt>
    <dgm:pt modelId="{417ABB30-25A0-45F2-B050-E7A7F52F00E5}" type="pres">
      <dgm:prSet presAssocID="{2DD90C21-32C4-4162-9F15-E339CECB889F}" presName="composite" presStyleCnt="0"/>
      <dgm:spPr/>
    </dgm:pt>
    <dgm:pt modelId="{EB9CE60B-D1BD-4D3B-ACD0-D3B33A8BC7CD}" type="pres">
      <dgm:prSet presAssocID="{2DD90C21-32C4-4162-9F15-E339CECB889F}" presName="background" presStyleLbl="node0" presStyleIdx="1" presStyleCnt="2"/>
      <dgm:spPr/>
    </dgm:pt>
    <dgm:pt modelId="{17CB56FE-F9AC-4014-8258-F3B7ACD7D4E5}" type="pres">
      <dgm:prSet presAssocID="{2DD90C21-32C4-4162-9F15-E339CECB889F}" presName="text" presStyleLbl="fgAcc0" presStyleIdx="1" presStyleCnt="2">
        <dgm:presLayoutVars>
          <dgm:chPref val="3"/>
        </dgm:presLayoutVars>
      </dgm:prSet>
      <dgm:spPr/>
      <dgm:t>
        <a:bodyPr/>
        <a:lstStyle/>
        <a:p>
          <a:endParaRPr lang="en-US"/>
        </a:p>
      </dgm:t>
    </dgm:pt>
    <dgm:pt modelId="{0FF2A218-931B-412D-87BE-FF867FCA497C}" type="pres">
      <dgm:prSet presAssocID="{2DD90C21-32C4-4162-9F15-E339CECB889F}" presName="hierChild2" presStyleCnt="0"/>
      <dgm:spPr/>
    </dgm:pt>
  </dgm:ptLst>
  <dgm:cxnLst>
    <dgm:cxn modelId="{126ADEA5-1935-4527-A8C4-CF7D0A38ADEF}" type="presOf" srcId="{A494FB17-AF04-4245-AB0E-086F73814B68}" destId="{57329F70-3984-437A-9CF3-A558DFD0E89C}" srcOrd="0" destOrd="0" presId="urn:microsoft.com/office/officeart/2005/8/layout/hierarchy1"/>
    <dgm:cxn modelId="{EBA0129A-3856-4962-8F13-3ACF0C04A6C8}" type="presOf" srcId="{7981B382-9C99-422D-8902-1FB34809D4F3}" destId="{B53B8A6B-0FEC-4E8C-B16A-5219340D5446}" srcOrd="0" destOrd="0" presId="urn:microsoft.com/office/officeart/2005/8/layout/hierarchy1"/>
    <dgm:cxn modelId="{F9F2D6C6-2B29-4716-BAD3-9AA7D51770F3}" type="presOf" srcId="{2DD90C21-32C4-4162-9F15-E339CECB889F}" destId="{17CB56FE-F9AC-4014-8258-F3B7ACD7D4E5}" srcOrd="0" destOrd="0" presId="urn:microsoft.com/office/officeart/2005/8/layout/hierarchy1"/>
    <dgm:cxn modelId="{5881FE5D-2A73-4B0D-B09B-6CD84BC0C525}" srcId="{7981B382-9C99-422D-8902-1FB34809D4F3}" destId="{A494FB17-AF04-4245-AB0E-086F73814B68}" srcOrd="0" destOrd="0" parTransId="{D2BD1284-A61A-4803-96FA-7C4CEC39CA88}" sibTransId="{8F6B0984-393D-45A4-A068-790F1126D489}"/>
    <dgm:cxn modelId="{A238A330-F83E-4684-91CB-5A3C4DEA9B49}" srcId="{7981B382-9C99-422D-8902-1FB34809D4F3}" destId="{2DD90C21-32C4-4162-9F15-E339CECB889F}" srcOrd="1" destOrd="0" parTransId="{11318584-2EFF-49A7-83AA-E9F20ECA9F77}" sibTransId="{FF4D108F-BC32-4F14-96AA-282970C5D086}"/>
    <dgm:cxn modelId="{44EF2FB9-0A19-4CE7-B350-BB77A7F1DB9A}" type="presParOf" srcId="{B53B8A6B-0FEC-4E8C-B16A-5219340D5446}" destId="{66D74986-B720-445D-8A6C-7963236E2458}" srcOrd="0" destOrd="0" presId="urn:microsoft.com/office/officeart/2005/8/layout/hierarchy1"/>
    <dgm:cxn modelId="{F01F04F4-1897-4E3F-AAEC-4E85B7E14227}" type="presParOf" srcId="{66D74986-B720-445D-8A6C-7963236E2458}" destId="{69D77834-A204-48F8-9459-806501E3F6CE}" srcOrd="0" destOrd="0" presId="urn:microsoft.com/office/officeart/2005/8/layout/hierarchy1"/>
    <dgm:cxn modelId="{70102300-CE7F-410C-83F0-7DE3FC373D2A}" type="presParOf" srcId="{69D77834-A204-48F8-9459-806501E3F6CE}" destId="{11CAF9FE-82F5-476A-9071-7CC7384C9011}" srcOrd="0" destOrd="0" presId="urn:microsoft.com/office/officeart/2005/8/layout/hierarchy1"/>
    <dgm:cxn modelId="{B528AAEF-4D80-4F68-9370-E6AFDF95D1A2}" type="presParOf" srcId="{69D77834-A204-48F8-9459-806501E3F6CE}" destId="{57329F70-3984-437A-9CF3-A558DFD0E89C}" srcOrd="1" destOrd="0" presId="urn:microsoft.com/office/officeart/2005/8/layout/hierarchy1"/>
    <dgm:cxn modelId="{04C5346A-23E0-411F-B402-1AE93317151D}" type="presParOf" srcId="{66D74986-B720-445D-8A6C-7963236E2458}" destId="{BD96961E-B97E-4DDC-BFF2-387154961177}" srcOrd="1" destOrd="0" presId="urn:microsoft.com/office/officeart/2005/8/layout/hierarchy1"/>
    <dgm:cxn modelId="{4C4DE3AE-C438-41DC-8F04-8B9BDD028B9B}" type="presParOf" srcId="{B53B8A6B-0FEC-4E8C-B16A-5219340D5446}" destId="{CEF3D597-E8F8-41E2-9BFA-64603BDBFD6D}" srcOrd="1" destOrd="0" presId="urn:microsoft.com/office/officeart/2005/8/layout/hierarchy1"/>
    <dgm:cxn modelId="{AEEC4513-4EE3-4ED3-8B29-18F20ABB2264}" type="presParOf" srcId="{CEF3D597-E8F8-41E2-9BFA-64603BDBFD6D}" destId="{417ABB30-25A0-45F2-B050-E7A7F52F00E5}" srcOrd="0" destOrd="0" presId="urn:microsoft.com/office/officeart/2005/8/layout/hierarchy1"/>
    <dgm:cxn modelId="{5D9358AD-C4DD-443D-AFE8-51C1E25EAFB0}" type="presParOf" srcId="{417ABB30-25A0-45F2-B050-E7A7F52F00E5}" destId="{EB9CE60B-D1BD-4D3B-ACD0-D3B33A8BC7CD}" srcOrd="0" destOrd="0" presId="urn:microsoft.com/office/officeart/2005/8/layout/hierarchy1"/>
    <dgm:cxn modelId="{DF1B63AF-74BE-46AC-B05F-11C5A39D459D}" type="presParOf" srcId="{417ABB30-25A0-45F2-B050-E7A7F52F00E5}" destId="{17CB56FE-F9AC-4014-8258-F3B7ACD7D4E5}" srcOrd="1" destOrd="0" presId="urn:microsoft.com/office/officeart/2005/8/layout/hierarchy1"/>
    <dgm:cxn modelId="{B82C6A35-582B-4FBF-B04B-584BCF4A3DCE}" type="presParOf" srcId="{CEF3D597-E8F8-41E2-9BFA-64603BDBFD6D}" destId="{0FF2A218-931B-412D-87BE-FF867FCA497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B6B79-4C8E-4D7B-A851-C6A8D4CC0F9E}">
      <dsp:nvSpPr>
        <dsp:cNvPr id="0" name=""/>
        <dsp:cNvSpPr/>
      </dsp:nvSpPr>
      <dsp:spPr>
        <a:xfrm>
          <a:off x="0" y="706671"/>
          <a:ext cx="3073451" cy="195164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1A1B89-FE35-4A2B-84C7-DBA3F2712A70}">
      <dsp:nvSpPr>
        <dsp:cNvPr id="0" name=""/>
        <dsp:cNvSpPr/>
      </dsp:nvSpPr>
      <dsp:spPr>
        <a:xfrm>
          <a:off x="341494" y="1031091"/>
          <a:ext cx="3073451" cy="1951641"/>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a:t>24</a:t>
          </a:r>
          <a:r>
            <a:rPr lang="en-US" sz="3000" b="1" kern="1200" baseline="30000"/>
            <a:t>th</a:t>
          </a:r>
          <a:r>
            <a:rPr lang="en-US" sz="3000" b="1" kern="1200"/>
            <a:t> March 2026</a:t>
          </a:r>
          <a:endParaRPr lang="en-US" sz="3000" kern="1200"/>
        </a:p>
      </dsp:txBody>
      <dsp:txXfrm>
        <a:off x="398656" y="1088253"/>
        <a:ext cx="2959127" cy="1837317"/>
      </dsp:txXfrm>
    </dsp:sp>
    <dsp:sp modelId="{B35E2220-4EF7-4614-9EE6-FFDF66535EBF}">
      <dsp:nvSpPr>
        <dsp:cNvPr id="0" name=""/>
        <dsp:cNvSpPr/>
      </dsp:nvSpPr>
      <dsp:spPr>
        <a:xfrm>
          <a:off x="3756441" y="706671"/>
          <a:ext cx="3073451" cy="195164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6B0DFC-7CF9-4E91-9785-EE00AEF1FA43}">
      <dsp:nvSpPr>
        <dsp:cNvPr id="0" name=""/>
        <dsp:cNvSpPr/>
      </dsp:nvSpPr>
      <dsp:spPr>
        <a:xfrm>
          <a:off x="4097935" y="1031091"/>
          <a:ext cx="3073451" cy="1951641"/>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a:t>Presented by : David Tum</a:t>
          </a:r>
          <a:endParaRPr lang="en-US" sz="3000" kern="1200"/>
        </a:p>
      </dsp:txBody>
      <dsp:txXfrm>
        <a:off x="4155097" y="1088253"/>
        <a:ext cx="2959127" cy="1837317"/>
      </dsp:txXfrm>
    </dsp:sp>
    <dsp:sp modelId="{AAC99571-6856-40AD-BDBF-086D7EF7DA25}">
      <dsp:nvSpPr>
        <dsp:cNvPr id="0" name=""/>
        <dsp:cNvSpPr/>
      </dsp:nvSpPr>
      <dsp:spPr>
        <a:xfrm>
          <a:off x="7512882" y="706671"/>
          <a:ext cx="3073451" cy="195164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C181D0-84B1-4292-B66D-E7BF1149572E}">
      <dsp:nvSpPr>
        <dsp:cNvPr id="0" name=""/>
        <dsp:cNvSpPr/>
      </dsp:nvSpPr>
      <dsp:spPr>
        <a:xfrm>
          <a:off x="7854377" y="1031091"/>
          <a:ext cx="3073451" cy="1951641"/>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a:t>Simlaw Seeds Company Limited </a:t>
          </a:r>
          <a:endParaRPr lang="en-US" sz="3000" kern="1200"/>
        </a:p>
      </dsp:txBody>
      <dsp:txXfrm>
        <a:off x="7911539" y="1088253"/>
        <a:ext cx="2959127" cy="1837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5E1FA-2E58-438E-9F00-FAE07B03C10B}">
      <dsp:nvSpPr>
        <dsp:cNvPr id="0" name=""/>
        <dsp:cNvSpPr/>
      </dsp:nvSpPr>
      <dsp:spPr>
        <a:xfrm>
          <a:off x="0" y="80879"/>
          <a:ext cx="4530898" cy="65637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Popular Seed Variety unavailability. </a:t>
          </a:r>
        </a:p>
      </dsp:txBody>
      <dsp:txXfrm>
        <a:off x="32041" y="112920"/>
        <a:ext cx="4466816" cy="592288"/>
      </dsp:txXfrm>
    </dsp:sp>
    <dsp:sp modelId="{2E144CAE-2131-4EF2-8071-38BCB4AB42C1}">
      <dsp:nvSpPr>
        <dsp:cNvPr id="0" name=""/>
        <dsp:cNvSpPr/>
      </dsp:nvSpPr>
      <dsp:spPr>
        <a:xfrm>
          <a:off x="0" y="786209"/>
          <a:ext cx="4530898" cy="65637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Quick returns. </a:t>
          </a:r>
        </a:p>
      </dsp:txBody>
      <dsp:txXfrm>
        <a:off x="32041" y="818250"/>
        <a:ext cx="4466816" cy="592288"/>
      </dsp:txXfrm>
    </dsp:sp>
    <dsp:sp modelId="{D7CC0399-F163-472C-9AB3-5410F1140C9A}">
      <dsp:nvSpPr>
        <dsp:cNvPr id="0" name=""/>
        <dsp:cNvSpPr/>
      </dsp:nvSpPr>
      <dsp:spPr>
        <a:xfrm>
          <a:off x="0" y="1491540"/>
          <a:ext cx="4530898" cy="65637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Unhealthy competition.</a:t>
          </a:r>
        </a:p>
      </dsp:txBody>
      <dsp:txXfrm>
        <a:off x="32041" y="1523581"/>
        <a:ext cx="4466816" cy="592288"/>
      </dsp:txXfrm>
    </dsp:sp>
    <dsp:sp modelId="{2CA10978-978B-45B8-A012-7AD47FDF8367}">
      <dsp:nvSpPr>
        <dsp:cNvPr id="0" name=""/>
        <dsp:cNvSpPr/>
      </dsp:nvSpPr>
      <dsp:spPr>
        <a:xfrm>
          <a:off x="0" y="2196870"/>
          <a:ext cx="4530898" cy="65637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Lack of coordinated enforcement. </a:t>
          </a:r>
        </a:p>
      </dsp:txBody>
      <dsp:txXfrm>
        <a:off x="32041" y="2228911"/>
        <a:ext cx="4466816" cy="592288"/>
      </dsp:txXfrm>
    </dsp:sp>
    <dsp:sp modelId="{CF290B84-71FA-458D-8193-BCD26037B81A}">
      <dsp:nvSpPr>
        <dsp:cNvPr id="0" name=""/>
        <dsp:cNvSpPr/>
      </dsp:nvSpPr>
      <dsp:spPr>
        <a:xfrm>
          <a:off x="0" y="2902200"/>
          <a:ext cx="4530898" cy="65637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Lack of market intelligence/Surveys.</a:t>
          </a:r>
        </a:p>
      </dsp:txBody>
      <dsp:txXfrm>
        <a:off x="32041" y="2934241"/>
        <a:ext cx="4466816" cy="5922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BF257-8223-4FE6-867B-926C2ED5C6B5}">
      <dsp:nvSpPr>
        <dsp:cNvPr id="0" name=""/>
        <dsp:cNvSpPr/>
      </dsp:nvSpPr>
      <dsp:spPr>
        <a:xfrm>
          <a:off x="0" y="2703"/>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8E2E6B-448A-4398-A2E1-177E69C774D9}">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en-US" sz="4400" b="1" kern="1200" dirty="0"/>
            <a:t>Company Strategies </a:t>
          </a:r>
          <a:endParaRPr lang="en-US" sz="4400" kern="1200" dirty="0"/>
        </a:p>
      </dsp:txBody>
      <dsp:txXfrm>
        <a:off x="0" y="2703"/>
        <a:ext cx="6900512" cy="921789"/>
      </dsp:txXfrm>
    </dsp:sp>
    <dsp:sp modelId="{409D7815-A784-439E-92C3-0E3445BFAFF1}">
      <dsp:nvSpPr>
        <dsp:cNvPr id="0" name=""/>
        <dsp:cNvSpPr/>
      </dsp:nvSpPr>
      <dsp:spPr>
        <a:xfrm>
          <a:off x="0" y="924492"/>
          <a:ext cx="6900512" cy="0"/>
        </a:xfrm>
        <a:prstGeom prst="line">
          <a:avLst/>
        </a:prstGeom>
        <a:solidFill>
          <a:schemeClr val="accent2">
            <a:hueOff val="1288723"/>
            <a:satOff val="-3699"/>
            <a:lumOff val="-5922"/>
            <a:alphaOff val="0"/>
          </a:schemeClr>
        </a:solidFill>
        <a:ln w="19050" cap="flat" cmpd="sng" algn="ctr">
          <a:solidFill>
            <a:schemeClr val="accent2">
              <a:hueOff val="1288723"/>
              <a:satOff val="-3699"/>
              <a:lumOff val="-5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33D0AD-9813-4756-9B17-3D34CF6CB293}">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0" kern="1200" dirty="0">
              <a:latin typeface="Times New Roman" panose="02020603050405020304" pitchFamily="18" charset="0"/>
              <a:cs typeface="Times New Roman" panose="02020603050405020304" pitchFamily="18" charset="0"/>
            </a:rPr>
            <a:t>Collaborations: Seed Companies(STAK), Anti Counterfeit Authority &amp; Seed Regulators.</a:t>
          </a:r>
        </a:p>
      </dsp:txBody>
      <dsp:txXfrm>
        <a:off x="0" y="924492"/>
        <a:ext cx="6900512" cy="921789"/>
      </dsp:txXfrm>
    </dsp:sp>
    <dsp:sp modelId="{C0452911-AA3A-44C6-B259-02BE660115B4}">
      <dsp:nvSpPr>
        <dsp:cNvPr id="0" name=""/>
        <dsp:cNvSpPr/>
      </dsp:nvSpPr>
      <dsp:spPr>
        <a:xfrm>
          <a:off x="0" y="1846281"/>
          <a:ext cx="6900512" cy="0"/>
        </a:xfrm>
        <a:prstGeom prst="line">
          <a:avLst/>
        </a:prstGeom>
        <a:solidFill>
          <a:schemeClr val="accent2">
            <a:hueOff val="2577445"/>
            <a:satOff val="-7397"/>
            <a:lumOff val="-11844"/>
            <a:alphaOff val="0"/>
          </a:schemeClr>
        </a:solidFill>
        <a:ln w="19050" cap="flat" cmpd="sng" algn="ctr">
          <a:solidFill>
            <a:schemeClr val="accent2">
              <a:hueOff val="2577445"/>
              <a:satOff val="-7397"/>
              <a:lumOff val="-11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6E168E-8611-490B-A5A0-33B09FE568AB}">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0" kern="1200" dirty="0">
              <a:latin typeface="Times New Roman" panose="02020603050405020304" pitchFamily="18" charset="0"/>
              <a:cs typeface="Times New Roman" panose="02020603050405020304" pitchFamily="18" charset="0"/>
            </a:rPr>
            <a:t>Tamper-proof packaging materials.</a:t>
          </a:r>
        </a:p>
      </dsp:txBody>
      <dsp:txXfrm>
        <a:off x="0" y="1846281"/>
        <a:ext cx="6900512" cy="921789"/>
      </dsp:txXfrm>
    </dsp:sp>
    <dsp:sp modelId="{C33193EA-A566-47B2-8163-AAF5B6E5FF9F}">
      <dsp:nvSpPr>
        <dsp:cNvPr id="0" name=""/>
        <dsp:cNvSpPr/>
      </dsp:nvSpPr>
      <dsp:spPr>
        <a:xfrm>
          <a:off x="0" y="2768070"/>
          <a:ext cx="6900512" cy="0"/>
        </a:xfrm>
        <a:prstGeom prst="line">
          <a:avLst/>
        </a:prstGeom>
        <a:solidFill>
          <a:schemeClr val="accent2">
            <a:hueOff val="3866169"/>
            <a:satOff val="-11096"/>
            <a:lumOff val="-17765"/>
            <a:alphaOff val="0"/>
          </a:schemeClr>
        </a:solidFill>
        <a:ln w="19050" cap="flat" cmpd="sng" algn="ctr">
          <a:solidFill>
            <a:schemeClr val="accent2">
              <a:hueOff val="3866169"/>
              <a:satOff val="-11096"/>
              <a:lumOff val="-17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B935F9-53CE-4316-9027-A1BB6B2FA152}">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0" kern="1200" dirty="0">
              <a:latin typeface="Times New Roman" panose="02020603050405020304" pitchFamily="18" charset="0"/>
              <a:cs typeface="Times New Roman" panose="02020603050405020304" pitchFamily="18" charset="0"/>
            </a:rPr>
            <a:t>Authentication labels/QR Codes</a:t>
          </a:r>
        </a:p>
      </dsp:txBody>
      <dsp:txXfrm>
        <a:off x="0" y="2768070"/>
        <a:ext cx="6900512" cy="921789"/>
      </dsp:txXfrm>
    </dsp:sp>
    <dsp:sp modelId="{0710AD49-BB11-4190-B372-B8436DFBC2A5}">
      <dsp:nvSpPr>
        <dsp:cNvPr id="0" name=""/>
        <dsp:cNvSpPr/>
      </dsp:nvSpPr>
      <dsp:spPr>
        <a:xfrm>
          <a:off x="0" y="3689859"/>
          <a:ext cx="6900512" cy="0"/>
        </a:xfrm>
        <a:prstGeom prst="line">
          <a:avLst/>
        </a:prstGeom>
        <a:solidFill>
          <a:schemeClr val="accent2">
            <a:hueOff val="5154891"/>
            <a:satOff val="-14794"/>
            <a:lumOff val="-23687"/>
            <a:alphaOff val="0"/>
          </a:schemeClr>
        </a:solidFill>
        <a:ln w="19050" cap="flat" cmpd="sng" algn="ctr">
          <a:solidFill>
            <a:schemeClr val="accent2">
              <a:hueOff val="5154891"/>
              <a:satOff val="-14794"/>
              <a:lumOff val="-236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B66988-AABD-4E7D-A289-0CFA5A72EC29}">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0" kern="1200" dirty="0">
              <a:latin typeface="Times New Roman" panose="02020603050405020304" pitchFamily="18" charset="0"/>
              <a:cs typeface="Times New Roman" panose="02020603050405020304" pitchFamily="18" charset="0"/>
            </a:rPr>
            <a:t>KEPHIS verification sticker labels</a:t>
          </a:r>
          <a:r>
            <a:rPr lang="en-US" sz="2100" kern="1200" dirty="0"/>
            <a:t>.</a:t>
          </a:r>
          <a:endParaRPr lang="en-US" sz="2100" b="0" kern="1200" dirty="0"/>
        </a:p>
      </dsp:txBody>
      <dsp:txXfrm>
        <a:off x="0" y="3689859"/>
        <a:ext cx="6900512" cy="921789"/>
      </dsp:txXfrm>
    </dsp:sp>
    <dsp:sp modelId="{D806B4EF-2C73-46D7-A61D-AEE2BBA56585}">
      <dsp:nvSpPr>
        <dsp:cNvPr id="0" name=""/>
        <dsp:cNvSpPr/>
      </dsp:nvSpPr>
      <dsp:spPr>
        <a:xfrm>
          <a:off x="0" y="4611648"/>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407062-E2D4-4285-ACAD-E91C28FE5DF6}">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0" kern="1200" dirty="0">
              <a:latin typeface="Times New Roman" panose="02020603050405020304" pitchFamily="18" charset="0"/>
              <a:cs typeface="Times New Roman" panose="02020603050405020304" pitchFamily="18" charset="0"/>
            </a:rPr>
            <a:t>Distribution through Authorized &amp; vetted </a:t>
          </a:r>
          <a:r>
            <a:rPr lang="en-US" sz="2400" b="0" kern="1200" dirty="0" err="1">
              <a:latin typeface="Times New Roman" panose="02020603050405020304" pitchFamily="18" charset="0"/>
              <a:cs typeface="Times New Roman" panose="02020603050405020304" pitchFamily="18" charset="0"/>
            </a:rPr>
            <a:t>Agro</a:t>
          </a:r>
          <a:r>
            <a:rPr lang="en-US" sz="2400" b="0" kern="1200" dirty="0">
              <a:latin typeface="Times New Roman" panose="02020603050405020304" pitchFamily="18" charset="0"/>
              <a:cs typeface="Times New Roman" panose="02020603050405020304" pitchFamily="18" charset="0"/>
            </a:rPr>
            <a:t>-dealers</a:t>
          </a:r>
        </a:p>
      </dsp:txBody>
      <dsp:txXfrm>
        <a:off x="0" y="4611648"/>
        <a:ext cx="6900512" cy="9217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BF257-8223-4FE6-867B-926C2ED5C6B5}">
      <dsp:nvSpPr>
        <dsp:cNvPr id="0" name=""/>
        <dsp:cNvSpPr/>
      </dsp:nvSpPr>
      <dsp:spPr>
        <a:xfrm>
          <a:off x="0" y="2703"/>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8E2E6B-448A-4398-A2E1-177E69C774D9}">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b="1" kern="1200" dirty="0"/>
            <a:t>Preventative Measures-Internal </a:t>
          </a:r>
        </a:p>
      </dsp:txBody>
      <dsp:txXfrm>
        <a:off x="0" y="2703"/>
        <a:ext cx="6900512" cy="921789"/>
      </dsp:txXfrm>
    </dsp:sp>
    <dsp:sp modelId="{409D7815-A784-439E-92C3-0E3445BFAFF1}">
      <dsp:nvSpPr>
        <dsp:cNvPr id="0" name=""/>
        <dsp:cNvSpPr/>
      </dsp:nvSpPr>
      <dsp:spPr>
        <a:xfrm>
          <a:off x="0" y="924492"/>
          <a:ext cx="6900512" cy="0"/>
        </a:xfrm>
        <a:prstGeom prst="line">
          <a:avLst/>
        </a:prstGeom>
        <a:solidFill>
          <a:schemeClr val="accent2">
            <a:hueOff val="1288723"/>
            <a:satOff val="-3699"/>
            <a:lumOff val="-5922"/>
            <a:alphaOff val="0"/>
          </a:schemeClr>
        </a:solidFill>
        <a:ln w="19050" cap="flat" cmpd="sng" algn="ctr">
          <a:solidFill>
            <a:schemeClr val="accent2">
              <a:hueOff val="1288723"/>
              <a:satOff val="-3699"/>
              <a:lumOff val="-5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33D0AD-9813-4756-9B17-3D34CF6CB293}">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a:t>Lot Numbers on the Packages</a:t>
          </a:r>
          <a:endParaRPr lang="en-US" sz="2700" b="0" kern="1200" dirty="0"/>
        </a:p>
      </dsp:txBody>
      <dsp:txXfrm>
        <a:off x="0" y="924492"/>
        <a:ext cx="6900512" cy="921789"/>
      </dsp:txXfrm>
    </dsp:sp>
    <dsp:sp modelId="{C0452911-AA3A-44C6-B259-02BE660115B4}">
      <dsp:nvSpPr>
        <dsp:cNvPr id="0" name=""/>
        <dsp:cNvSpPr/>
      </dsp:nvSpPr>
      <dsp:spPr>
        <a:xfrm>
          <a:off x="0" y="1846281"/>
          <a:ext cx="6900512" cy="0"/>
        </a:xfrm>
        <a:prstGeom prst="line">
          <a:avLst/>
        </a:prstGeom>
        <a:solidFill>
          <a:schemeClr val="accent2">
            <a:hueOff val="2577445"/>
            <a:satOff val="-7397"/>
            <a:lumOff val="-11844"/>
            <a:alphaOff val="0"/>
          </a:schemeClr>
        </a:solidFill>
        <a:ln w="19050" cap="flat" cmpd="sng" algn="ctr">
          <a:solidFill>
            <a:schemeClr val="accent2">
              <a:hueOff val="2577445"/>
              <a:satOff val="-7397"/>
              <a:lumOff val="-11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6E168E-8611-490B-A5A0-33B09FE568AB}">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a:t>Unique Packaging materials </a:t>
          </a:r>
          <a:r>
            <a:rPr lang="en-US" sz="2700" b="0" kern="1200" dirty="0"/>
            <a:t>.</a:t>
          </a:r>
        </a:p>
      </dsp:txBody>
      <dsp:txXfrm>
        <a:off x="0" y="1846281"/>
        <a:ext cx="6900512" cy="921789"/>
      </dsp:txXfrm>
    </dsp:sp>
    <dsp:sp modelId="{C33193EA-A566-47B2-8163-AAF5B6E5FF9F}">
      <dsp:nvSpPr>
        <dsp:cNvPr id="0" name=""/>
        <dsp:cNvSpPr/>
      </dsp:nvSpPr>
      <dsp:spPr>
        <a:xfrm>
          <a:off x="0" y="2768070"/>
          <a:ext cx="6900512" cy="0"/>
        </a:xfrm>
        <a:prstGeom prst="line">
          <a:avLst/>
        </a:prstGeom>
        <a:solidFill>
          <a:schemeClr val="accent2">
            <a:hueOff val="3866169"/>
            <a:satOff val="-11096"/>
            <a:lumOff val="-17765"/>
            <a:alphaOff val="0"/>
          </a:schemeClr>
        </a:solidFill>
        <a:ln w="19050" cap="flat" cmpd="sng" algn="ctr">
          <a:solidFill>
            <a:schemeClr val="accent2">
              <a:hueOff val="3866169"/>
              <a:satOff val="-11096"/>
              <a:lumOff val="-17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B935F9-53CE-4316-9027-A1BB6B2FA152}">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a:t>Contracting trusted Seed Growers/Suppliers.</a:t>
          </a:r>
          <a:endParaRPr lang="en-US" sz="2700" b="0" kern="1200" dirty="0"/>
        </a:p>
      </dsp:txBody>
      <dsp:txXfrm>
        <a:off x="0" y="2768070"/>
        <a:ext cx="6900512" cy="921789"/>
      </dsp:txXfrm>
    </dsp:sp>
    <dsp:sp modelId="{0710AD49-BB11-4190-B372-B8436DFBC2A5}">
      <dsp:nvSpPr>
        <dsp:cNvPr id="0" name=""/>
        <dsp:cNvSpPr/>
      </dsp:nvSpPr>
      <dsp:spPr>
        <a:xfrm>
          <a:off x="0" y="3689859"/>
          <a:ext cx="6900512" cy="0"/>
        </a:xfrm>
        <a:prstGeom prst="line">
          <a:avLst/>
        </a:prstGeom>
        <a:solidFill>
          <a:schemeClr val="accent2">
            <a:hueOff val="5154891"/>
            <a:satOff val="-14794"/>
            <a:lumOff val="-23687"/>
            <a:alphaOff val="0"/>
          </a:schemeClr>
        </a:solidFill>
        <a:ln w="19050" cap="flat" cmpd="sng" algn="ctr">
          <a:solidFill>
            <a:schemeClr val="accent2">
              <a:hueOff val="5154891"/>
              <a:satOff val="-14794"/>
              <a:lumOff val="-236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B66988-AABD-4E7D-A289-0CFA5A72EC29}">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a:t>Staff Integrity &amp; Security Intelligence</a:t>
          </a:r>
          <a:endParaRPr lang="en-US" sz="2700" b="0" kern="1200" dirty="0"/>
        </a:p>
      </dsp:txBody>
      <dsp:txXfrm>
        <a:off x="0" y="3689859"/>
        <a:ext cx="6900512" cy="921789"/>
      </dsp:txXfrm>
    </dsp:sp>
    <dsp:sp modelId="{D806B4EF-2C73-46D7-A61D-AEE2BBA56585}">
      <dsp:nvSpPr>
        <dsp:cNvPr id="0" name=""/>
        <dsp:cNvSpPr/>
      </dsp:nvSpPr>
      <dsp:spPr>
        <a:xfrm>
          <a:off x="0" y="4611648"/>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407062-E2D4-4285-ACAD-E91C28FE5DF6}">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a:t>Market Intelligent and periodic Surveys </a:t>
          </a:r>
          <a:endParaRPr lang="en-US" sz="2700" b="0" kern="1200" dirty="0"/>
        </a:p>
      </dsp:txBody>
      <dsp:txXfrm>
        <a:off x="0" y="4611648"/>
        <a:ext cx="6900512" cy="9217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AF9FE-82F5-476A-9071-7CC7384C9011}">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329F70-3984-437A-9CF3-A558DFD0E89C}">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Counterfeit seed is not only a business problem.</a:t>
          </a:r>
          <a:br>
            <a:rPr lang="en-US" sz="2000" kern="1200"/>
          </a:br>
          <a:r>
            <a:rPr lang="en-US" sz="2000" kern="1200"/>
            <a:t>It is a </a:t>
          </a:r>
          <a:r>
            <a:rPr lang="en-US" sz="2000" b="1" kern="1200"/>
            <a:t>farmer livelihood problem, a food security problem, and an innovation problem</a:t>
          </a:r>
          <a:r>
            <a:rPr lang="en-US" sz="2000" kern="1200"/>
            <a:t>.</a:t>
          </a:r>
        </a:p>
      </dsp:txBody>
      <dsp:txXfrm>
        <a:off x="696297" y="538547"/>
        <a:ext cx="4171627" cy="2590157"/>
      </dsp:txXfrm>
    </dsp:sp>
    <dsp:sp modelId="{EB9CE60B-D1BD-4D3B-ACD0-D3B33A8BC7CD}">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CB56FE-F9AC-4014-8258-F3B7ACD7D4E5}">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By strengthening plant variety protection, improving traceability systems, and empowering farmers with information, we can build a seed system that rewards innovation and protects farmers.</a:t>
          </a:r>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B0551C-F448-4D3A-A7B6-E53A600F590D}" type="datetimeFigureOut">
              <a:rPr lang="en-US" smtClean="0"/>
              <a:t>3/20/2026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8F8BEA-4F06-424C-ACA8-1E2833C0C433}" type="slidenum">
              <a:rPr lang="en-US" smtClean="0"/>
              <a:t>‹#›</a:t>
            </a:fld>
            <a:endParaRPr lang="en-US"/>
          </a:p>
        </p:txBody>
      </p:sp>
    </p:spTree>
    <p:extLst>
      <p:ext uri="{BB962C8B-B14F-4D97-AF65-F5344CB8AC3E}">
        <p14:creationId xmlns:p14="http://schemas.microsoft.com/office/powerpoint/2010/main" val="3524024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Good morning, everyone.</a:t>
            </a:r>
          </a:p>
          <a:p>
            <a:r>
              <a:rPr lang="en-US" sz="1200" b="0" i="0" kern="1200" dirty="0">
                <a:solidFill>
                  <a:schemeClr val="tx1"/>
                </a:solidFill>
                <a:effectLst/>
                <a:latin typeface="+mn-lt"/>
                <a:ea typeface="+mn-ea"/>
                <a:cs typeface="+mn-cs"/>
              </a:rPr>
              <a:t>Seed is the most fundamental input in agriculture. Every planting season, millions of farmers rely on seed companies to provide improved varieties that increase productivity and resilience.</a:t>
            </a:r>
          </a:p>
          <a:p>
            <a:r>
              <a:rPr lang="en-US" sz="1200" b="0" i="0" kern="1200" dirty="0">
                <a:solidFill>
                  <a:schemeClr val="tx1"/>
                </a:solidFill>
                <a:effectLst/>
                <a:latin typeface="+mn-lt"/>
                <a:ea typeface="+mn-ea"/>
                <a:cs typeface="+mn-cs"/>
              </a:rPr>
              <a:t>However, counterfeit seed is becoming a major threat to farmers, innovation, and food security.</a:t>
            </a:r>
          </a:p>
          <a:p>
            <a:r>
              <a:rPr lang="en-US" sz="1200" b="0" i="0" kern="1200" dirty="0">
                <a:solidFill>
                  <a:schemeClr val="tx1"/>
                </a:solidFill>
                <a:effectLst/>
                <a:latin typeface="+mn-lt"/>
                <a:ea typeface="+mn-ea"/>
                <a:cs typeface="+mn-cs"/>
              </a:rPr>
              <a:t>Today, I will share a </a:t>
            </a:r>
            <a:r>
              <a:rPr lang="en-US" sz="1200" b="1" i="0" kern="1200" dirty="0">
                <a:solidFill>
                  <a:schemeClr val="tx1"/>
                </a:solidFill>
                <a:effectLst/>
                <a:latin typeface="+mn-lt"/>
                <a:ea typeface="+mn-ea"/>
                <a:cs typeface="+mn-cs"/>
              </a:rPr>
              <a:t>case study from a Kenyan seed company</a:t>
            </a:r>
            <a:r>
              <a:rPr lang="en-US" sz="1200" b="0" i="0" kern="1200" dirty="0">
                <a:solidFill>
                  <a:schemeClr val="tx1"/>
                </a:solidFill>
                <a:effectLst/>
                <a:latin typeface="+mn-lt"/>
                <a:ea typeface="+mn-ea"/>
                <a:cs typeface="+mn-cs"/>
              </a:rPr>
              <a:t>, highlighting the challenges posed by counterfeit seed and how </a:t>
            </a:r>
            <a:r>
              <a:rPr lang="en-US" sz="1200" b="1" i="0" kern="1200" dirty="0">
                <a:solidFill>
                  <a:schemeClr val="tx1"/>
                </a:solidFill>
                <a:effectLst/>
                <a:latin typeface="+mn-lt"/>
                <a:ea typeface="+mn-ea"/>
                <a:cs typeface="+mn-cs"/>
              </a:rPr>
              <a:t>plant variety protection and other strategies can help address this problem.</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98F8BEA-4F06-424C-ACA8-1E2833C0C433}" type="slidenum">
              <a:rPr lang="en-US" smtClean="0"/>
              <a:t>2</a:t>
            </a:fld>
            <a:endParaRPr lang="en-US"/>
          </a:p>
        </p:txBody>
      </p:sp>
    </p:spTree>
    <p:extLst>
      <p:ext uri="{BB962C8B-B14F-4D97-AF65-F5344CB8AC3E}">
        <p14:creationId xmlns:p14="http://schemas.microsoft.com/office/powerpoint/2010/main" val="234910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Counterfeit seed remains a persistent challenge in Kenya’s seed system. During planting seasons, farmers may unknowingly buy fake seed that looks identical to genuine products.</a:t>
            </a:r>
            <a:endParaRPr lang="en-US" dirty="0"/>
          </a:p>
        </p:txBody>
      </p:sp>
      <p:sp>
        <p:nvSpPr>
          <p:cNvPr id="4" name="Slide Number Placeholder 3"/>
          <p:cNvSpPr>
            <a:spLocks noGrp="1"/>
          </p:cNvSpPr>
          <p:nvPr>
            <p:ph type="sldNum" sz="quarter" idx="5"/>
          </p:nvPr>
        </p:nvSpPr>
        <p:spPr/>
        <p:txBody>
          <a:bodyPr/>
          <a:lstStyle/>
          <a:p>
            <a:fld id="{D98F8BEA-4F06-424C-ACA8-1E2833C0C433}" type="slidenum">
              <a:rPr lang="en-US" smtClean="0"/>
              <a:t>3</a:t>
            </a:fld>
            <a:endParaRPr lang="en-US"/>
          </a:p>
        </p:txBody>
      </p:sp>
    </p:spTree>
    <p:extLst>
      <p:ext uri="{BB962C8B-B14F-4D97-AF65-F5344CB8AC3E}">
        <p14:creationId xmlns:p14="http://schemas.microsoft.com/office/powerpoint/2010/main" val="777862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ED1FC-DF1C-0095-62FB-0F7BD29811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528BAF-831A-10E8-59D7-92DF6E8964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2A6EB0-EE3C-47AD-E0E0-0D6502497794}"/>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Counterfeit seed remains a persistent challenge in Kenya’s seed system. During planting seasons, farmers may unknowingly buy fake seed that looks identical to genuine products.</a:t>
            </a:r>
            <a:endParaRPr lang="en-US" dirty="0"/>
          </a:p>
        </p:txBody>
      </p:sp>
      <p:sp>
        <p:nvSpPr>
          <p:cNvPr id="4" name="Slide Number Placeholder 3">
            <a:extLst>
              <a:ext uri="{FF2B5EF4-FFF2-40B4-BE49-F238E27FC236}">
                <a16:creationId xmlns:a16="http://schemas.microsoft.com/office/drawing/2014/main" id="{A64DDC62-11CA-59C2-54ED-A02663F4649C}"/>
              </a:ext>
            </a:extLst>
          </p:cNvPr>
          <p:cNvSpPr>
            <a:spLocks noGrp="1"/>
          </p:cNvSpPr>
          <p:nvPr>
            <p:ph type="sldNum" sz="quarter" idx="5"/>
          </p:nvPr>
        </p:nvSpPr>
        <p:spPr/>
        <p:txBody>
          <a:bodyPr/>
          <a:lstStyle/>
          <a:p>
            <a:fld id="{D98F8BEA-4F06-424C-ACA8-1E2833C0C433}" type="slidenum">
              <a:rPr lang="en-US" smtClean="0"/>
              <a:t>4</a:t>
            </a:fld>
            <a:endParaRPr lang="en-US"/>
          </a:p>
        </p:txBody>
      </p:sp>
    </p:spTree>
    <p:extLst>
      <p:ext uri="{BB962C8B-B14F-4D97-AF65-F5344CB8AC3E}">
        <p14:creationId xmlns:p14="http://schemas.microsoft.com/office/powerpoint/2010/main" val="4075992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Improved seed varieties developed by breeders play a critical role in agricultural productivity. In crops like maize, improved hybrids can increase yields significantly compared to recycled grain. However, when farmers unknowingly purchase counterfeit seed, they lose these benefits.</a:t>
            </a:r>
            <a:endParaRPr lang="en-US" dirty="0"/>
          </a:p>
        </p:txBody>
      </p:sp>
      <p:sp>
        <p:nvSpPr>
          <p:cNvPr id="4" name="Slide Number Placeholder 3"/>
          <p:cNvSpPr>
            <a:spLocks noGrp="1"/>
          </p:cNvSpPr>
          <p:nvPr>
            <p:ph type="sldNum" sz="quarter" idx="5"/>
          </p:nvPr>
        </p:nvSpPr>
        <p:spPr/>
        <p:txBody>
          <a:bodyPr/>
          <a:lstStyle/>
          <a:p>
            <a:fld id="{D98F8BEA-4F06-424C-ACA8-1E2833C0C433}" type="slidenum">
              <a:rPr lang="en-US" smtClean="0"/>
              <a:t>5</a:t>
            </a:fld>
            <a:endParaRPr lang="en-US"/>
          </a:p>
        </p:txBody>
      </p:sp>
    </p:spTree>
    <p:extLst>
      <p:ext uri="{BB962C8B-B14F-4D97-AF65-F5344CB8AC3E}">
        <p14:creationId xmlns:p14="http://schemas.microsoft.com/office/powerpoint/2010/main" val="1229592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this case study, the company discovered counterfeit seed being sold under its brand name. Farmers who purchased these products reported poor crop performance.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2018, </a:t>
            </a:r>
            <a:r>
              <a:rPr lang="en-US" sz="1200" b="0" i="0" kern="1200" dirty="0" err="1">
                <a:solidFill>
                  <a:schemeClr val="tx1"/>
                </a:solidFill>
                <a:effectLst/>
                <a:latin typeface="+mn-lt"/>
                <a:ea typeface="+mn-ea"/>
                <a:cs typeface="+mn-cs"/>
              </a:rPr>
              <a:t>Freshco</a:t>
            </a:r>
            <a:r>
              <a:rPr lang="en-US" sz="1200" b="0" i="0" kern="1200" dirty="0">
                <a:solidFill>
                  <a:schemeClr val="tx1"/>
                </a:solidFill>
                <a:effectLst/>
                <a:latin typeface="+mn-lt"/>
                <a:ea typeface="+mn-ea"/>
                <a:cs typeface="+mn-cs"/>
              </a:rPr>
              <a:t> Seeds was accused of packaging and distributing over 13,200 kg of fake seeds in Nakuru, Kenya, including maize, green grams, soybeans, and sorghum. KEPHIS shut down their godown at NCPB Nakuru after finding uncertified seeds with fake lot numbers. These seeds had failed germination tests, posing significant risks to food security. </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Githunguri</a:t>
            </a:r>
            <a:r>
              <a:rPr lang="en-US" sz="1200" b="0" i="0" kern="1200" dirty="0">
                <a:solidFill>
                  <a:schemeClr val="tx1"/>
                </a:solidFill>
                <a:effectLst/>
                <a:latin typeface="+mn-lt"/>
                <a:ea typeface="+mn-ea"/>
                <a:cs typeface="+mn-cs"/>
              </a:rPr>
              <a:t> Agent. Other areas of concern Export market</a:t>
            </a:r>
          </a:p>
          <a:p>
            <a:r>
              <a:rPr lang="en-US" dirty="0"/>
              <a:t/>
            </a:r>
            <a:br>
              <a:rPr lang="en-US" dirty="0"/>
            </a:b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98F8BEA-4F06-424C-ACA8-1E2833C0C433}" type="slidenum">
              <a:rPr lang="en-US" smtClean="0"/>
              <a:t>6</a:t>
            </a:fld>
            <a:endParaRPr lang="en-US"/>
          </a:p>
        </p:txBody>
      </p:sp>
    </p:spTree>
    <p:extLst>
      <p:ext uri="{BB962C8B-B14F-4D97-AF65-F5344CB8AC3E}">
        <p14:creationId xmlns:p14="http://schemas.microsoft.com/office/powerpoint/2010/main" val="3617009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this case study, the company discovered counterfeit seed being sold under its brand name. Farmers who purchased these products reported poor crop performance.</a:t>
            </a:r>
            <a:endParaRPr lang="en-US" dirty="0"/>
          </a:p>
        </p:txBody>
      </p:sp>
      <p:sp>
        <p:nvSpPr>
          <p:cNvPr id="4" name="Slide Number Placeholder 3"/>
          <p:cNvSpPr>
            <a:spLocks noGrp="1"/>
          </p:cNvSpPr>
          <p:nvPr>
            <p:ph type="sldNum" sz="quarter" idx="5"/>
          </p:nvPr>
        </p:nvSpPr>
        <p:spPr/>
        <p:txBody>
          <a:bodyPr/>
          <a:lstStyle/>
          <a:p>
            <a:fld id="{D98F8BEA-4F06-424C-ACA8-1E2833C0C433}" type="slidenum">
              <a:rPr lang="en-US" smtClean="0"/>
              <a:t>8</a:t>
            </a:fld>
            <a:endParaRPr lang="en-US"/>
          </a:p>
        </p:txBody>
      </p:sp>
    </p:spTree>
    <p:extLst>
      <p:ext uri="{BB962C8B-B14F-4D97-AF65-F5344CB8AC3E}">
        <p14:creationId xmlns:p14="http://schemas.microsoft.com/office/powerpoint/2010/main" val="3251298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9D730-1266-3A3E-06C2-131422A744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62D98E-76D1-7CB5-5656-A598B6D914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128238-0D69-B2E4-0366-79B5FD68DBEA}"/>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In this case study, the company discovered counterfeit seed being sold under its brand name. Farmers who purchased these products reported poor crop performance.</a:t>
            </a:r>
            <a:endParaRPr lang="en-US" dirty="0"/>
          </a:p>
        </p:txBody>
      </p:sp>
      <p:sp>
        <p:nvSpPr>
          <p:cNvPr id="4" name="Slide Number Placeholder 3">
            <a:extLst>
              <a:ext uri="{FF2B5EF4-FFF2-40B4-BE49-F238E27FC236}">
                <a16:creationId xmlns:a16="http://schemas.microsoft.com/office/drawing/2014/main" id="{1A3DB1C0-44FE-AF13-6DE0-08E950F72718}"/>
              </a:ext>
            </a:extLst>
          </p:cNvPr>
          <p:cNvSpPr>
            <a:spLocks noGrp="1"/>
          </p:cNvSpPr>
          <p:nvPr>
            <p:ph type="sldNum" sz="quarter" idx="5"/>
          </p:nvPr>
        </p:nvSpPr>
        <p:spPr/>
        <p:txBody>
          <a:bodyPr/>
          <a:lstStyle/>
          <a:p>
            <a:fld id="{D98F8BEA-4F06-424C-ACA8-1E2833C0C433}" type="slidenum">
              <a:rPr lang="en-US" smtClean="0"/>
              <a:t>9</a:t>
            </a:fld>
            <a:endParaRPr lang="en-US"/>
          </a:p>
        </p:txBody>
      </p:sp>
    </p:spTree>
    <p:extLst>
      <p:ext uri="{BB962C8B-B14F-4D97-AF65-F5344CB8AC3E}">
        <p14:creationId xmlns:p14="http://schemas.microsoft.com/office/powerpoint/2010/main" val="1147002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Digital verification systems have become an important tool for combating counterfeit seed in Kenya.</a:t>
            </a:r>
            <a:endParaRPr lang="en-US" dirty="0"/>
          </a:p>
        </p:txBody>
      </p:sp>
      <p:sp>
        <p:nvSpPr>
          <p:cNvPr id="4" name="Slide Number Placeholder 3"/>
          <p:cNvSpPr>
            <a:spLocks noGrp="1"/>
          </p:cNvSpPr>
          <p:nvPr>
            <p:ph type="sldNum" sz="quarter" idx="5"/>
          </p:nvPr>
        </p:nvSpPr>
        <p:spPr/>
        <p:txBody>
          <a:bodyPr/>
          <a:lstStyle/>
          <a:p>
            <a:fld id="{D98F8BEA-4F06-424C-ACA8-1E2833C0C433}" type="slidenum">
              <a:rPr lang="en-US" smtClean="0"/>
              <a:t>10</a:t>
            </a:fld>
            <a:endParaRPr lang="en-US"/>
          </a:p>
        </p:txBody>
      </p:sp>
    </p:spTree>
    <p:extLst>
      <p:ext uri="{BB962C8B-B14F-4D97-AF65-F5344CB8AC3E}">
        <p14:creationId xmlns:p14="http://schemas.microsoft.com/office/powerpoint/2010/main" val="2672320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Combating counterfeit seed requires a combination of legal, technological, and educational approaches.</a:t>
            </a:r>
            <a:endParaRPr lang="en-US" dirty="0"/>
          </a:p>
        </p:txBody>
      </p:sp>
      <p:sp>
        <p:nvSpPr>
          <p:cNvPr id="4" name="Slide Number Placeholder 3"/>
          <p:cNvSpPr>
            <a:spLocks noGrp="1"/>
          </p:cNvSpPr>
          <p:nvPr>
            <p:ph type="sldNum" sz="quarter" idx="5"/>
          </p:nvPr>
        </p:nvSpPr>
        <p:spPr/>
        <p:txBody>
          <a:bodyPr/>
          <a:lstStyle/>
          <a:p>
            <a:fld id="{D98F8BEA-4F06-424C-ACA8-1E2833C0C433}" type="slidenum">
              <a:rPr lang="en-US" smtClean="0"/>
              <a:t>11</a:t>
            </a:fld>
            <a:endParaRPr lang="en-US"/>
          </a:p>
        </p:txBody>
      </p:sp>
    </p:spTree>
    <p:extLst>
      <p:ext uri="{BB962C8B-B14F-4D97-AF65-F5344CB8AC3E}">
        <p14:creationId xmlns:p14="http://schemas.microsoft.com/office/powerpoint/2010/main" val="213045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938C8-A3A3-796F-0A63-D312B7A52D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2925D2-ADB1-3977-E2FC-AC041B65D8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103BEE-208A-A6D1-ADE6-52C94D722CF4}"/>
              </a:ext>
            </a:extLst>
          </p:cNvPr>
          <p:cNvSpPr>
            <a:spLocks noGrp="1"/>
          </p:cNvSpPr>
          <p:nvPr>
            <p:ph type="dt" sz="half" idx="10"/>
          </p:nvPr>
        </p:nvSpPr>
        <p:spPr/>
        <p:txBody>
          <a:bodyPr/>
          <a:lstStyle/>
          <a:p>
            <a:fld id="{71E23154-76E2-4EC9-902A-EE5C05B41D58}" type="datetimeFigureOut">
              <a:rPr lang="en-US" smtClean="0"/>
              <a:t>3/20/2026</a:t>
            </a:fld>
            <a:endParaRPr lang="en-US"/>
          </a:p>
        </p:txBody>
      </p:sp>
      <p:sp>
        <p:nvSpPr>
          <p:cNvPr id="5" name="Footer Placeholder 4">
            <a:extLst>
              <a:ext uri="{FF2B5EF4-FFF2-40B4-BE49-F238E27FC236}">
                <a16:creationId xmlns:a16="http://schemas.microsoft.com/office/drawing/2014/main" id="{BD6DD402-7574-C037-5F24-A4A0C6EA79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92777-D1DD-84F6-5D6D-087B9250FCCB}"/>
              </a:ext>
            </a:extLst>
          </p:cNvPr>
          <p:cNvSpPr>
            <a:spLocks noGrp="1"/>
          </p:cNvSpPr>
          <p:nvPr>
            <p:ph type="sldNum" sz="quarter" idx="12"/>
          </p:nvPr>
        </p:nvSpPr>
        <p:spPr/>
        <p:txBody>
          <a:bodyPr/>
          <a:lstStyle/>
          <a:p>
            <a:fld id="{3739527A-44D7-4617-97FB-6D8E2D15D2DD}" type="slidenum">
              <a:rPr lang="en-US" smtClean="0"/>
              <a:t>‹#›</a:t>
            </a:fld>
            <a:endParaRPr lang="en-US"/>
          </a:p>
        </p:txBody>
      </p:sp>
    </p:spTree>
    <p:extLst>
      <p:ext uri="{BB962C8B-B14F-4D97-AF65-F5344CB8AC3E}">
        <p14:creationId xmlns:p14="http://schemas.microsoft.com/office/powerpoint/2010/main" val="2165977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33A2-97E0-C865-E59F-905C4DB3B4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64890B-DFEA-2748-B7F6-B8D6CCDED9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365B7B-D4FE-AFDF-EDB9-C08894A1BD4F}"/>
              </a:ext>
            </a:extLst>
          </p:cNvPr>
          <p:cNvSpPr>
            <a:spLocks noGrp="1"/>
          </p:cNvSpPr>
          <p:nvPr>
            <p:ph type="dt" sz="half" idx="10"/>
          </p:nvPr>
        </p:nvSpPr>
        <p:spPr/>
        <p:txBody>
          <a:bodyPr/>
          <a:lstStyle/>
          <a:p>
            <a:fld id="{71E23154-76E2-4EC9-902A-EE5C05B41D58}" type="datetimeFigureOut">
              <a:rPr lang="en-US" smtClean="0"/>
              <a:t>3/20/2026</a:t>
            </a:fld>
            <a:endParaRPr lang="en-US"/>
          </a:p>
        </p:txBody>
      </p:sp>
      <p:sp>
        <p:nvSpPr>
          <p:cNvPr id="5" name="Footer Placeholder 4">
            <a:extLst>
              <a:ext uri="{FF2B5EF4-FFF2-40B4-BE49-F238E27FC236}">
                <a16:creationId xmlns:a16="http://schemas.microsoft.com/office/drawing/2014/main" id="{568F8D78-5918-DA24-314B-6A31B3F61C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9C4B4-47D2-69C0-60C9-17BA868C228E}"/>
              </a:ext>
            </a:extLst>
          </p:cNvPr>
          <p:cNvSpPr>
            <a:spLocks noGrp="1"/>
          </p:cNvSpPr>
          <p:nvPr>
            <p:ph type="sldNum" sz="quarter" idx="12"/>
          </p:nvPr>
        </p:nvSpPr>
        <p:spPr/>
        <p:txBody>
          <a:bodyPr/>
          <a:lstStyle/>
          <a:p>
            <a:fld id="{3739527A-44D7-4617-97FB-6D8E2D15D2DD}" type="slidenum">
              <a:rPr lang="en-US" smtClean="0"/>
              <a:t>‹#›</a:t>
            </a:fld>
            <a:endParaRPr lang="en-US"/>
          </a:p>
        </p:txBody>
      </p:sp>
    </p:spTree>
    <p:extLst>
      <p:ext uri="{BB962C8B-B14F-4D97-AF65-F5344CB8AC3E}">
        <p14:creationId xmlns:p14="http://schemas.microsoft.com/office/powerpoint/2010/main" val="3512973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61B8B3-3F19-813B-25B4-CC6649148D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938655-5864-CBB8-B899-592F45F73E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AA0F5-213C-E2BA-5488-F9F65F4F298B}"/>
              </a:ext>
            </a:extLst>
          </p:cNvPr>
          <p:cNvSpPr>
            <a:spLocks noGrp="1"/>
          </p:cNvSpPr>
          <p:nvPr>
            <p:ph type="dt" sz="half" idx="10"/>
          </p:nvPr>
        </p:nvSpPr>
        <p:spPr/>
        <p:txBody>
          <a:bodyPr/>
          <a:lstStyle/>
          <a:p>
            <a:fld id="{71E23154-76E2-4EC9-902A-EE5C05B41D58}" type="datetimeFigureOut">
              <a:rPr lang="en-US" smtClean="0"/>
              <a:t>3/20/2026</a:t>
            </a:fld>
            <a:endParaRPr lang="en-US"/>
          </a:p>
        </p:txBody>
      </p:sp>
      <p:sp>
        <p:nvSpPr>
          <p:cNvPr id="5" name="Footer Placeholder 4">
            <a:extLst>
              <a:ext uri="{FF2B5EF4-FFF2-40B4-BE49-F238E27FC236}">
                <a16:creationId xmlns:a16="http://schemas.microsoft.com/office/drawing/2014/main" id="{EAC3A76D-E73F-9736-2388-C2F29F670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7EFF39-6261-426C-F8E4-D419E1BD7828}"/>
              </a:ext>
            </a:extLst>
          </p:cNvPr>
          <p:cNvSpPr>
            <a:spLocks noGrp="1"/>
          </p:cNvSpPr>
          <p:nvPr>
            <p:ph type="sldNum" sz="quarter" idx="12"/>
          </p:nvPr>
        </p:nvSpPr>
        <p:spPr/>
        <p:txBody>
          <a:bodyPr/>
          <a:lstStyle/>
          <a:p>
            <a:fld id="{3739527A-44D7-4617-97FB-6D8E2D15D2DD}" type="slidenum">
              <a:rPr lang="en-US" smtClean="0"/>
              <a:t>‹#›</a:t>
            </a:fld>
            <a:endParaRPr lang="en-US"/>
          </a:p>
        </p:txBody>
      </p:sp>
    </p:spTree>
    <p:extLst>
      <p:ext uri="{BB962C8B-B14F-4D97-AF65-F5344CB8AC3E}">
        <p14:creationId xmlns:p14="http://schemas.microsoft.com/office/powerpoint/2010/main" val="338886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EA269-04DE-D096-1185-2F29786348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E7CE11-30AB-3D7D-4BC5-3114C5FDF8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9949E2-2153-B5DA-E757-8B79BCA00818}"/>
              </a:ext>
            </a:extLst>
          </p:cNvPr>
          <p:cNvSpPr>
            <a:spLocks noGrp="1"/>
          </p:cNvSpPr>
          <p:nvPr>
            <p:ph type="dt" sz="half" idx="10"/>
          </p:nvPr>
        </p:nvSpPr>
        <p:spPr/>
        <p:txBody>
          <a:bodyPr/>
          <a:lstStyle/>
          <a:p>
            <a:fld id="{71E23154-76E2-4EC9-902A-EE5C05B41D58}" type="datetimeFigureOut">
              <a:rPr lang="en-US" smtClean="0"/>
              <a:t>3/20/2026</a:t>
            </a:fld>
            <a:endParaRPr lang="en-US"/>
          </a:p>
        </p:txBody>
      </p:sp>
      <p:sp>
        <p:nvSpPr>
          <p:cNvPr id="5" name="Footer Placeholder 4">
            <a:extLst>
              <a:ext uri="{FF2B5EF4-FFF2-40B4-BE49-F238E27FC236}">
                <a16:creationId xmlns:a16="http://schemas.microsoft.com/office/drawing/2014/main" id="{0A0707A7-982D-C60B-20C4-9C1317081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4DB99D-117B-0CF8-DC3C-14832278342A}"/>
              </a:ext>
            </a:extLst>
          </p:cNvPr>
          <p:cNvSpPr>
            <a:spLocks noGrp="1"/>
          </p:cNvSpPr>
          <p:nvPr>
            <p:ph type="sldNum" sz="quarter" idx="12"/>
          </p:nvPr>
        </p:nvSpPr>
        <p:spPr/>
        <p:txBody>
          <a:bodyPr/>
          <a:lstStyle/>
          <a:p>
            <a:fld id="{3739527A-44D7-4617-97FB-6D8E2D15D2DD}" type="slidenum">
              <a:rPr lang="en-US" smtClean="0"/>
              <a:t>‹#›</a:t>
            </a:fld>
            <a:endParaRPr lang="en-US"/>
          </a:p>
        </p:txBody>
      </p:sp>
    </p:spTree>
    <p:extLst>
      <p:ext uri="{BB962C8B-B14F-4D97-AF65-F5344CB8AC3E}">
        <p14:creationId xmlns:p14="http://schemas.microsoft.com/office/powerpoint/2010/main" val="388197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0B78A-35F9-711F-4959-0C98258D43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6CDF65-0FA2-7CFC-1094-DA6EA53020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36EA1D-3403-5FF1-BE59-8C9822A67169}"/>
              </a:ext>
            </a:extLst>
          </p:cNvPr>
          <p:cNvSpPr>
            <a:spLocks noGrp="1"/>
          </p:cNvSpPr>
          <p:nvPr>
            <p:ph type="dt" sz="half" idx="10"/>
          </p:nvPr>
        </p:nvSpPr>
        <p:spPr/>
        <p:txBody>
          <a:bodyPr/>
          <a:lstStyle/>
          <a:p>
            <a:fld id="{71E23154-76E2-4EC9-902A-EE5C05B41D58}" type="datetimeFigureOut">
              <a:rPr lang="en-US" smtClean="0"/>
              <a:t>3/20/2026</a:t>
            </a:fld>
            <a:endParaRPr lang="en-US"/>
          </a:p>
        </p:txBody>
      </p:sp>
      <p:sp>
        <p:nvSpPr>
          <p:cNvPr id="5" name="Footer Placeholder 4">
            <a:extLst>
              <a:ext uri="{FF2B5EF4-FFF2-40B4-BE49-F238E27FC236}">
                <a16:creationId xmlns:a16="http://schemas.microsoft.com/office/drawing/2014/main" id="{6885BBC8-BF22-D4C7-2949-45D3114290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F68D29-8216-2B30-86F0-69A422B48BCF}"/>
              </a:ext>
            </a:extLst>
          </p:cNvPr>
          <p:cNvSpPr>
            <a:spLocks noGrp="1"/>
          </p:cNvSpPr>
          <p:nvPr>
            <p:ph type="sldNum" sz="quarter" idx="12"/>
          </p:nvPr>
        </p:nvSpPr>
        <p:spPr/>
        <p:txBody>
          <a:bodyPr/>
          <a:lstStyle/>
          <a:p>
            <a:fld id="{3739527A-44D7-4617-97FB-6D8E2D15D2DD}" type="slidenum">
              <a:rPr lang="en-US" smtClean="0"/>
              <a:t>‹#›</a:t>
            </a:fld>
            <a:endParaRPr lang="en-US"/>
          </a:p>
        </p:txBody>
      </p:sp>
    </p:spTree>
    <p:extLst>
      <p:ext uri="{BB962C8B-B14F-4D97-AF65-F5344CB8AC3E}">
        <p14:creationId xmlns:p14="http://schemas.microsoft.com/office/powerpoint/2010/main" val="212558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48F49-D9A0-0A25-80E8-84504ABFF7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00C92B-86F1-205F-544A-14BAC4D2D7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38FAF4-3C58-8D6E-185C-0FDDB556B6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9E2564-0658-BD5C-7131-7D2021F6CC5E}"/>
              </a:ext>
            </a:extLst>
          </p:cNvPr>
          <p:cNvSpPr>
            <a:spLocks noGrp="1"/>
          </p:cNvSpPr>
          <p:nvPr>
            <p:ph type="dt" sz="half" idx="10"/>
          </p:nvPr>
        </p:nvSpPr>
        <p:spPr/>
        <p:txBody>
          <a:bodyPr/>
          <a:lstStyle/>
          <a:p>
            <a:fld id="{71E23154-76E2-4EC9-902A-EE5C05B41D58}" type="datetimeFigureOut">
              <a:rPr lang="en-US" smtClean="0"/>
              <a:t>3/20/2026</a:t>
            </a:fld>
            <a:endParaRPr lang="en-US"/>
          </a:p>
        </p:txBody>
      </p:sp>
      <p:sp>
        <p:nvSpPr>
          <p:cNvPr id="6" name="Footer Placeholder 5">
            <a:extLst>
              <a:ext uri="{FF2B5EF4-FFF2-40B4-BE49-F238E27FC236}">
                <a16:creationId xmlns:a16="http://schemas.microsoft.com/office/drawing/2014/main" id="{4C43174A-B203-4106-BF2A-0FEAA2088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0EE17-9610-28AE-4961-A4CCEA344A7C}"/>
              </a:ext>
            </a:extLst>
          </p:cNvPr>
          <p:cNvSpPr>
            <a:spLocks noGrp="1"/>
          </p:cNvSpPr>
          <p:nvPr>
            <p:ph type="sldNum" sz="quarter" idx="12"/>
          </p:nvPr>
        </p:nvSpPr>
        <p:spPr/>
        <p:txBody>
          <a:bodyPr/>
          <a:lstStyle/>
          <a:p>
            <a:fld id="{3739527A-44D7-4617-97FB-6D8E2D15D2DD}" type="slidenum">
              <a:rPr lang="en-US" smtClean="0"/>
              <a:t>‹#›</a:t>
            </a:fld>
            <a:endParaRPr lang="en-US"/>
          </a:p>
        </p:txBody>
      </p:sp>
    </p:spTree>
    <p:extLst>
      <p:ext uri="{BB962C8B-B14F-4D97-AF65-F5344CB8AC3E}">
        <p14:creationId xmlns:p14="http://schemas.microsoft.com/office/powerpoint/2010/main" val="150939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7991-D7B8-7C1E-39E6-CA827059D9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2FD320-5BF1-51D7-59D5-6384BF57E7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66F42A-C31D-87F3-CF14-7E5EA82BB0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30C363-EFCD-F98A-4AB1-E9FC11D21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E5C333-49E3-E4F4-9ACC-5E1F3D5527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35EDDA-9DBA-D367-B3D9-BC86B7CC06EF}"/>
              </a:ext>
            </a:extLst>
          </p:cNvPr>
          <p:cNvSpPr>
            <a:spLocks noGrp="1"/>
          </p:cNvSpPr>
          <p:nvPr>
            <p:ph type="dt" sz="half" idx="10"/>
          </p:nvPr>
        </p:nvSpPr>
        <p:spPr/>
        <p:txBody>
          <a:bodyPr/>
          <a:lstStyle/>
          <a:p>
            <a:fld id="{71E23154-76E2-4EC9-902A-EE5C05B41D58}" type="datetimeFigureOut">
              <a:rPr lang="en-US" smtClean="0"/>
              <a:t>3/20/2026</a:t>
            </a:fld>
            <a:endParaRPr lang="en-US"/>
          </a:p>
        </p:txBody>
      </p:sp>
      <p:sp>
        <p:nvSpPr>
          <p:cNvPr id="8" name="Footer Placeholder 7">
            <a:extLst>
              <a:ext uri="{FF2B5EF4-FFF2-40B4-BE49-F238E27FC236}">
                <a16:creationId xmlns:a16="http://schemas.microsoft.com/office/drawing/2014/main" id="{5FF3A3C2-16C8-BAE7-53F5-94A625445A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687DE0-CE75-6ABD-CDEE-55A0A9D74A11}"/>
              </a:ext>
            </a:extLst>
          </p:cNvPr>
          <p:cNvSpPr>
            <a:spLocks noGrp="1"/>
          </p:cNvSpPr>
          <p:nvPr>
            <p:ph type="sldNum" sz="quarter" idx="12"/>
          </p:nvPr>
        </p:nvSpPr>
        <p:spPr/>
        <p:txBody>
          <a:bodyPr/>
          <a:lstStyle/>
          <a:p>
            <a:fld id="{3739527A-44D7-4617-97FB-6D8E2D15D2DD}" type="slidenum">
              <a:rPr lang="en-US" smtClean="0"/>
              <a:t>‹#›</a:t>
            </a:fld>
            <a:endParaRPr lang="en-US"/>
          </a:p>
        </p:txBody>
      </p:sp>
    </p:spTree>
    <p:extLst>
      <p:ext uri="{BB962C8B-B14F-4D97-AF65-F5344CB8AC3E}">
        <p14:creationId xmlns:p14="http://schemas.microsoft.com/office/powerpoint/2010/main" val="3731797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F19E3-2730-24E4-FF6B-74F0141AE2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2FA71-2B32-76E9-D332-D94D97B8773E}"/>
              </a:ext>
            </a:extLst>
          </p:cNvPr>
          <p:cNvSpPr>
            <a:spLocks noGrp="1"/>
          </p:cNvSpPr>
          <p:nvPr>
            <p:ph type="dt" sz="half" idx="10"/>
          </p:nvPr>
        </p:nvSpPr>
        <p:spPr/>
        <p:txBody>
          <a:bodyPr/>
          <a:lstStyle/>
          <a:p>
            <a:fld id="{71E23154-76E2-4EC9-902A-EE5C05B41D58}" type="datetimeFigureOut">
              <a:rPr lang="en-US" smtClean="0"/>
              <a:t>3/20/2026</a:t>
            </a:fld>
            <a:endParaRPr lang="en-US"/>
          </a:p>
        </p:txBody>
      </p:sp>
      <p:sp>
        <p:nvSpPr>
          <p:cNvPr id="4" name="Footer Placeholder 3">
            <a:extLst>
              <a:ext uri="{FF2B5EF4-FFF2-40B4-BE49-F238E27FC236}">
                <a16:creationId xmlns:a16="http://schemas.microsoft.com/office/drawing/2014/main" id="{EF1EC976-4032-0E14-3A52-9268CE0E69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A90AC6-6AC0-978A-31F2-F5DF21533652}"/>
              </a:ext>
            </a:extLst>
          </p:cNvPr>
          <p:cNvSpPr>
            <a:spLocks noGrp="1"/>
          </p:cNvSpPr>
          <p:nvPr>
            <p:ph type="sldNum" sz="quarter" idx="12"/>
          </p:nvPr>
        </p:nvSpPr>
        <p:spPr/>
        <p:txBody>
          <a:bodyPr/>
          <a:lstStyle/>
          <a:p>
            <a:fld id="{3739527A-44D7-4617-97FB-6D8E2D15D2DD}" type="slidenum">
              <a:rPr lang="en-US" smtClean="0"/>
              <a:t>‹#›</a:t>
            </a:fld>
            <a:endParaRPr lang="en-US"/>
          </a:p>
        </p:txBody>
      </p:sp>
    </p:spTree>
    <p:extLst>
      <p:ext uri="{BB962C8B-B14F-4D97-AF65-F5344CB8AC3E}">
        <p14:creationId xmlns:p14="http://schemas.microsoft.com/office/powerpoint/2010/main" val="3140077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7996CA-843F-0CB9-0EE0-DA82B9059275}"/>
              </a:ext>
            </a:extLst>
          </p:cNvPr>
          <p:cNvSpPr>
            <a:spLocks noGrp="1"/>
          </p:cNvSpPr>
          <p:nvPr>
            <p:ph type="dt" sz="half" idx="10"/>
          </p:nvPr>
        </p:nvSpPr>
        <p:spPr/>
        <p:txBody>
          <a:bodyPr/>
          <a:lstStyle/>
          <a:p>
            <a:fld id="{71E23154-76E2-4EC9-902A-EE5C05B41D58}" type="datetimeFigureOut">
              <a:rPr lang="en-US" smtClean="0"/>
              <a:t>3/20/2026</a:t>
            </a:fld>
            <a:endParaRPr lang="en-US"/>
          </a:p>
        </p:txBody>
      </p:sp>
      <p:sp>
        <p:nvSpPr>
          <p:cNvPr id="3" name="Footer Placeholder 2">
            <a:extLst>
              <a:ext uri="{FF2B5EF4-FFF2-40B4-BE49-F238E27FC236}">
                <a16:creationId xmlns:a16="http://schemas.microsoft.com/office/drawing/2014/main" id="{F3C7DBFB-98C7-4911-BF13-FD9276A7D7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162AB8-E75B-E7E3-67BE-6A8BF4701A62}"/>
              </a:ext>
            </a:extLst>
          </p:cNvPr>
          <p:cNvSpPr>
            <a:spLocks noGrp="1"/>
          </p:cNvSpPr>
          <p:nvPr>
            <p:ph type="sldNum" sz="quarter" idx="12"/>
          </p:nvPr>
        </p:nvSpPr>
        <p:spPr/>
        <p:txBody>
          <a:bodyPr/>
          <a:lstStyle/>
          <a:p>
            <a:fld id="{3739527A-44D7-4617-97FB-6D8E2D15D2DD}" type="slidenum">
              <a:rPr lang="en-US" smtClean="0"/>
              <a:t>‹#›</a:t>
            </a:fld>
            <a:endParaRPr lang="en-US"/>
          </a:p>
        </p:txBody>
      </p:sp>
    </p:spTree>
    <p:extLst>
      <p:ext uri="{BB962C8B-B14F-4D97-AF65-F5344CB8AC3E}">
        <p14:creationId xmlns:p14="http://schemas.microsoft.com/office/powerpoint/2010/main" val="2614845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18995-3BC9-0924-C2EE-5C4CBDD508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6F0D00-219E-5897-AEC5-8A81F557DF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D9F41B-5320-EE3C-7722-3815D22EF0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D4F702-D43A-039F-A369-974B7F5C0145}"/>
              </a:ext>
            </a:extLst>
          </p:cNvPr>
          <p:cNvSpPr>
            <a:spLocks noGrp="1"/>
          </p:cNvSpPr>
          <p:nvPr>
            <p:ph type="dt" sz="half" idx="10"/>
          </p:nvPr>
        </p:nvSpPr>
        <p:spPr/>
        <p:txBody>
          <a:bodyPr/>
          <a:lstStyle/>
          <a:p>
            <a:fld id="{71E23154-76E2-4EC9-902A-EE5C05B41D58}" type="datetimeFigureOut">
              <a:rPr lang="en-US" smtClean="0"/>
              <a:t>3/20/2026</a:t>
            </a:fld>
            <a:endParaRPr lang="en-US"/>
          </a:p>
        </p:txBody>
      </p:sp>
      <p:sp>
        <p:nvSpPr>
          <p:cNvPr id="6" name="Footer Placeholder 5">
            <a:extLst>
              <a:ext uri="{FF2B5EF4-FFF2-40B4-BE49-F238E27FC236}">
                <a16:creationId xmlns:a16="http://schemas.microsoft.com/office/drawing/2014/main" id="{8787E199-6450-67EB-1BCE-AA437749FC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28958F-72A6-FFDE-4BF1-D18675A74EEF}"/>
              </a:ext>
            </a:extLst>
          </p:cNvPr>
          <p:cNvSpPr>
            <a:spLocks noGrp="1"/>
          </p:cNvSpPr>
          <p:nvPr>
            <p:ph type="sldNum" sz="quarter" idx="12"/>
          </p:nvPr>
        </p:nvSpPr>
        <p:spPr/>
        <p:txBody>
          <a:bodyPr/>
          <a:lstStyle/>
          <a:p>
            <a:fld id="{3739527A-44D7-4617-97FB-6D8E2D15D2DD}" type="slidenum">
              <a:rPr lang="en-US" smtClean="0"/>
              <a:t>‹#›</a:t>
            </a:fld>
            <a:endParaRPr lang="en-US"/>
          </a:p>
        </p:txBody>
      </p:sp>
    </p:spTree>
    <p:extLst>
      <p:ext uri="{BB962C8B-B14F-4D97-AF65-F5344CB8AC3E}">
        <p14:creationId xmlns:p14="http://schemas.microsoft.com/office/powerpoint/2010/main" val="4165328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73A5B-E1E5-FCB8-8530-F21360BA47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3DEF0F-C2C5-FF99-2E50-F878246F41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4E1C70-E62C-D55A-B81F-264C26684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75A9EC-29D7-4B46-334F-441AD2FCF53C}"/>
              </a:ext>
            </a:extLst>
          </p:cNvPr>
          <p:cNvSpPr>
            <a:spLocks noGrp="1"/>
          </p:cNvSpPr>
          <p:nvPr>
            <p:ph type="dt" sz="half" idx="10"/>
          </p:nvPr>
        </p:nvSpPr>
        <p:spPr/>
        <p:txBody>
          <a:bodyPr/>
          <a:lstStyle/>
          <a:p>
            <a:fld id="{71E23154-76E2-4EC9-902A-EE5C05B41D58}" type="datetimeFigureOut">
              <a:rPr lang="en-US" smtClean="0"/>
              <a:t>3/20/2026</a:t>
            </a:fld>
            <a:endParaRPr lang="en-US"/>
          </a:p>
        </p:txBody>
      </p:sp>
      <p:sp>
        <p:nvSpPr>
          <p:cNvPr id="6" name="Footer Placeholder 5">
            <a:extLst>
              <a:ext uri="{FF2B5EF4-FFF2-40B4-BE49-F238E27FC236}">
                <a16:creationId xmlns:a16="http://schemas.microsoft.com/office/drawing/2014/main" id="{9BA9986E-8C8C-07FE-986A-E6A1626394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41A9F7-52AC-821B-7391-64CDCE4B285E}"/>
              </a:ext>
            </a:extLst>
          </p:cNvPr>
          <p:cNvSpPr>
            <a:spLocks noGrp="1"/>
          </p:cNvSpPr>
          <p:nvPr>
            <p:ph type="sldNum" sz="quarter" idx="12"/>
          </p:nvPr>
        </p:nvSpPr>
        <p:spPr/>
        <p:txBody>
          <a:bodyPr/>
          <a:lstStyle/>
          <a:p>
            <a:fld id="{3739527A-44D7-4617-97FB-6D8E2D15D2DD}" type="slidenum">
              <a:rPr lang="en-US" smtClean="0"/>
              <a:t>‹#›</a:t>
            </a:fld>
            <a:endParaRPr lang="en-US"/>
          </a:p>
        </p:txBody>
      </p:sp>
    </p:spTree>
    <p:extLst>
      <p:ext uri="{BB962C8B-B14F-4D97-AF65-F5344CB8AC3E}">
        <p14:creationId xmlns:p14="http://schemas.microsoft.com/office/powerpoint/2010/main" val="420741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FCCFA6-56AE-C04F-B1B5-94F028BED6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B64B89-9B24-E2F8-4B0F-62575B0ACE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06E168-AA7E-4EF3-5848-B2B24C9CFB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E23154-76E2-4EC9-902A-EE5C05B41D58}" type="datetimeFigureOut">
              <a:rPr lang="en-US" smtClean="0"/>
              <a:t>3/20/2026</a:t>
            </a:fld>
            <a:endParaRPr lang="en-US"/>
          </a:p>
        </p:txBody>
      </p:sp>
      <p:sp>
        <p:nvSpPr>
          <p:cNvPr id="5" name="Footer Placeholder 4">
            <a:extLst>
              <a:ext uri="{FF2B5EF4-FFF2-40B4-BE49-F238E27FC236}">
                <a16:creationId xmlns:a16="http://schemas.microsoft.com/office/drawing/2014/main" id="{23FB58A2-4260-6D8D-EF8F-FFF8359A4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0A4E821-1270-F1BF-5B9F-59116576E8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39527A-44D7-4617-97FB-6D8E2D15D2DD}" type="slidenum">
              <a:rPr lang="en-US" smtClean="0"/>
              <a:t>‹#›</a:t>
            </a:fld>
            <a:endParaRPr lang="en-US"/>
          </a:p>
        </p:txBody>
      </p:sp>
    </p:spTree>
    <p:extLst>
      <p:ext uri="{BB962C8B-B14F-4D97-AF65-F5344CB8AC3E}">
        <p14:creationId xmlns:p14="http://schemas.microsoft.com/office/powerpoint/2010/main" val="32267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search?q=kenya&amp;kgmid=/m/019rg5&amp;sa=X&amp;ved=2ahUKEwj1maOPgK6TAxUBK_sDHT6SJGMQ3egRegYIAQgCEA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aca.go.ke/downloads/legislations/20-the-anti-counterfeit-ac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1F18A-5174-2643-F75F-CEEBD8417F75}"/>
              </a:ext>
            </a:extLst>
          </p:cNvPr>
          <p:cNvSpPr>
            <a:spLocks noGrp="1"/>
          </p:cNvSpPr>
          <p:nvPr>
            <p:ph type="ctrTitle"/>
          </p:nvPr>
        </p:nvSpPr>
        <p:spPr>
          <a:xfrm>
            <a:off x="1524000" y="2684205"/>
            <a:ext cx="8082116" cy="825757"/>
          </a:xfrm>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sz="5300" b="1" dirty="0" smtClean="0"/>
              <a:t>Tackling </a:t>
            </a:r>
            <a:r>
              <a:rPr lang="en-US" sz="5300" b="1" dirty="0"/>
              <a:t>Counterfeit Seed</a:t>
            </a:r>
            <a:r>
              <a:rPr lang="en-US" b="1" dirty="0"/>
              <a:t>:</a:t>
            </a:r>
            <a:br>
              <a:rPr lang="en-US" b="1" dirty="0"/>
            </a:br>
            <a:endParaRPr lang="en-US" dirty="0"/>
          </a:p>
        </p:txBody>
      </p:sp>
      <p:sp>
        <p:nvSpPr>
          <p:cNvPr id="3" name="Subtitle 2">
            <a:extLst>
              <a:ext uri="{FF2B5EF4-FFF2-40B4-BE49-F238E27FC236}">
                <a16:creationId xmlns:a16="http://schemas.microsoft.com/office/drawing/2014/main" id="{7EEE4CF4-4839-DDCA-736B-910E28D7D97A}"/>
              </a:ext>
            </a:extLst>
          </p:cNvPr>
          <p:cNvSpPr>
            <a:spLocks noGrp="1"/>
          </p:cNvSpPr>
          <p:nvPr>
            <p:ph type="subTitle" idx="1"/>
          </p:nvPr>
        </p:nvSpPr>
        <p:spPr>
          <a:xfrm>
            <a:off x="3032287" y="2989007"/>
            <a:ext cx="5885571" cy="439994"/>
          </a:xfrm>
        </p:spPr>
        <p:txBody>
          <a:bodyPr>
            <a:normAutofit fontScale="32500" lnSpcReduction="20000"/>
          </a:bodyPr>
          <a:lstStyle/>
          <a:p>
            <a:r>
              <a:rPr lang="en-US" sz="4900" b="1" dirty="0"/>
              <a:t>Case Study from a Kenyan Seed Company</a:t>
            </a:r>
            <a:r>
              <a:rPr lang="en-US" b="1" dirty="0"/>
              <a:t>.</a:t>
            </a:r>
          </a:p>
          <a:p>
            <a:endParaRPr lang="en-US" dirty="0"/>
          </a:p>
        </p:txBody>
      </p:sp>
      <p:pic>
        <p:nvPicPr>
          <p:cNvPr id="1026" name="Picture 2" descr="SA_INT 2506 - 2026 AFSTA Congress Logo (Transparent Background)">
            <a:extLst>
              <a:ext uri="{FF2B5EF4-FFF2-40B4-BE49-F238E27FC236}">
                <a16:creationId xmlns:a16="http://schemas.microsoft.com/office/drawing/2014/main" id="{80ECE885-C469-BA9D-090E-5A238429AB27}"/>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790334" y="3337088"/>
            <a:ext cx="6356045" cy="22270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FB69DEE-6AC4-6496-3A1C-15B83DDEA8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68080" y="5564187"/>
            <a:ext cx="2923920" cy="1130235"/>
          </a:xfrm>
          <a:prstGeom prst="rect">
            <a:avLst/>
          </a:prstGeom>
        </p:spPr>
      </p:pic>
      <p:pic>
        <p:nvPicPr>
          <p:cNvPr id="4098" name="Picture 2" descr="Kenya Seed">
            <a:extLst>
              <a:ext uri="{FF2B5EF4-FFF2-40B4-BE49-F238E27FC236}">
                <a16:creationId xmlns:a16="http://schemas.microsoft.com/office/drawing/2014/main" id="{DDE315BE-D823-AFF3-432B-C4A802E35F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86129"/>
            <a:ext cx="1611517" cy="160829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5EFB388A-7FA0-BF26-5DCF-0D91B4817A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8218" y="1"/>
            <a:ext cx="1945537" cy="1339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720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37B2035-1FCB-439A-B421-095E136C7E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676D6CDF-C512-4739-B158-55EE955EFA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6EB995-E3C7-5B07-BB95-8E562F3162CD}"/>
              </a:ext>
            </a:extLst>
          </p:cNvPr>
          <p:cNvSpPr>
            <a:spLocks noGrp="1"/>
          </p:cNvSpPr>
          <p:nvPr>
            <p:ph type="title"/>
          </p:nvPr>
        </p:nvSpPr>
        <p:spPr>
          <a:xfrm>
            <a:off x="1137033" y="670559"/>
            <a:ext cx="4683321" cy="2148841"/>
          </a:xfrm>
        </p:spPr>
        <p:txBody>
          <a:bodyPr anchor="t">
            <a:normAutofit/>
          </a:bodyPr>
          <a:lstStyle/>
          <a:p>
            <a:r>
              <a:rPr lang="en-US" b="1" dirty="0"/>
              <a:t>Kenya’s Seed Verification System</a:t>
            </a:r>
          </a:p>
        </p:txBody>
      </p:sp>
      <p:pic>
        <p:nvPicPr>
          <p:cNvPr id="3074" name="Picture 2" descr="How to identify genuine seed. | Kilimo News">
            <a:extLst>
              <a:ext uri="{FF2B5EF4-FFF2-40B4-BE49-F238E27FC236}">
                <a16:creationId xmlns:a16="http://schemas.microsoft.com/office/drawing/2014/main" id="{61DA4F34-AD1A-AE3A-CEF0-3D7B8D8AE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983" r="-1" b="-1"/>
          <a:stretch>
            <a:fillRect/>
          </a:stretch>
        </p:blipFill>
        <p:spPr bwMode="auto">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A35B115-B93F-2D89-62A0-3E7A6562238A}"/>
              </a:ext>
            </a:extLst>
          </p:cNvPr>
          <p:cNvSpPr>
            <a:spLocks noGrp="1"/>
          </p:cNvSpPr>
          <p:nvPr>
            <p:ph idx="1"/>
          </p:nvPr>
        </p:nvSpPr>
        <p:spPr>
          <a:xfrm>
            <a:off x="6797004" y="670559"/>
            <a:ext cx="4555782" cy="5445076"/>
          </a:xfrm>
        </p:spPr>
        <p:txBody>
          <a:bodyPr anchor="t">
            <a:normAutofit/>
          </a:bodyPr>
          <a:lstStyle/>
          <a:p>
            <a:pPr marL="0" indent="0">
              <a:buNone/>
            </a:pPr>
            <a:r>
              <a:rPr lang="en-US" sz="2000" b="1" dirty="0"/>
              <a:t>Digital Seed Verification</a:t>
            </a:r>
            <a:endParaRPr lang="en-US" sz="2000" dirty="0"/>
          </a:p>
          <a:p>
            <a:r>
              <a:rPr lang="en-US" sz="2000" dirty="0"/>
              <a:t>Kenya introduced </a:t>
            </a:r>
            <a:r>
              <a:rPr lang="en-US" sz="2000" b="1" dirty="0"/>
              <a:t>verification sticker labels</a:t>
            </a:r>
            <a:r>
              <a:rPr lang="en-US" sz="2000" dirty="0"/>
              <a:t>.</a:t>
            </a:r>
          </a:p>
          <a:p>
            <a:pPr marL="0" indent="0">
              <a:buNone/>
            </a:pPr>
            <a:r>
              <a:rPr lang="en-US" sz="2000" dirty="0"/>
              <a:t>                  Farmers can:</a:t>
            </a:r>
          </a:p>
          <a:p>
            <a:r>
              <a:rPr lang="en-US" sz="2000" dirty="0"/>
              <a:t>Scratch the label</a:t>
            </a:r>
          </a:p>
          <a:p>
            <a:r>
              <a:rPr lang="en-US" sz="2000" dirty="0"/>
              <a:t>Send the code via SMS</a:t>
            </a:r>
          </a:p>
          <a:p>
            <a:r>
              <a:rPr lang="en-US" sz="2000" dirty="0"/>
              <a:t>Receive confirmation that the seed is genuine</a:t>
            </a:r>
          </a:p>
          <a:p>
            <a:r>
              <a:rPr lang="en-US" sz="2000" dirty="0"/>
              <a:t>This system significantly reduced counterfeit seed cases.</a:t>
            </a:r>
          </a:p>
          <a:p>
            <a:endParaRPr lang="en-US" sz="2000" dirty="0"/>
          </a:p>
        </p:txBody>
      </p:sp>
    </p:spTree>
    <p:extLst>
      <p:ext uri="{BB962C8B-B14F-4D97-AF65-F5344CB8AC3E}">
        <p14:creationId xmlns:p14="http://schemas.microsoft.com/office/powerpoint/2010/main" val="2653120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5DF40726-9B19-4165-9C26-757D16E19E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A040EE-70C9-61A7-4242-E2E7625164BA}"/>
              </a:ext>
            </a:extLst>
          </p:cNvPr>
          <p:cNvSpPr>
            <a:spLocks noGrp="1"/>
          </p:cNvSpPr>
          <p:nvPr>
            <p:ph type="title"/>
          </p:nvPr>
        </p:nvSpPr>
        <p:spPr>
          <a:xfrm>
            <a:off x="838199" y="564211"/>
            <a:ext cx="4571999" cy="1165002"/>
          </a:xfrm>
        </p:spPr>
        <p:txBody>
          <a:bodyPr anchor="b">
            <a:normAutofit fontScale="90000"/>
          </a:bodyPr>
          <a:lstStyle/>
          <a:p>
            <a:r>
              <a:rPr lang="en-US" sz="3600" b="1"/>
              <a:t> Limitations of the Law in Fighting Counterfeit</a:t>
            </a:r>
            <a:endParaRPr lang="en-US" sz="3600"/>
          </a:p>
        </p:txBody>
      </p:sp>
      <p:sp>
        <p:nvSpPr>
          <p:cNvPr id="3" name="Content Placeholder 2">
            <a:extLst>
              <a:ext uri="{FF2B5EF4-FFF2-40B4-BE49-F238E27FC236}">
                <a16:creationId xmlns:a16="http://schemas.microsoft.com/office/drawing/2014/main" id="{8F5D19CB-1B52-A473-1756-0F0B393D3027}"/>
              </a:ext>
            </a:extLst>
          </p:cNvPr>
          <p:cNvSpPr>
            <a:spLocks noGrp="1"/>
          </p:cNvSpPr>
          <p:nvPr>
            <p:ph idx="1"/>
          </p:nvPr>
        </p:nvSpPr>
        <p:spPr>
          <a:xfrm>
            <a:off x="838199" y="2055327"/>
            <a:ext cx="4571999" cy="3776975"/>
          </a:xfrm>
        </p:spPr>
        <p:txBody>
          <a:bodyPr>
            <a:normAutofit lnSpcReduction="10000"/>
          </a:bodyPr>
          <a:lstStyle/>
          <a:p>
            <a:pPr marL="0" indent="0">
              <a:buNone/>
            </a:pPr>
            <a:r>
              <a:rPr lang="en-US" sz="1800" dirty="0"/>
              <a:t>•</a:t>
            </a:r>
            <a:r>
              <a:rPr lang="en-US" sz="2000" dirty="0">
                <a:latin typeface="Times New Roman" panose="02020603050405020304" pitchFamily="18" charset="0"/>
                <a:cs typeface="Times New Roman" panose="02020603050405020304" pitchFamily="18" charset="0"/>
              </a:rPr>
              <a:t>Lenient Fines and sentencing.   </a:t>
            </a:r>
          </a:p>
          <a:p>
            <a:pPr marL="0" indent="0">
              <a:buNone/>
            </a:pPr>
            <a:r>
              <a:rPr lang="en-US" sz="2000" dirty="0">
                <a:latin typeface="Times New Roman" panose="02020603050405020304" pitchFamily="18" charset="0"/>
                <a:cs typeface="Times New Roman" panose="02020603050405020304" pitchFamily="18" charset="0"/>
              </a:rPr>
              <a:t>According to The Seed and Plant Varieties Act Cap 326 , Individuals convicted of dealing in fake seeds face:</a:t>
            </a:r>
          </a:p>
          <a:p>
            <a:pPr marL="0" indent="0">
              <a:buNone/>
            </a:pPr>
            <a:r>
              <a:rPr lang="en-US" sz="2000" dirty="0">
                <a:latin typeface="Times New Roman" panose="02020603050405020304" pitchFamily="18" charset="0"/>
                <a:cs typeface="Times New Roman" panose="02020603050405020304" pitchFamily="18" charset="0"/>
              </a:rPr>
              <a:t>- Fine upto1 Million or Jail Term up to 2 Years or Forfeiture of the seized seeds.</a:t>
            </a:r>
          </a:p>
          <a:p>
            <a:r>
              <a:rPr lang="en-US" sz="2000" dirty="0">
                <a:latin typeface="Times New Roman" panose="02020603050405020304" pitchFamily="18" charset="0"/>
                <a:cs typeface="Times New Roman" panose="02020603050405020304" pitchFamily="18" charset="0"/>
              </a:rPr>
              <a:t>Underfunding of Enforcement Agencies.</a:t>
            </a:r>
          </a:p>
          <a:p>
            <a:pPr lvl="1"/>
            <a:r>
              <a:rPr lang="en-US" sz="2000" dirty="0">
                <a:latin typeface="Times New Roman" panose="02020603050405020304" pitchFamily="18" charset="0"/>
                <a:cs typeface="Times New Roman" panose="02020603050405020304" pitchFamily="18" charset="0"/>
              </a:rPr>
              <a:t>Monitoring gaps</a:t>
            </a:r>
          </a:p>
          <a:p>
            <a:r>
              <a:rPr lang="en-US" sz="2000" dirty="0">
                <a:latin typeface="Times New Roman" panose="02020603050405020304" pitchFamily="18" charset="0"/>
                <a:cs typeface="Times New Roman" panose="02020603050405020304" pitchFamily="18" charset="0"/>
              </a:rPr>
              <a:t>Multi Agencies Operating in Silos.</a:t>
            </a:r>
          </a:p>
          <a:p>
            <a:r>
              <a:rPr lang="en-US" sz="2000" dirty="0">
                <a:latin typeface="Times New Roman" panose="02020603050405020304" pitchFamily="18" charset="0"/>
                <a:cs typeface="Times New Roman" panose="02020603050405020304" pitchFamily="18" charset="0"/>
              </a:rPr>
              <a:t>Porous Boarders</a:t>
            </a:r>
          </a:p>
          <a:p>
            <a:pPr marL="0" indent="0">
              <a:buNone/>
            </a:pPr>
            <a:r>
              <a:rPr lang="en-US" sz="1800" dirty="0">
                <a:latin typeface="Times New Roman" panose="02020603050405020304" pitchFamily="18" charset="0"/>
                <a:cs typeface="Times New Roman" panose="02020603050405020304" pitchFamily="18" charset="0"/>
              </a:rPr>
              <a:t> </a:t>
            </a:r>
          </a:p>
          <a:p>
            <a:pPr marL="0" indent="0">
              <a:buNone/>
            </a:pPr>
            <a:endParaRPr lang="en-US" sz="1800" dirty="0"/>
          </a:p>
          <a:p>
            <a:endParaRPr lang="en-US" sz="1800" dirty="0"/>
          </a:p>
        </p:txBody>
      </p:sp>
      <p:pic>
        <p:nvPicPr>
          <p:cNvPr id="9218" name="Picture 2" descr="Judge Cartoon Images – Browse 95,754 ...">
            <a:extLst>
              <a:ext uri="{FF2B5EF4-FFF2-40B4-BE49-F238E27FC236}">
                <a16:creationId xmlns:a16="http://schemas.microsoft.com/office/drawing/2014/main" id="{B71EE39C-C4B8-8CD2-1E26-069306053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818" r="11730" b="1"/>
          <a:stretch>
            <a:fillRect/>
          </a:stretch>
        </p:blipFill>
        <p:spPr bwMode="auto">
          <a:xfrm>
            <a:off x="6781804" y="1384407"/>
            <a:ext cx="3560094" cy="3649131"/>
          </a:xfrm>
          <a:prstGeom prst="rect">
            <a:avLst/>
          </a:prstGeom>
          <a:noFill/>
          <a:extLst>
            <a:ext uri="{909E8E84-426E-40DD-AFC4-6F175D3DCCD1}">
              <a14:hiddenFill xmlns:a14="http://schemas.microsoft.com/office/drawing/2010/main">
                <a:solidFill>
                  <a:srgbClr val="FFFFFF"/>
                </a:solidFill>
              </a14:hiddenFill>
            </a:ext>
          </a:extLst>
        </p:spPr>
      </p:pic>
      <p:sp>
        <p:nvSpPr>
          <p:cNvPr id="9225" name="Rectangle 9224">
            <a:extLst>
              <a:ext uri="{FF2B5EF4-FFF2-40B4-BE49-F238E27FC236}">
                <a16:creationId xmlns:a16="http://schemas.microsoft.com/office/drawing/2014/main" id="{2089CB41-F399-4AEB-980C-5BFB1049CB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227" name="Rectangle 9226">
            <a:extLst>
              <a:ext uri="{FF2B5EF4-FFF2-40B4-BE49-F238E27FC236}">
                <a16:creationId xmlns:a16="http://schemas.microsoft.com/office/drawing/2014/main" id="{1BFC967B-3DD6-463D-9DB9-6E4419AE0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4040686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3E31BB-F504-2DC3-7715-B74474376FE6}"/>
              </a:ext>
            </a:extLst>
          </p:cNvPr>
          <p:cNvSpPr>
            <a:spLocks noGrp="1"/>
          </p:cNvSpPr>
          <p:nvPr>
            <p:ph type="title"/>
          </p:nvPr>
        </p:nvSpPr>
        <p:spPr>
          <a:xfrm>
            <a:off x="1043631" y="809898"/>
            <a:ext cx="10173010" cy="1554480"/>
          </a:xfrm>
        </p:spPr>
        <p:txBody>
          <a:bodyPr anchor="ctr">
            <a:normAutofit/>
          </a:bodyPr>
          <a:lstStyle/>
          <a:p>
            <a:r>
              <a:rPr lang="en-US" sz="4800" b="1" dirty="0"/>
              <a:t>Closing Statement</a:t>
            </a:r>
            <a:br>
              <a:rPr lang="en-US" sz="4800" b="1" dirty="0"/>
            </a:br>
            <a:endParaRPr lang="en-US" sz="48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452017F-288B-88E8-980A-8B123171B0B0}"/>
              </a:ext>
            </a:extLst>
          </p:cNvPr>
          <p:cNvGraphicFramePr>
            <a:graphicFrameLocks noGrp="1"/>
          </p:cNvGraphicFramePr>
          <p:nvPr>
            <p:ph idx="1"/>
            <p:extLst>
              <p:ext uri="{D42A27DB-BD31-4B8C-83A1-F6EECF244321}">
                <p14:modId xmlns:p14="http://schemas.microsoft.com/office/powerpoint/2010/main" val="1350253569"/>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9528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A37A3A-3569-CEB0-5DDC-40060891351F}"/>
              </a:ext>
            </a:extLst>
          </p:cNvPr>
          <p:cNvSpPr>
            <a:spLocks noGrp="1"/>
          </p:cNvSpPr>
          <p:nvPr>
            <p:ph idx="1"/>
          </p:nvPr>
        </p:nvSpPr>
        <p:spPr/>
        <p:txBody>
          <a:bodyPr>
            <a:normAutofit fontScale="92500"/>
          </a:bodyPr>
          <a:lstStyle/>
          <a:p>
            <a:endParaRPr lang="en-US" dirty="0"/>
          </a:p>
          <a:p>
            <a:pPr marL="0" indent="0">
              <a:buNone/>
            </a:pPr>
            <a:r>
              <a:rPr lang="en-US" dirty="0"/>
              <a:t>                          </a:t>
            </a:r>
            <a:r>
              <a:rPr lang="en-US" sz="7200" b="1" dirty="0"/>
              <a:t>THANK YOU</a:t>
            </a:r>
          </a:p>
          <a:p>
            <a:pPr marL="0" indent="0">
              <a:buNone/>
            </a:pPr>
            <a:endParaRPr lang="en-US" sz="7200" b="1" dirty="0"/>
          </a:p>
          <a:p>
            <a:pPr marL="0" indent="0">
              <a:buNone/>
            </a:pPr>
            <a:r>
              <a:rPr lang="en-US" b="1" dirty="0"/>
              <a:t>“</a:t>
            </a:r>
            <a:r>
              <a:rPr lang="en-US" b="1" i="1" dirty="0"/>
              <a:t>One fake friend can do more harm than 10 enemies…be smart choosing your friends</a:t>
            </a:r>
            <a:r>
              <a:rPr lang="en-US" b="1" dirty="0"/>
              <a:t>”. </a:t>
            </a:r>
          </a:p>
          <a:p>
            <a:pPr marL="0" indent="0">
              <a:buNone/>
            </a:pPr>
            <a:r>
              <a:rPr lang="en-US" b="1" dirty="0"/>
              <a:t>(</a:t>
            </a:r>
            <a:r>
              <a:rPr lang="en-US" sz="1800" b="1" dirty="0"/>
              <a:t>Ziad Abdelnour</a:t>
            </a:r>
            <a:r>
              <a:rPr lang="en-US" b="1" dirty="0"/>
              <a:t>)</a:t>
            </a:r>
          </a:p>
        </p:txBody>
      </p:sp>
    </p:spTree>
    <p:extLst>
      <p:ext uri="{BB962C8B-B14F-4D97-AF65-F5344CB8AC3E}">
        <p14:creationId xmlns:p14="http://schemas.microsoft.com/office/powerpoint/2010/main" val="1019631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BCDFC0-FF32-6FB7-E9C3-F487352A4419}"/>
              </a:ext>
            </a:extLst>
          </p:cNvPr>
          <p:cNvSpPr>
            <a:spLocks noGrp="1"/>
          </p:cNvSpPr>
          <p:nvPr>
            <p:ph type="title"/>
          </p:nvPr>
        </p:nvSpPr>
        <p:spPr>
          <a:xfrm>
            <a:off x="1383564" y="348865"/>
            <a:ext cx="9718111" cy="1576446"/>
          </a:xfrm>
        </p:spPr>
        <p:txBody>
          <a:bodyPr anchor="ctr">
            <a:normAutofit/>
          </a:bodyPr>
          <a:lstStyle/>
          <a:p>
            <a:r>
              <a:rPr lang="en-US" sz="3400" b="1">
                <a:solidFill>
                  <a:srgbClr val="FFFFFF"/>
                </a:solidFill>
              </a:rPr>
              <a:t>The Role of Plant Variety Protection in Protecting Innovation and Combatting Illegal Seed Practices</a:t>
            </a:r>
            <a:endParaRPr lang="en-US" sz="3400">
              <a:solidFill>
                <a:srgbClr val="FFFFFF"/>
              </a:solidFill>
            </a:endParaRPr>
          </a:p>
        </p:txBody>
      </p:sp>
      <p:graphicFrame>
        <p:nvGraphicFramePr>
          <p:cNvPr id="5" name="Content Placeholder 2">
            <a:extLst>
              <a:ext uri="{FF2B5EF4-FFF2-40B4-BE49-F238E27FC236}">
                <a16:creationId xmlns:a16="http://schemas.microsoft.com/office/drawing/2014/main" id="{F445FEB4-5D4B-6F27-7B52-80ED35FD5C08}"/>
              </a:ext>
            </a:extLst>
          </p:cNvPr>
          <p:cNvGraphicFramePr>
            <a:graphicFrameLocks noGrp="1"/>
          </p:cNvGraphicFramePr>
          <p:nvPr>
            <p:ph idx="1"/>
            <p:extLst>
              <p:ext uri="{D42A27DB-BD31-4B8C-83A1-F6EECF244321}">
                <p14:modId xmlns:p14="http://schemas.microsoft.com/office/powerpoint/2010/main" val="159624386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7473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1CB6A0-5441-CBB3-8C99-9AAF758162D4}"/>
              </a:ext>
            </a:extLst>
          </p:cNvPr>
          <p:cNvSpPr>
            <a:spLocks noGrp="1"/>
          </p:cNvSpPr>
          <p:nvPr>
            <p:ph type="title"/>
          </p:nvPr>
        </p:nvSpPr>
        <p:spPr>
          <a:xfrm>
            <a:off x="116466" y="782380"/>
            <a:ext cx="3200400" cy="4461163"/>
          </a:xfrm>
        </p:spPr>
        <p:txBody>
          <a:bodyPr>
            <a:normAutofit/>
          </a:bodyPr>
          <a:lstStyle/>
          <a:p>
            <a:r>
              <a:rPr lang="en-US" b="1" dirty="0"/>
              <a:t>Situation in Kenya:</a:t>
            </a:r>
            <a:r>
              <a:rPr lang="en-US" dirty="0"/>
              <a:t/>
            </a:r>
            <a:br>
              <a:rPr lang="en-US" dirty="0"/>
            </a:br>
            <a:r>
              <a:rPr lang="en-US" b="1" dirty="0">
                <a:solidFill>
                  <a:srgbClr val="FFFFFF"/>
                </a:solidFill>
              </a:rPr>
              <a:t/>
            </a:r>
            <a:br>
              <a:rPr lang="en-US" b="1" dirty="0">
                <a:solidFill>
                  <a:srgbClr val="FFFFFF"/>
                </a:solidFill>
              </a:rPr>
            </a:b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40042DD-CCB5-7279-0862-38E15AC9130B}"/>
              </a:ext>
            </a:extLst>
          </p:cNvPr>
          <p:cNvSpPr>
            <a:spLocks noGrp="1"/>
          </p:cNvSpPr>
          <p:nvPr>
            <p:ph idx="1"/>
          </p:nvPr>
        </p:nvSpPr>
        <p:spPr>
          <a:xfrm>
            <a:off x="4447308" y="591344"/>
            <a:ext cx="7186527" cy="5585619"/>
          </a:xfrm>
        </p:spPr>
        <p:txBody>
          <a:bodyPr anchor="ctr">
            <a:normAutofit fontScale="77500" lnSpcReduction="20000"/>
          </a:bodyPr>
          <a:lstStyle/>
          <a:p>
            <a:pPr algn="just"/>
            <a:r>
              <a:rPr lang="en-US" b="1" dirty="0">
                <a:latin typeface="Times New Roman" panose="02020603050405020304" pitchFamily="18" charset="0"/>
                <a:cs typeface="Times New Roman" panose="02020603050405020304" pitchFamily="18" charset="0"/>
              </a:rPr>
              <a:t>Definition of Counterfeiting:</a:t>
            </a:r>
            <a:r>
              <a:rPr lang="en-US" dirty="0">
                <a:latin typeface="Times New Roman" panose="02020603050405020304" pitchFamily="18" charset="0"/>
                <a:cs typeface="Times New Roman" panose="02020603050405020304" pitchFamily="18" charset="0"/>
              </a:rPr>
              <a:t> Counterfeit good are items that imitate genuine products, infringing on trademarks or intellectual property, including fake packaging and labels.</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hlinkClick r:id="rId3"/>
              </a:rPr>
              <a:t>Kenya</a:t>
            </a:r>
            <a:r>
              <a:rPr lang="en-US" dirty="0">
                <a:latin typeface="Times New Roman" panose="02020603050405020304" pitchFamily="18" charset="0"/>
                <a:cs typeface="Times New Roman" panose="02020603050405020304" pitchFamily="18" charset="0"/>
              </a:rPr>
              <a:t>, the law on counterfeiting is primarily governed by the </a:t>
            </a:r>
            <a:r>
              <a:rPr lang="en-US" dirty="0">
                <a:latin typeface="Times New Roman" panose="02020603050405020304" pitchFamily="18" charset="0"/>
                <a:cs typeface="Times New Roman" panose="02020603050405020304" pitchFamily="18" charset="0"/>
                <a:hlinkClick r:id="rId4"/>
              </a:rPr>
              <a:t>Anti-Counterfeit Act, 2008</a:t>
            </a:r>
            <a:r>
              <a:rPr lang="en-US" dirty="0">
                <a:latin typeface="Times New Roman" panose="02020603050405020304" pitchFamily="18" charset="0"/>
                <a:cs typeface="Times New Roman" panose="02020603050405020304" pitchFamily="18" charset="0"/>
              </a:rPr>
              <a:t>, which was enacted to prohibit trade in counterfeit goods and protect intellectual property rights (IPR). </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Seed Industry in Kenya is regulated by Kenya Plant Health Inspectorate Service (KEPHIS) under The Seeds and Plant Variety Act CHAPTER 326.</a:t>
            </a:r>
          </a:p>
          <a:p>
            <a:pPr algn="just"/>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Under the </a:t>
            </a:r>
            <a:r>
              <a:rPr lang="en-US" b="1" dirty="0">
                <a:latin typeface="Times New Roman" panose="02020603050405020304" pitchFamily="18" charset="0"/>
                <a:cs typeface="Times New Roman" panose="02020603050405020304" pitchFamily="18" charset="0"/>
              </a:rPr>
              <a:t>Seeds and Plant Varieties Act (Cap 326)</a:t>
            </a:r>
            <a:r>
              <a:rPr lang="en-US" dirty="0">
                <a:latin typeface="Times New Roman" panose="02020603050405020304" pitchFamily="18" charset="0"/>
                <a:cs typeface="Times New Roman" panose="02020603050405020304" pitchFamily="18" charset="0"/>
              </a:rPr>
              <a:t>, the law does not use the specific word "counterfeit" in its primary text, but it strictly prohibits the sale of </a:t>
            </a:r>
            <a:r>
              <a:rPr lang="en-US" b="1" dirty="0">
                <a:latin typeface="Times New Roman" panose="02020603050405020304" pitchFamily="18" charset="0"/>
                <a:cs typeface="Times New Roman" panose="02020603050405020304" pitchFamily="18" charset="0"/>
              </a:rPr>
              <a:t>uncertified</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fake</a:t>
            </a:r>
            <a:r>
              <a:rPr lang="en-US" dirty="0">
                <a:latin typeface="Times New Roman" panose="02020603050405020304" pitchFamily="18" charset="0"/>
                <a:cs typeface="Times New Roman" panose="02020603050405020304" pitchFamily="18" charset="0"/>
              </a:rPr>
              <a:t>, or </a:t>
            </a:r>
            <a:r>
              <a:rPr lang="en-US" b="1" dirty="0">
                <a:latin typeface="Times New Roman" panose="02020603050405020304" pitchFamily="18" charset="0"/>
                <a:cs typeface="Times New Roman" panose="02020603050405020304" pitchFamily="18" charset="0"/>
              </a:rPr>
              <a:t>misrepresented</a:t>
            </a:r>
            <a:r>
              <a:rPr lang="en-US" dirty="0">
                <a:latin typeface="Times New Roman" panose="02020603050405020304" pitchFamily="18" charset="0"/>
                <a:cs typeface="Times New Roman" panose="02020603050405020304" pitchFamily="18" charset="0"/>
              </a:rPr>
              <a:t> seeds. This Act is the primary framework for ensuring seed quality and protecting the rights of plant breeders.</a:t>
            </a:r>
          </a:p>
          <a:p>
            <a:endParaRPr lang="en-US" dirty="0"/>
          </a:p>
        </p:txBody>
      </p:sp>
    </p:spTree>
    <p:extLst>
      <p:ext uri="{BB962C8B-B14F-4D97-AF65-F5344CB8AC3E}">
        <p14:creationId xmlns:p14="http://schemas.microsoft.com/office/powerpoint/2010/main" val="1277125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C28FE8-9EC9-B685-FE01-922B87E9475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BFBAF85-58E5-40D0-4170-9E747F4401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1EC411D-FF65-1FA0-7D34-A725BBD328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E2660E-BA58-02F3-01A1-E4AFCC2E3D4D}"/>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Kenyan Seed  Market outlook</a:t>
            </a:r>
            <a:br>
              <a:rPr lang="en-US" b="1" dirty="0">
                <a:solidFill>
                  <a:srgbClr val="FFFFFF"/>
                </a:solidFill>
              </a:rPr>
            </a:br>
            <a:endParaRPr lang="en-US" dirty="0">
              <a:solidFill>
                <a:srgbClr val="FFFFFF"/>
              </a:solidFill>
            </a:endParaRPr>
          </a:p>
        </p:txBody>
      </p:sp>
      <p:sp>
        <p:nvSpPr>
          <p:cNvPr id="12" name="Arc 11">
            <a:extLst>
              <a:ext uri="{FF2B5EF4-FFF2-40B4-BE49-F238E27FC236}">
                <a16:creationId xmlns:a16="http://schemas.microsoft.com/office/drawing/2014/main" id="{39A5F60E-CCFE-FFF5-E1BC-D2F19266CA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0889311-FC2E-0F28-DA82-B8A89F555E7C}"/>
              </a:ext>
            </a:extLst>
          </p:cNvPr>
          <p:cNvSpPr>
            <a:spLocks noGrp="1"/>
          </p:cNvSpPr>
          <p:nvPr>
            <p:ph idx="1"/>
          </p:nvPr>
        </p:nvSpPr>
        <p:spPr>
          <a:xfrm>
            <a:off x="4447308" y="591344"/>
            <a:ext cx="7186527" cy="5585619"/>
          </a:xfrm>
        </p:spPr>
        <p:txBody>
          <a:bodyPr anchor="ctr">
            <a:normAutofit fontScale="77500" lnSpcReduction="20000"/>
          </a:bodyPr>
          <a:lstStyle/>
          <a:p>
            <a:pPr marL="0" indent="0">
              <a:buNone/>
            </a:pPr>
            <a:r>
              <a:rPr lang="en-US" b="1" dirty="0">
                <a:latin typeface="Times New Roman" panose="02020603050405020304" pitchFamily="18" charset="0"/>
                <a:cs typeface="Times New Roman" panose="02020603050405020304" pitchFamily="18" charset="0"/>
              </a:rPr>
              <a:t>Situation in Kenya:</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Key statistics:</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Kenya’s agriculture sector is a vital contributor to the country’s economy, accounting for 26% of the GDP and providing employment to over 40% of the population (KNBS, 2020). </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 recent study by the Kenya Association of Manufacturers (KAM) and the Anti-Counterfeit Agency (ACA) revealed that up to 30% of seeds and fertilizers in the Kenyan market are counterfeit (KAM, 2021).</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 2018 report by the Overseas Development Institute (ODI) estimates that the annual cost of counterfeit inputs to Kenya’s agriculture sector is approximately  USD 80 Million (ODI, 2018).</a:t>
            </a:r>
          </a:p>
          <a:p>
            <a:endParaRPr lang="en-US" dirty="0"/>
          </a:p>
        </p:txBody>
      </p:sp>
    </p:spTree>
    <p:extLst>
      <p:ext uri="{BB962C8B-B14F-4D97-AF65-F5344CB8AC3E}">
        <p14:creationId xmlns:p14="http://schemas.microsoft.com/office/powerpoint/2010/main" val="3953262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7" name="Rectangle 2076">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88296-1ADA-25A7-5C04-86C0EBD321AC}"/>
              </a:ext>
            </a:extLst>
          </p:cNvPr>
          <p:cNvSpPr>
            <a:spLocks noGrp="1"/>
          </p:cNvSpPr>
          <p:nvPr>
            <p:ph type="title"/>
          </p:nvPr>
        </p:nvSpPr>
        <p:spPr>
          <a:xfrm>
            <a:off x="0" y="0"/>
            <a:ext cx="7861300" cy="1674710"/>
          </a:xfrm>
        </p:spPr>
        <p:txBody>
          <a:bodyPr anchor="b">
            <a:normAutofit fontScale="90000"/>
          </a:bodyPr>
          <a:lstStyle/>
          <a:p>
            <a:r>
              <a:rPr lang="en-US" sz="4200" b="1" dirty="0"/>
              <a:t>What are we protecting</a:t>
            </a:r>
            <a:br>
              <a:rPr lang="en-US" sz="4200" b="1" dirty="0"/>
            </a:br>
            <a:r>
              <a:rPr lang="en-US" sz="4200" b="1" dirty="0"/>
              <a:t>By Fighting Counterfeit?</a:t>
            </a:r>
            <a:endParaRPr lang="en-US" sz="4200" dirty="0"/>
          </a:p>
        </p:txBody>
      </p:sp>
      <p:sp>
        <p:nvSpPr>
          <p:cNvPr id="207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1AF321-A8EA-5365-3DA8-D078859E84F3}"/>
              </a:ext>
            </a:extLst>
          </p:cNvPr>
          <p:cNvSpPr>
            <a:spLocks noGrp="1"/>
          </p:cNvSpPr>
          <p:nvPr>
            <p:ph idx="1"/>
          </p:nvPr>
        </p:nvSpPr>
        <p:spPr>
          <a:xfrm>
            <a:off x="640080" y="2872899"/>
            <a:ext cx="5445645" cy="3320668"/>
          </a:xfrm>
        </p:spPr>
        <p:txBody>
          <a:bodyPr>
            <a:normAutofit fontScale="40000" lnSpcReduction="20000"/>
          </a:bodyPr>
          <a:lstStyle/>
          <a:p>
            <a:r>
              <a:rPr lang="en-US" sz="3500" b="1" dirty="0">
                <a:latin typeface="Times New Roman" panose="02020603050405020304" pitchFamily="18" charset="0"/>
                <a:cs typeface="Times New Roman" panose="02020603050405020304" pitchFamily="18" charset="0"/>
              </a:rPr>
              <a:t>Consumer Assurance.</a:t>
            </a:r>
          </a:p>
          <a:p>
            <a:pPr marL="0" indent="0">
              <a:buNone/>
            </a:pPr>
            <a:r>
              <a:rPr lang="en-US" sz="3500" b="1" dirty="0">
                <a:latin typeface="Times New Roman" panose="02020603050405020304" pitchFamily="18" charset="0"/>
                <a:cs typeface="Times New Roman" panose="02020603050405020304" pitchFamily="18" charset="0"/>
              </a:rPr>
              <a:t>    Variety attributes:</a:t>
            </a:r>
          </a:p>
          <a:p>
            <a:pPr lvl="1"/>
            <a:r>
              <a:rPr lang="en-US" sz="3500" dirty="0">
                <a:latin typeface="Times New Roman" panose="02020603050405020304" pitchFamily="18" charset="0"/>
                <a:cs typeface="Times New Roman" panose="02020603050405020304" pitchFamily="18" charset="0"/>
              </a:rPr>
              <a:t>Higher yields</a:t>
            </a:r>
          </a:p>
          <a:p>
            <a:pPr lvl="1"/>
            <a:r>
              <a:rPr lang="en-US" sz="3500" dirty="0">
                <a:latin typeface="Times New Roman" panose="02020603050405020304" pitchFamily="18" charset="0"/>
                <a:cs typeface="Times New Roman" panose="02020603050405020304" pitchFamily="18" charset="0"/>
              </a:rPr>
              <a:t>Climate resilience</a:t>
            </a:r>
          </a:p>
          <a:p>
            <a:pPr lvl="1"/>
            <a:r>
              <a:rPr lang="en-US" sz="3500" dirty="0">
                <a:latin typeface="Times New Roman" panose="02020603050405020304" pitchFamily="18" charset="0"/>
                <a:cs typeface="Times New Roman" panose="02020603050405020304" pitchFamily="18" charset="0"/>
              </a:rPr>
              <a:t>Disease resistance</a:t>
            </a:r>
            <a:endParaRPr lang="en-US" sz="3500" b="1" dirty="0">
              <a:latin typeface="Times New Roman" panose="02020603050405020304" pitchFamily="18" charset="0"/>
              <a:cs typeface="Times New Roman" panose="02020603050405020304" pitchFamily="18" charset="0"/>
            </a:endParaRPr>
          </a:p>
          <a:p>
            <a:r>
              <a:rPr lang="en-US" sz="3500" dirty="0">
                <a:latin typeface="Times New Roman" panose="02020603050405020304" pitchFamily="18" charset="0"/>
                <a:cs typeface="Times New Roman" panose="02020603050405020304" pitchFamily="18" charset="0"/>
              </a:rPr>
              <a:t> </a:t>
            </a:r>
            <a:r>
              <a:rPr lang="en-US" sz="3500" b="1" dirty="0">
                <a:latin typeface="Times New Roman" panose="02020603050405020304" pitchFamily="18" charset="0"/>
                <a:cs typeface="Times New Roman" panose="02020603050405020304" pitchFamily="18" charset="0"/>
              </a:rPr>
              <a:t>Economic Sabotage.</a:t>
            </a:r>
          </a:p>
          <a:p>
            <a:pPr lvl="1"/>
            <a:r>
              <a:rPr lang="en-US" sz="3500" dirty="0">
                <a:latin typeface="Times New Roman" panose="02020603050405020304" pitchFamily="18" charset="0"/>
                <a:cs typeface="Times New Roman" panose="02020603050405020304" pitchFamily="18" charset="0"/>
              </a:rPr>
              <a:t>Food Insecurity</a:t>
            </a:r>
          </a:p>
          <a:p>
            <a:pPr lvl="1"/>
            <a:r>
              <a:rPr lang="en-US" sz="3500" dirty="0">
                <a:latin typeface="Times New Roman" panose="02020603050405020304" pitchFamily="18" charset="0"/>
                <a:cs typeface="Times New Roman" panose="02020603050405020304" pitchFamily="18" charset="0"/>
              </a:rPr>
              <a:t>Reduced GDP</a:t>
            </a:r>
          </a:p>
          <a:p>
            <a:pPr lvl="1"/>
            <a:r>
              <a:rPr lang="en-US" sz="3500" dirty="0">
                <a:latin typeface="Times New Roman" panose="02020603050405020304" pitchFamily="18" charset="0"/>
                <a:cs typeface="Times New Roman" panose="02020603050405020304" pitchFamily="18" charset="0"/>
              </a:rPr>
              <a:t>Profitability Decline(Company &amp; Farmer).</a:t>
            </a:r>
          </a:p>
          <a:p>
            <a:pPr lvl="1"/>
            <a:r>
              <a:rPr lang="en-US" sz="3500" dirty="0">
                <a:latin typeface="Times New Roman" panose="02020603050405020304" pitchFamily="18" charset="0"/>
                <a:cs typeface="Times New Roman" panose="02020603050405020304" pitchFamily="18" charset="0"/>
              </a:rPr>
              <a:t>Integrity of the Seed Sector</a:t>
            </a:r>
          </a:p>
          <a:p>
            <a:r>
              <a:rPr lang="en-US" sz="3500" b="1" dirty="0">
                <a:latin typeface="Times New Roman" panose="02020603050405020304" pitchFamily="18" charset="0"/>
                <a:cs typeface="Times New Roman" panose="02020603050405020304" pitchFamily="18" charset="0"/>
              </a:rPr>
              <a:t>Innovation</a:t>
            </a:r>
            <a:r>
              <a:rPr lang="en-US" sz="3500" dirty="0">
                <a:latin typeface="Times New Roman" panose="02020603050405020304" pitchFamily="18" charset="0"/>
                <a:cs typeface="Times New Roman" panose="02020603050405020304" pitchFamily="18" charset="0"/>
              </a:rPr>
              <a:t>. </a:t>
            </a:r>
          </a:p>
          <a:p>
            <a:pPr lvl="1"/>
            <a:r>
              <a:rPr lang="en-US" sz="3500" dirty="0">
                <a:latin typeface="Times New Roman" panose="02020603050405020304" pitchFamily="18" charset="0"/>
                <a:cs typeface="Times New Roman" panose="02020603050405020304" pitchFamily="18" charset="0"/>
              </a:rPr>
              <a:t>Infringements of plant Breeders Rights</a:t>
            </a:r>
          </a:p>
          <a:p>
            <a:pPr lvl="1"/>
            <a:r>
              <a:rPr lang="en-US" sz="3500" dirty="0">
                <a:latin typeface="Times New Roman" panose="02020603050405020304" pitchFamily="18" charset="0"/>
                <a:cs typeface="Times New Roman" panose="02020603050405020304" pitchFamily="18" charset="0"/>
              </a:rPr>
              <a:t>Incentive to Innovate</a:t>
            </a:r>
          </a:p>
          <a:p>
            <a:pPr lvl="1"/>
            <a:r>
              <a:rPr lang="en-US" sz="3500" dirty="0">
                <a:latin typeface="Times New Roman" panose="02020603050405020304" pitchFamily="18" charset="0"/>
                <a:cs typeface="Times New Roman" panose="02020603050405020304" pitchFamily="18" charset="0"/>
              </a:rPr>
              <a:t>Brand Reputation</a:t>
            </a:r>
          </a:p>
          <a:p>
            <a:pPr lvl="1"/>
            <a:endParaRPr lang="en-US" sz="1800" dirty="0"/>
          </a:p>
          <a:p>
            <a:endParaRPr lang="en-US" sz="2200" dirty="0"/>
          </a:p>
        </p:txBody>
      </p:sp>
      <p:sp>
        <p:nvSpPr>
          <p:cNvPr id="4" name="TextBox 3">
            <a:extLst>
              <a:ext uri="{FF2B5EF4-FFF2-40B4-BE49-F238E27FC236}">
                <a16:creationId xmlns:a16="http://schemas.microsoft.com/office/drawing/2014/main" id="{84C80E58-C2E2-BD3F-C6DE-2B8FA71B3964}"/>
              </a:ext>
            </a:extLst>
          </p:cNvPr>
          <p:cNvSpPr txBox="1"/>
          <p:nvPr/>
        </p:nvSpPr>
        <p:spPr>
          <a:xfrm>
            <a:off x="5640309" y="2974063"/>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6B356E70-7048-7C85-B22A-7F9FABBB0344}"/>
              </a:ext>
            </a:extLst>
          </p:cNvPr>
          <p:cNvSpPr txBox="1"/>
          <p:nvPr/>
        </p:nvSpPr>
        <p:spPr>
          <a:xfrm>
            <a:off x="5640309" y="2974063"/>
            <a:ext cx="914400" cy="914400"/>
          </a:xfrm>
          <a:prstGeom prst="rect">
            <a:avLst/>
          </a:prstGeom>
          <a:noFill/>
        </p:spPr>
        <p:txBody>
          <a:bodyPr wrap="square" rtlCol="0">
            <a:spAutoFit/>
          </a:bodyPr>
          <a:lstStyle/>
          <a:p>
            <a:endParaRPr lang="en-US" dirty="0"/>
          </a:p>
        </p:txBody>
      </p:sp>
      <p:pic>
        <p:nvPicPr>
          <p:cNvPr id="6" name="Picture 4" descr="No photo description available.">
            <a:extLst>
              <a:ext uri="{FF2B5EF4-FFF2-40B4-BE49-F238E27FC236}">
                <a16:creationId xmlns:a16="http://schemas.microsoft.com/office/drawing/2014/main" id="{69F8C0F2-FD77-4102-70C2-47C448FE4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3740"/>
          <a:stretch>
            <a:fillRect/>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930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51" name="Rectangle 5150">
            <a:extLst>
              <a:ext uri="{FF2B5EF4-FFF2-40B4-BE49-F238E27FC236}">
                <a16:creationId xmlns:a16="http://schemas.microsoft.com/office/drawing/2014/main" id="{C5278130-DFE0-457B-8698-88DF69019D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53" name="Rectangle 5152">
            <a:extLst>
              <a:ext uri="{FF2B5EF4-FFF2-40B4-BE49-F238E27FC236}">
                <a16:creationId xmlns:a16="http://schemas.microsoft.com/office/drawing/2014/main" id="{2F99531B-1681-4D6E-BECB-18325B33A6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55" name="Rectangle 5154">
            <a:extLst>
              <a:ext uri="{FF2B5EF4-FFF2-40B4-BE49-F238E27FC236}">
                <a16:creationId xmlns:a16="http://schemas.microsoft.com/office/drawing/2014/main" id="{5761F6D8-64FC-46A9-BB96-CD2CC80082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DA9558-22F0-099E-25BF-6DACB556B98B}"/>
              </a:ext>
            </a:extLst>
          </p:cNvPr>
          <p:cNvSpPr>
            <a:spLocks noGrp="1"/>
          </p:cNvSpPr>
          <p:nvPr>
            <p:ph type="title"/>
          </p:nvPr>
        </p:nvSpPr>
        <p:spPr>
          <a:xfrm>
            <a:off x="4487728" y="540169"/>
            <a:ext cx="6876738" cy="744120"/>
          </a:xfrm>
        </p:spPr>
        <p:txBody>
          <a:bodyPr anchor="b">
            <a:normAutofit fontScale="90000"/>
          </a:bodyPr>
          <a:lstStyle/>
          <a:p>
            <a:r>
              <a:rPr lang="en-US" altLang="en-US" sz="4800" b="1" dirty="0">
                <a:solidFill>
                  <a:srgbClr val="0A0A0A"/>
                </a:solidFill>
                <a:latin typeface="Google Sans"/>
              </a:rPr>
              <a:t>Recent Major Cases and Seizures (2024–2026)</a:t>
            </a:r>
            <a:endParaRPr lang="en-US" sz="4800" dirty="0"/>
          </a:p>
        </p:txBody>
      </p:sp>
      <p:pic>
        <p:nvPicPr>
          <p:cNvPr id="5124" name="Picture 4" descr="KEPHIS cracks down on counterfeit seeds! Fight against fake seeds  intensifies as 30 tons of fake seeds are destroyed in Nakuru in efforts to  protect farmers. KEPHIS is committed to safeguarding seed">
            <a:extLst>
              <a:ext uri="{FF2B5EF4-FFF2-40B4-BE49-F238E27FC236}">
                <a16:creationId xmlns:a16="http://schemas.microsoft.com/office/drawing/2014/main" id="{29A23529-D126-851D-A04E-AC2AEAF23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906" r="14954" b="-3"/>
          <a:stretch>
            <a:fillRect/>
          </a:stretch>
        </p:blipFill>
        <p:spPr bwMode="auto">
          <a:xfrm>
            <a:off x="10490" y="681186"/>
            <a:ext cx="4468272" cy="2513403"/>
          </a:xfrm>
          <a:prstGeom prst="rect">
            <a:avLst/>
          </a:prstGeom>
          <a:noFill/>
          <a:extLst>
            <a:ext uri="{909E8E84-426E-40DD-AFC4-6F175D3DCCD1}">
              <a14:hiddenFill xmlns:a14="http://schemas.microsoft.com/office/drawing/2010/main">
                <a:solidFill>
                  <a:srgbClr val="FFFFFF"/>
                </a:solidFill>
              </a14:hiddenFill>
            </a:ext>
          </a:extLst>
        </p:spPr>
      </p:pic>
      <p:sp>
        <p:nvSpPr>
          <p:cNvPr id="5157" name="Rectangle 5156">
            <a:extLst>
              <a:ext uri="{FF2B5EF4-FFF2-40B4-BE49-F238E27FC236}">
                <a16:creationId xmlns:a16="http://schemas.microsoft.com/office/drawing/2014/main" id="{9B57D9A5-B0E6-43E8-854F-D4931B715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11468" y="3683513"/>
            <a:ext cx="474286" cy="4462556"/>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5126" name="Picture 6" descr="KEPHIS cracks down on counterfeit seeds! Fight against fake seeds  intensifies as 30 tons of fake seeds are destroyed in Nakuru in efforts to  protect farmers. KEPHIS is committed to safeguarding seed">
            <a:extLst>
              <a:ext uri="{FF2B5EF4-FFF2-40B4-BE49-F238E27FC236}">
                <a16:creationId xmlns:a16="http://schemas.microsoft.com/office/drawing/2014/main" id="{964A561E-5F35-6606-C5B8-73ED878C11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060" r="12163" b="1"/>
          <a:stretch>
            <a:fillRect/>
          </a:stretch>
        </p:blipFill>
        <p:spPr bwMode="auto">
          <a:xfrm>
            <a:off x="17333" y="3312406"/>
            <a:ext cx="4461431" cy="2509555"/>
          </a:xfrm>
          <a:prstGeom prst="rect">
            <a:avLst/>
          </a:prstGeom>
          <a:noFill/>
          <a:extLst>
            <a:ext uri="{909E8E84-426E-40DD-AFC4-6F175D3DCCD1}">
              <a14:hiddenFill xmlns:a14="http://schemas.microsoft.com/office/drawing/2010/main">
                <a:solidFill>
                  <a:srgbClr val="FFFFFF"/>
                </a:solidFill>
              </a14:hiddenFill>
            </a:ext>
          </a:extLst>
        </p:spPr>
      </p:pic>
      <p:cxnSp>
        <p:nvCxnSpPr>
          <p:cNvPr id="5159" name="Straight Connector 5158">
            <a:extLst>
              <a:ext uri="{FF2B5EF4-FFF2-40B4-BE49-F238E27FC236}">
                <a16:creationId xmlns:a16="http://schemas.microsoft.com/office/drawing/2014/main" id="{F085D7B9-E066-4923-8CB7-294BF306296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161" name="Straight Connector 5160">
            <a:extLst>
              <a:ext uri="{FF2B5EF4-FFF2-40B4-BE49-F238E27FC236}">
                <a16:creationId xmlns:a16="http://schemas.microsoft.com/office/drawing/2014/main" id="{25443840-A796-4C43-8DC1-1B738EFEC52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422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E06BA75-3AAB-D1DB-F5C6-F37E6715115F}"/>
              </a:ext>
            </a:extLst>
          </p:cNvPr>
          <p:cNvSpPr txBox="1"/>
          <p:nvPr/>
        </p:nvSpPr>
        <p:spPr>
          <a:xfrm>
            <a:off x="5350598" y="2100404"/>
            <a:ext cx="4961299" cy="2969536"/>
          </a:xfrm>
          <a:prstGeom prst="rect">
            <a:avLst/>
          </a:prstGeom>
          <a:noFill/>
        </p:spPr>
        <p:txBody>
          <a:bodyPr wrap="square" rtlCol="0">
            <a:spAutoFit/>
          </a:bodyPr>
          <a:lstStyle/>
          <a:p>
            <a:endParaRPr lang="en-US" dirty="0"/>
          </a:p>
        </p:txBody>
      </p:sp>
      <p:sp>
        <p:nvSpPr>
          <p:cNvPr id="15" name="Rectangle 1">
            <a:extLst>
              <a:ext uri="{FF2B5EF4-FFF2-40B4-BE49-F238E27FC236}">
                <a16:creationId xmlns:a16="http://schemas.microsoft.com/office/drawing/2014/main" id="{D643A53B-D3C4-402E-8597-CD1B59932447}"/>
              </a:ext>
            </a:extLst>
          </p:cNvPr>
          <p:cNvSpPr>
            <a:spLocks noGrp="1" noChangeArrowheads="1"/>
          </p:cNvSpPr>
          <p:nvPr>
            <p:ph idx="1"/>
          </p:nvPr>
        </p:nvSpPr>
        <p:spPr bwMode="auto">
          <a:xfrm>
            <a:off x="4786071" y="1267171"/>
            <a:ext cx="6598027" cy="48013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lvl="0" indent="0" algn="just" eaLnBrk="0" fontAlgn="base" hangingPunct="0">
              <a:lnSpc>
                <a:spcPct val="100000"/>
              </a:lnSpc>
              <a:spcBef>
                <a:spcPct val="0"/>
              </a:spcBef>
              <a:spcAft>
                <a:spcPct val="0"/>
              </a:spcAft>
              <a:buFontTx/>
              <a:buChar char="•"/>
            </a:pPr>
            <a:r>
              <a:rPr kumimoji="0" lang="en-US" altLang="en-US" sz="1400" b="1"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Nakuru (2025):</a:t>
            </a:r>
            <a:r>
              <a:rPr kumimoji="0" lang="en-US" altLang="en-US" sz="14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 Authorities seized and destroyed </a:t>
            </a:r>
            <a:r>
              <a:rPr kumimoji="0" lang="en-US" altLang="en-US" sz="1400" b="1"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30 tons</a:t>
            </a:r>
            <a:r>
              <a:rPr kumimoji="0" lang="en-US" altLang="en-US" sz="14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 of uncertified seeds and packaging materials after successful prosecutions in court </a:t>
            </a:r>
            <a:r>
              <a:rPr lang="en-US" altLang="en-US" sz="1400" dirty="0">
                <a:solidFill>
                  <a:srgbClr val="0A0A0A"/>
                </a:solidFill>
                <a:latin typeface="Times New Roman" panose="02020603050405020304" pitchFamily="18" charset="0"/>
                <a:cs typeface="Times New Roman" panose="02020603050405020304" pitchFamily="18" charset="0"/>
              </a:rPr>
              <a:t>valued at over </a:t>
            </a:r>
            <a:r>
              <a:rPr lang="en-US" altLang="en-US" sz="1400" b="1" dirty="0">
                <a:solidFill>
                  <a:srgbClr val="0A0A0A"/>
                </a:solidFill>
                <a:latin typeface="Times New Roman" panose="02020603050405020304" pitchFamily="18" charset="0"/>
                <a:cs typeface="Times New Roman" panose="02020603050405020304" pitchFamily="18" charset="0"/>
              </a:rPr>
              <a:t>USD 77, 000</a:t>
            </a:r>
            <a:r>
              <a:rPr kumimoji="0" lang="en-US" altLang="en-US" sz="14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14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endParaRPr>
          </a:p>
          <a:p>
            <a:pPr marL="0" lvl="0" indent="0" algn="just" eaLnBrk="0" fontAlgn="base" hangingPunct="0">
              <a:lnSpc>
                <a:spcPct val="100000"/>
              </a:lnSpc>
              <a:spcBef>
                <a:spcPct val="0"/>
              </a:spcBef>
              <a:spcAft>
                <a:spcPct val="0"/>
              </a:spcAft>
              <a:buFontTx/>
              <a:buChar char="•"/>
            </a:pPr>
            <a:r>
              <a:rPr kumimoji="0" lang="en-US" altLang="en-US" sz="1400" b="1"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Busia (2025):</a:t>
            </a:r>
            <a:r>
              <a:rPr kumimoji="0" lang="en-US" altLang="en-US" sz="14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 A seizure of </a:t>
            </a:r>
            <a:r>
              <a:rPr kumimoji="0" lang="en-US" altLang="en-US" sz="1400" b="1"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160 bags of fake bean seeds</a:t>
            </a:r>
            <a:r>
              <a:rPr kumimoji="0" lang="en-US" altLang="en-US" sz="14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 and unmarked cotton seeds was reported in September valued at over </a:t>
            </a:r>
            <a:r>
              <a:rPr lang="en-US" altLang="en-US" sz="1400" b="1" dirty="0">
                <a:solidFill>
                  <a:srgbClr val="0A0A0A"/>
                </a:solidFill>
                <a:latin typeface="Times New Roman" panose="02020603050405020304" pitchFamily="18" charset="0"/>
                <a:cs typeface="Times New Roman" panose="02020603050405020304" pitchFamily="18" charset="0"/>
              </a:rPr>
              <a:t>USD 33, 000.</a:t>
            </a:r>
            <a:endParaRPr kumimoji="0" lang="en-US" altLang="en-US" sz="14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14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endParaRPr>
          </a:p>
          <a:p>
            <a:pPr marL="0" lvl="0" indent="0" algn="just" eaLnBrk="0" fontAlgn="base" hangingPunct="0">
              <a:lnSpc>
                <a:spcPct val="100000"/>
              </a:lnSpc>
              <a:spcBef>
                <a:spcPct val="0"/>
              </a:spcBef>
              <a:spcAft>
                <a:spcPct val="0"/>
              </a:spcAft>
              <a:buFontTx/>
              <a:buChar char="•"/>
            </a:pPr>
            <a:r>
              <a:rPr kumimoji="0" lang="en-US" altLang="en-US" sz="1400" b="1"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Narok (2025):</a:t>
            </a:r>
            <a:r>
              <a:rPr kumimoji="0" lang="en-US" altLang="en-US" sz="14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 Detectives arrested two traders and a supervisor for selling fake </a:t>
            </a:r>
            <a:r>
              <a:rPr kumimoji="0" lang="en-US" altLang="en-US" sz="1400" b="1"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Hybrid 6213</a:t>
            </a:r>
            <a:r>
              <a:rPr kumimoji="0" lang="en-US" altLang="en-US" sz="14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 maize seeds. They recovered 1,700 bales (10 </a:t>
            </a:r>
            <a:r>
              <a:rPr kumimoji="0" lang="en-US" altLang="en-US" sz="1400" b="0" i="0" u="none" strike="noStrike" cap="none" normalizeH="0" baseline="0" dirty="0" err="1">
                <a:ln>
                  <a:noFill/>
                </a:ln>
                <a:solidFill>
                  <a:srgbClr val="0A0A0A"/>
                </a:solidFill>
                <a:effectLst/>
                <a:latin typeface="Times New Roman" panose="02020603050405020304" pitchFamily="18" charset="0"/>
                <a:cs typeface="Times New Roman" panose="02020603050405020304" pitchFamily="18" charset="0"/>
              </a:rPr>
              <a:t>tonnes</a:t>
            </a:r>
            <a:r>
              <a:rPr kumimoji="0" lang="en-US" altLang="en-US" sz="14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 of stolen and counterfeit seeds valued at over </a:t>
            </a:r>
            <a:r>
              <a:rPr lang="en-US" altLang="en-US" sz="1400" b="1" dirty="0">
                <a:solidFill>
                  <a:srgbClr val="0A0A0A"/>
                </a:solidFill>
                <a:latin typeface="Times New Roman" panose="02020603050405020304" pitchFamily="18" charset="0"/>
                <a:cs typeface="Times New Roman" panose="02020603050405020304" pitchFamily="18" charset="0"/>
              </a:rPr>
              <a:t> USD 50, 000.</a:t>
            </a:r>
          </a:p>
          <a:p>
            <a:pPr marL="0" lvl="0" indent="0" algn="just" eaLnBrk="0" fontAlgn="base" hangingPunct="0">
              <a:lnSpc>
                <a:spcPct val="100000"/>
              </a:lnSpc>
              <a:spcBef>
                <a:spcPct val="0"/>
              </a:spcBef>
              <a:spcAft>
                <a:spcPct val="0"/>
              </a:spcAft>
              <a:buFontTx/>
              <a:buChar char="•"/>
            </a:pPr>
            <a:endParaRPr kumimoji="0" lang="en-US" altLang="en-US" sz="14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Nakuru/</a:t>
            </a:r>
            <a:r>
              <a:rPr kumimoji="0" lang="en-US" altLang="en-US" sz="1400" b="1" i="0" u="none" strike="noStrike" cap="none" normalizeH="0" baseline="0" dirty="0" err="1">
                <a:ln>
                  <a:noFill/>
                </a:ln>
                <a:solidFill>
                  <a:srgbClr val="0A0A0A"/>
                </a:solidFill>
                <a:effectLst/>
                <a:latin typeface="Times New Roman" panose="02020603050405020304" pitchFamily="18" charset="0"/>
                <a:cs typeface="Times New Roman" panose="02020603050405020304" pitchFamily="18" charset="0"/>
              </a:rPr>
              <a:t>Njoro</a:t>
            </a:r>
            <a:r>
              <a:rPr kumimoji="0" lang="en-US" altLang="en-US" sz="1400" b="1"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 (2024):</a:t>
            </a:r>
            <a:r>
              <a:rPr kumimoji="0" lang="en-US" altLang="en-US" sz="14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 In March, 13,000 packets of counterfeit maize seeds were confiscated. The raid recovered 18 bags of raw maize, 34,708 fake Kenya Seed Company stickers, and sewing machines used for illegal packaging valued over </a:t>
            </a:r>
            <a:r>
              <a:rPr kumimoji="0" lang="en-US" altLang="en-US" sz="1400" b="1"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USD 74,000.</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14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Kisii and </a:t>
            </a:r>
            <a:r>
              <a:rPr kumimoji="0" lang="en-US" altLang="en-US" sz="1400" b="1" i="0" u="none" strike="noStrike" cap="none" normalizeH="0" baseline="0" dirty="0" err="1">
                <a:ln>
                  <a:noFill/>
                </a:ln>
                <a:solidFill>
                  <a:srgbClr val="0A0A0A"/>
                </a:solidFill>
                <a:effectLst/>
                <a:latin typeface="Times New Roman" panose="02020603050405020304" pitchFamily="18" charset="0"/>
                <a:cs typeface="Times New Roman" panose="02020603050405020304" pitchFamily="18" charset="0"/>
              </a:rPr>
              <a:t>Nyamira</a:t>
            </a:r>
            <a:r>
              <a:rPr kumimoji="0" lang="en-US" altLang="en-US" sz="1400" b="1"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 (2024):</a:t>
            </a:r>
            <a:r>
              <a:rPr kumimoji="0" lang="en-US" altLang="en-US" sz="14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 Seven traders were arrested in January for selling roughly </a:t>
            </a:r>
            <a:r>
              <a:rPr kumimoji="0" lang="en-US" altLang="en-US" sz="1400" b="1"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310kg</a:t>
            </a:r>
            <a:r>
              <a:rPr kumimoji="0" lang="en-US" altLang="en-US" sz="14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 of uncertified seeds without licenses during a two-week surveillance operation value over </a:t>
            </a:r>
            <a:r>
              <a:rPr kumimoji="0" lang="en-US" altLang="en-US" sz="1400" b="1"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USD 23,000</a:t>
            </a:r>
            <a:r>
              <a:rPr kumimoji="0" lang="en-US" altLang="en-US" sz="14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14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Kericho (2023/2024):</a:t>
            </a:r>
            <a:r>
              <a:rPr kumimoji="0" lang="en-US" altLang="en-US" sz="14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 Four traders were arrested across various trading </a:t>
            </a:r>
            <a:r>
              <a:rPr kumimoji="0" lang="en-US" altLang="en-US" sz="1400" b="0" i="0" u="none" strike="noStrike" cap="none" normalizeH="0" baseline="0" dirty="0" err="1">
                <a:ln>
                  <a:noFill/>
                </a:ln>
                <a:solidFill>
                  <a:srgbClr val="0A0A0A"/>
                </a:solidFill>
                <a:effectLst/>
                <a:latin typeface="Times New Roman" panose="02020603050405020304" pitchFamily="18" charset="0"/>
                <a:cs typeface="Times New Roman" panose="02020603050405020304" pitchFamily="18" charset="0"/>
              </a:rPr>
              <a:t>centres</a:t>
            </a:r>
            <a:r>
              <a:rPr kumimoji="0" lang="en-US" altLang="en-US" sz="14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 for using red oxide to dye ordinary grains and selling them as certified seeds.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1569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1" name="Rectangle 8200">
            <a:extLst>
              <a:ext uri="{FF2B5EF4-FFF2-40B4-BE49-F238E27FC236}">
                <a16:creationId xmlns:a16="http://schemas.microsoft.com/office/drawing/2014/main" id="{058A14AF-9FB5-4CC7-BA35-E8E85D3ED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AD906A-0CDC-B032-9DBB-06F09CD5B9C9}"/>
              </a:ext>
            </a:extLst>
          </p:cNvPr>
          <p:cNvSpPr>
            <a:spLocks noGrp="1"/>
          </p:cNvSpPr>
          <p:nvPr>
            <p:ph type="title"/>
          </p:nvPr>
        </p:nvSpPr>
        <p:spPr>
          <a:xfrm>
            <a:off x="793662" y="386930"/>
            <a:ext cx="10066122" cy="1298448"/>
          </a:xfrm>
        </p:spPr>
        <p:txBody>
          <a:bodyPr anchor="b">
            <a:normAutofit/>
          </a:bodyPr>
          <a:lstStyle/>
          <a:p>
            <a:r>
              <a:rPr lang="en-US" sz="4800" dirty="0"/>
              <a:t> </a:t>
            </a:r>
            <a:r>
              <a:rPr lang="en-US" sz="4800" dirty="0">
                <a:latin typeface="Times New Roman" panose="02020603050405020304" pitchFamily="18" charset="0"/>
                <a:cs typeface="Times New Roman" panose="02020603050405020304" pitchFamily="18" charset="0"/>
              </a:rPr>
              <a:t>Factors influencing  Counterfeit Seeds</a:t>
            </a:r>
          </a:p>
        </p:txBody>
      </p:sp>
      <p:sp>
        <p:nvSpPr>
          <p:cNvPr id="8203" name="Rectangle 8202">
            <a:extLst>
              <a:ext uri="{FF2B5EF4-FFF2-40B4-BE49-F238E27FC236}">
                <a16:creationId xmlns:a16="http://schemas.microsoft.com/office/drawing/2014/main" id="{3A9A4357-BD1D-4622-A4FE-766E6AB8DE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5" name="Rectangle 8204">
            <a:extLst>
              <a:ext uri="{FF2B5EF4-FFF2-40B4-BE49-F238E27FC236}">
                <a16:creationId xmlns:a16="http://schemas.microsoft.com/office/drawing/2014/main"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alarm over sale of counterfeit seeds ...">
            <a:extLst>
              <a:ext uri="{FF2B5EF4-FFF2-40B4-BE49-F238E27FC236}">
                <a16:creationId xmlns:a16="http://schemas.microsoft.com/office/drawing/2014/main" id="{14F25484-CF09-30C2-60D8-8F01141D7B4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1532" y="2899299"/>
            <a:ext cx="5150277" cy="2884155"/>
          </a:xfrm>
          <a:prstGeom prst="rect">
            <a:avLst/>
          </a:prstGeom>
          <a:noFill/>
          <a:extLst>
            <a:ext uri="{909E8E84-426E-40DD-AFC4-6F175D3DCCD1}">
              <a14:hiddenFill xmlns:a14="http://schemas.microsoft.com/office/drawing/2010/main">
                <a:solidFill>
                  <a:srgbClr val="FFFFFF"/>
                </a:solidFill>
              </a14:hiddenFill>
            </a:ext>
          </a:extLst>
        </p:spPr>
      </p:pic>
      <p:sp>
        <p:nvSpPr>
          <p:cNvPr id="8207" name="Rectangle 8206">
            <a:extLst>
              <a:ext uri="{FF2B5EF4-FFF2-40B4-BE49-F238E27FC236}">
                <a16:creationId xmlns:a16="http://schemas.microsoft.com/office/drawing/2014/main" id="{E6995CE5-F890-4ABA-82A2-26507CE8D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ontent Placeholder 2">
            <a:extLst>
              <a:ext uri="{FF2B5EF4-FFF2-40B4-BE49-F238E27FC236}">
                <a16:creationId xmlns:a16="http://schemas.microsoft.com/office/drawing/2014/main" id="{8FD5FF15-214C-5984-9A47-9C9E27BA2B92}"/>
              </a:ext>
            </a:extLst>
          </p:cNvPr>
          <p:cNvGraphicFramePr>
            <a:graphicFrameLocks noGrp="1"/>
          </p:cNvGraphicFramePr>
          <p:nvPr>
            <p:ph idx="1"/>
            <p:extLst>
              <p:ext uri="{D42A27DB-BD31-4B8C-83A1-F6EECF244321}">
                <p14:modId xmlns:p14="http://schemas.microsoft.com/office/powerpoint/2010/main" val="2350007478"/>
              </p:ext>
            </p:extLst>
          </p:nvPr>
        </p:nvGraphicFramePr>
        <p:xfrm>
          <a:off x="793661" y="2599509"/>
          <a:ext cx="4530898" cy="363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130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3D9969-2192-B849-86B9-0C1E42A49EF0}"/>
              </a:ext>
            </a:extLst>
          </p:cNvPr>
          <p:cNvSpPr>
            <a:spLocks noGrp="1"/>
          </p:cNvSpPr>
          <p:nvPr>
            <p:ph type="title"/>
          </p:nvPr>
        </p:nvSpPr>
        <p:spPr>
          <a:xfrm>
            <a:off x="635000" y="640823"/>
            <a:ext cx="3418659" cy="3426352"/>
          </a:xfrm>
        </p:spPr>
        <p:txBody>
          <a:bodyPr anchor="ctr">
            <a:normAutofit fontScale="90000"/>
          </a:bodyPr>
          <a:lstStyle/>
          <a:p>
            <a:r>
              <a:rPr lang="en-US" sz="5000" b="1" dirty="0"/>
              <a:t>Measures to Combat Counterfeit Seed</a:t>
            </a:r>
            <a:br>
              <a:rPr lang="en-US" sz="5000" b="1" dirty="0"/>
            </a:br>
            <a:endParaRPr lang="en-US" sz="50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501E970-3A24-A0E7-BE20-85608A942E4F}"/>
              </a:ext>
            </a:extLst>
          </p:cNvPr>
          <p:cNvGraphicFramePr>
            <a:graphicFrameLocks noGrp="1"/>
          </p:cNvGraphicFramePr>
          <p:nvPr>
            <p:ph idx="1"/>
            <p:extLst>
              <p:ext uri="{D42A27DB-BD31-4B8C-83A1-F6EECF244321}">
                <p14:modId xmlns:p14="http://schemas.microsoft.com/office/powerpoint/2010/main" val="6247197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How to identify genuine seed. | Kilimo News">
            <a:extLst>
              <a:ext uri="{FF2B5EF4-FFF2-40B4-BE49-F238E27FC236}">
                <a16:creationId xmlns:a16="http://schemas.microsoft.com/office/drawing/2014/main" id="{80AE968C-C5FB-64DF-1458-DE3B475D53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4983" r="-1" b="-1"/>
          <a:stretch>
            <a:fillRect/>
          </a:stretch>
        </p:blipFill>
        <p:spPr bwMode="auto">
          <a:xfrm>
            <a:off x="1" y="3686175"/>
            <a:ext cx="3865749" cy="3171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97993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09C8D1-22B0-E75E-87A5-CAC29F52FAF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F221DE-AEC9-5DC7-FB19-140A6EE91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259E67-B939-E1E7-C016-870D27ECF422}"/>
              </a:ext>
            </a:extLst>
          </p:cNvPr>
          <p:cNvSpPr>
            <a:spLocks noGrp="1"/>
          </p:cNvSpPr>
          <p:nvPr>
            <p:ph type="title"/>
          </p:nvPr>
        </p:nvSpPr>
        <p:spPr>
          <a:xfrm>
            <a:off x="635000" y="640823"/>
            <a:ext cx="3418659" cy="3426352"/>
          </a:xfrm>
        </p:spPr>
        <p:txBody>
          <a:bodyPr anchor="ctr">
            <a:normAutofit fontScale="90000"/>
          </a:bodyPr>
          <a:lstStyle/>
          <a:p>
            <a:r>
              <a:rPr lang="en-US" sz="5000" b="1" dirty="0"/>
              <a:t>Measures to Combat Counterfeit Seed</a:t>
            </a:r>
            <a:br>
              <a:rPr lang="en-US" sz="5000" b="1" dirty="0"/>
            </a:br>
            <a:endParaRPr lang="en-US" sz="5000" dirty="0"/>
          </a:p>
        </p:txBody>
      </p:sp>
      <p:sp>
        <p:nvSpPr>
          <p:cNvPr id="11" name="sketch line">
            <a:extLst>
              <a:ext uri="{FF2B5EF4-FFF2-40B4-BE49-F238E27FC236}">
                <a16:creationId xmlns:a16="http://schemas.microsoft.com/office/drawing/2014/main" id="{081A9891-5377-BE51-8496-57881C93BD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C50A0D2-1B10-F557-25B8-5CAF2AAE8180}"/>
              </a:ext>
            </a:extLst>
          </p:cNvPr>
          <p:cNvGraphicFramePr>
            <a:graphicFrameLocks noGrp="1"/>
          </p:cNvGraphicFramePr>
          <p:nvPr>
            <p:ph idx="1"/>
            <p:extLst>
              <p:ext uri="{D42A27DB-BD31-4B8C-83A1-F6EECF244321}">
                <p14:modId xmlns:p14="http://schemas.microsoft.com/office/powerpoint/2010/main" val="125263121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How to identify genuine seed. | Kilimo News">
            <a:extLst>
              <a:ext uri="{FF2B5EF4-FFF2-40B4-BE49-F238E27FC236}">
                <a16:creationId xmlns:a16="http://schemas.microsoft.com/office/drawing/2014/main" id="{9981E053-A744-CDEE-A9F7-CA94409949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4983" r="-1" b="-1"/>
          <a:stretch>
            <a:fillRect/>
          </a:stretch>
        </p:blipFill>
        <p:spPr bwMode="auto">
          <a:xfrm>
            <a:off x="1" y="3686175"/>
            <a:ext cx="3865749" cy="3171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11694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AD4FDCD765274E8C613F0834747463" ma:contentTypeVersion="16" ma:contentTypeDescription="Create a new document." ma:contentTypeScope="" ma:versionID="2eed611a67aee0bcf1c9ed1af8f53127">
  <xsd:schema xmlns:xsd="http://www.w3.org/2001/XMLSchema" xmlns:xs="http://www.w3.org/2001/XMLSchema" xmlns:p="http://schemas.microsoft.com/office/2006/metadata/properties" xmlns:ns2="aa7f597e-1e59-4ac5-8dd6-a01c78858777" xmlns:ns3="3ffef44f-9011-4d56-bba8-ea8261c2bb06" targetNamespace="http://schemas.microsoft.com/office/2006/metadata/properties" ma:root="true" ma:fieldsID="1a4122ab00b77ad180bb15615383e9b6" ns2:_="" ns3:_="">
    <xsd:import namespace="aa7f597e-1e59-4ac5-8dd6-a01c78858777"/>
    <xsd:import namespace="3ffef44f-9011-4d56-bba8-ea8261c2bb0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7f597e-1e59-4ac5-8dd6-a01c7885877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4a9df30-e24c-4580-ab79-bf1a193a60bf}" ma:internalName="TaxCatchAll" ma:showField="CatchAllData" ma:web="aa7f597e-1e59-4ac5-8dd6-a01c7885877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fef44f-9011-4d56-bba8-ea8261c2bb0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66bb07c-de0c-4032-82b8-df315638f0a9"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ffef44f-9011-4d56-bba8-ea8261c2bb06">
      <Terms xmlns="http://schemas.microsoft.com/office/infopath/2007/PartnerControls"/>
    </lcf76f155ced4ddcb4097134ff3c332f>
    <TaxCatchAll xmlns="aa7f597e-1e59-4ac5-8dd6-a01c78858777" xsi:nil="true"/>
  </documentManagement>
</p:properties>
</file>

<file path=customXml/itemProps1.xml><?xml version="1.0" encoding="utf-8"?>
<ds:datastoreItem xmlns:ds="http://schemas.openxmlformats.org/officeDocument/2006/customXml" ds:itemID="{360658A1-310B-48E6-8C5D-A3BC6EF151A8}"/>
</file>

<file path=customXml/itemProps2.xml><?xml version="1.0" encoding="utf-8"?>
<ds:datastoreItem xmlns:ds="http://schemas.openxmlformats.org/officeDocument/2006/customXml" ds:itemID="{BEB31AFF-74B8-425A-94FD-5064F2913482}"/>
</file>

<file path=customXml/itemProps3.xml><?xml version="1.0" encoding="utf-8"?>
<ds:datastoreItem xmlns:ds="http://schemas.openxmlformats.org/officeDocument/2006/customXml" ds:itemID="{307D40C7-C3B0-49D9-84FB-E54120ECF195}"/>
</file>

<file path=docProps/app.xml><?xml version="1.0" encoding="utf-8"?>
<Properties xmlns="http://schemas.openxmlformats.org/officeDocument/2006/extended-properties" xmlns:vt="http://schemas.openxmlformats.org/officeDocument/2006/docPropsVTypes">
  <TotalTime>527</TotalTime>
  <Words>757</Words>
  <Application>Microsoft Office PowerPoint</Application>
  <PresentationFormat>Widescreen</PresentationFormat>
  <Paragraphs>122</Paragraphs>
  <Slides>13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Aptos Display</vt:lpstr>
      <vt:lpstr>Arial</vt:lpstr>
      <vt:lpstr>Calibri</vt:lpstr>
      <vt:lpstr>Google Sans</vt:lpstr>
      <vt:lpstr>Helvetica Neue Medium</vt:lpstr>
      <vt:lpstr>Times New Roman</vt:lpstr>
      <vt:lpstr>Office Theme</vt:lpstr>
      <vt:lpstr>    Tackling Counterfeit Seed: </vt:lpstr>
      <vt:lpstr>The Role of Plant Variety Protection in Protecting Innovation and Combatting Illegal Seed Practices</vt:lpstr>
      <vt:lpstr>Situation in Kenya:  </vt:lpstr>
      <vt:lpstr>Kenyan Seed  Market outlook </vt:lpstr>
      <vt:lpstr>What are we protecting By Fighting Counterfeit?</vt:lpstr>
      <vt:lpstr>Recent Major Cases and Seizures (2024–2026)</vt:lpstr>
      <vt:lpstr> Factors influencing  Counterfeit Seeds</vt:lpstr>
      <vt:lpstr>Measures to Combat Counterfeit Seed </vt:lpstr>
      <vt:lpstr>Measures to Combat Counterfeit Seed </vt:lpstr>
      <vt:lpstr>Kenya’s Seed Verification System</vt:lpstr>
      <vt:lpstr> Limitations of the Law in Fighting Counterfeit</vt:lpstr>
      <vt:lpstr>Closing Statement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Tackling Counterfeit Seed: </dc:title>
  <dc:creator>Kennedy Muchira</dc:creator>
  <cp:lastModifiedBy>Kennedy Muchira</cp:lastModifiedBy>
  <cp:revision>21</cp:revision>
  <dcterms:created xsi:type="dcterms:W3CDTF">2026-03-16T04:57:11Z</dcterms:created>
  <dcterms:modified xsi:type="dcterms:W3CDTF">2026-03-20T12:28:55Z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0x0101005CAD4FDCD765274E8C613F0834747463</vt:lpwstr>
  </property>
</Properties>
</file>