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522" r:id="rId5"/>
    <p:sldId id="931" r:id="rId6"/>
    <p:sldId id="938" r:id="rId7"/>
    <p:sldId id="267" r:id="rId8"/>
    <p:sldId id="614" r:id="rId9"/>
    <p:sldId id="943" r:id="rId10"/>
    <p:sldId id="933" r:id="rId11"/>
    <p:sldId id="936" r:id="rId12"/>
    <p:sldId id="618" r:id="rId13"/>
    <p:sldId id="256" r:id="rId14"/>
    <p:sldId id="276" r:id="rId15"/>
    <p:sldId id="935" r:id="rId16"/>
    <p:sldId id="948" r:id="rId17"/>
    <p:sldId id="934" r:id="rId18"/>
    <p:sldId id="945" r:id="rId19"/>
    <p:sldId id="947"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1"/>
    <a:srgbClr val="1F60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DEC3F-C969-FA46-85C1-7F912ABCFD95}" v="85" dt="2026-03-23T09:11:24.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29"/>
    <p:restoredTop sz="96247" autoAdjust="0"/>
  </p:normalViewPr>
  <p:slideViewPr>
    <p:cSldViewPr snapToGrid="0">
      <p:cViewPr varScale="1">
        <p:scale>
          <a:sx n="104" d="100"/>
          <a:sy n="104" d="100"/>
        </p:scale>
        <p:origin x="528" y="504"/>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15E44-B09E-4102-94EB-F66FD37E2E79}"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6DEF3C8B-634B-447F-9187-7B63CE92C1D4}">
      <dgm:prSet/>
      <dgm:spPr/>
      <dgm:t>
        <a:bodyPr/>
        <a:lstStyle/>
        <a:p>
          <a:r>
            <a:rPr lang="en-US"/>
            <a:t>Underinvestment in research &amp; breeding</a:t>
          </a:r>
        </a:p>
      </dgm:t>
    </dgm:pt>
    <dgm:pt modelId="{12E1BD52-47E7-443C-BC0B-130AAA8B196A}" type="parTrans" cxnId="{A360CAE0-CEB0-4634-8595-DBAF273E98BD}">
      <dgm:prSet/>
      <dgm:spPr/>
      <dgm:t>
        <a:bodyPr/>
        <a:lstStyle/>
        <a:p>
          <a:endParaRPr lang="en-US"/>
        </a:p>
      </dgm:t>
    </dgm:pt>
    <dgm:pt modelId="{B954D014-B14D-4836-8C00-AA45820FE6AD}" type="sibTrans" cxnId="{A360CAE0-CEB0-4634-8595-DBAF273E98BD}">
      <dgm:prSet/>
      <dgm:spPr/>
      <dgm:t>
        <a:bodyPr/>
        <a:lstStyle/>
        <a:p>
          <a:endParaRPr lang="en-US"/>
        </a:p>
      </dgm:t>
    </dgm:pt>
    <dgm:pt modelId="{6FCABEC2-E64B-405C-AC8D-0298C4DC2C2A}">
      <dgm:prSet/>
      <dgm:spPr/>
      <dgm:t>
        <a:bodyPr/>
        <a:lstStyle/>
        <a:p>
          <a:r>
            <a:rPr lang="en-US"/>
            <a:t>Market neglect</a:t>
          </a:r>
        </a:p>
      </dgm:t>
    </dgm:pt>
    <dgm:pt modelId="{68EA25BA-A627-418C-911C-6D487CFACF6E}" type="parTrans" cxnId="{F0C65F79-D728-4775-9841-87DB9758B56C}">
      <dgm:prSet/>
      <dgm:spPr/>
      <dgm:t>
        <a:bodyPr/>
        <a:lstStyle/>
        <a:p>
          <a:endParaRPr lang="en-US"/>
        </a:p>
      </dgm:t>
    </dgm:pt>
    <dgm:pt modelId="{F5180A1C-1434-4A1D-8CF6-F5BCB425FE21}" type="sibTrans" cxnId="{F0C65F79-D728-4775-9841-87DB9758B56C}">
      <dgm:prSet/>
      <dgm:spPr/>
      <dgm:t>
        <a:bodyPr/>
        <a:lstStyle/>
        <a:p>
          <a:endParaRPr lang="en-US"/>
        </a:p>
      </dgm:t>
    </dgm:pt>
    <dgm:pt modelId="{455774B9-2216-46DC-BE5F-4612F0D98413}">
      <dgm:prSet/>
      <dgm:spPr/>
      <dgm:t>
        <a:bodyPr/>
        <a:lstStyle/>
        <a:p>
          <a:r>
            <a:rPr lang="en-US"/>
            <a:t>Policy blind spots</a:t>
          </a:r>
        </a:p>
      </dgm:t>
    </dgm:pt>
    <dgm:pt modelId="{933FEE91-3A6D-4258-829B-6E832E35156F}" type="parTrans" cxnId="{2E0EFFB3-9D47-4EEB-AB58-D87CE7D428ED}">
      <dgm:prSet/>
      <dgm:spPr/>
      <dgm:t>
        <a:bodyPr/>
        <a:lstStyle/>
        <a:p>
          <a:endParaRPr lang="en-US"/>
        </a:p>
      </dgm:t>
    </dgm:pt>
    <dgm:pt modelId="{BB6503E7-CB79-48D8-8DD1-692D11B81D1E}" type="sibTrans" cxnId="{2E0EFFB3-9D47-4EEB-AB58-D87CE7D428ED}">
      <dgm:prSet/>
      <dgm:spPr/>
      <dgm:t>
        <a:bodyPr/>
        <a:lstStyle/>
        <a:p>
          <a:endParaRPr lang="en-US"/>
        </a:p>
      </dgm:t>
    </dgm:pt>
    <dgm:pt modelId="{D0005B39-4F9A-344E-B49D-D88AFE6CD14F}" type="pres">
      <dgm:prSet presAssocID="{FB515E44-B09E-4102-94EB-F66FD37E2E79}" presName="diagram" presStyleCnt="0">
        <dgm:presLayoutVars>
          <dgm:chPref val="1"/>
          <dgm:dir/>
          <dgm:animOne val="branch"/>
          <dgm:animLvl val="lvl"/>
          <dgm:resizeHandles/>
        </dgm:presLayoutVars>
      </dgm:prSet>
      <dgm:spPr/>
    </dgm:pt>
    <dgm:pt modelId="{1FEBD3C9-E61B-7943-A15D-5A05D342175A}" type="pres">
      <dgm:prSet presAssocID="{6DEF3C8B-634B-447F-9187-7B63CE92C1D4}" presName="root" presStyleCnt="0"/>
      <dgm:spPr/>
    </dgm:pt>
    <dgm:pt modelId="{972F632F-EB1E-8740-AED2-82C39A6130B6}" type="pres">
      <dgm:prSet presAssocID="{6DEF3C8B-634B-447F-9187-7B63CE92C1D4}" presName="rootComposite" presStyleCnt="0"/>
      <dgm:spPr/>
    </dgm:pt>
    <dgm:pt modelId="{11B6A9C4-3D92-AE4E-99CF-C0BA2885E47C}" type="pres">
      <dgm:prSet presAssocID="{6DEF3C8B-634B-447F-9187-7B63CE92C1D4}" presName="rootText" presStyleLbl="node1" presStyleIdx="0" presStyleCnt="3"/>
      <dgm:spPr/>
    </dgm:pt>
    <dgm:pt modelId="{CA9E2333-9E63-0644-9E6D-5D239F190A0D}" type="pres">
      <dgm:prSet presAssocID="{6DEF3C8B-634B-447F-9187-7B63CE92C1D4}" presName="rootConnector" presStyleLbl="node1" presStyleIdx="0" presStyleCnt="3"/>
      <dgm:spPr/>
    </dgm:pt>
    <dgm:pt modelId="{7672B224-B50B-7B42-8C14-50FFE444B2D2}" type="pres">
      <dgm:prSet presAssocID="{6DEF3C8B-634B-447F-9187-7B63CE92C1D4}" presName="childShape" presStyleCnt="0"/>
      <dgm:spPr/>
    </dgm:pt>
    <dgm:pt modelId="{0C139A40-D6A0-B245-93D7-DA913A685437}" type="pres">
      <dgm:prSet presAssocID="{6FCABEC2-E64B-405C-AC8D-0298C4DC2C2A}" presName="root" presStyleCnt="0"/>
      <dgm:spPr/>
    </dgm:pt>
    <dgm:pt modelId="{BD387073-9DF7-CD46-8748-F0F2A0DCF971}" type="pres">
      <dgm:prSet presAssocID="{6FCABEC2-E64B-405C-AC8D-0298C4DC2C2A}" presName="rootComposite" presStyleCnt="0"/>
      <dgm:spPr/>
    </dgm:pt>
    <dgm:pt modelId="{55766DBE-796F-E441-8E71-A99797695BED}" type="pres">
      <dgm:prSet presAssocID="{6FCABEC2-E64B-405C-AC8D-0298C4DC2C2A}" presName="rootText" presStyleLbl="node1" presStyleIdx="1" presStyleCnt="3"/>
      <dgm:spPr/>
    </dgm:pt>
    <dgm:pt modelId="{F15A9B5F-5741-6A45-B26A-2F9F2C53FBED}" type="pres">
      <dgm:prSet presAssocID="{6FCABEC2-E64B-405C-AC8D-0298C4DC2C2A}" presName="rootConnector" presStyleLbl="node1" presStyleIdx="1" presStyleCnt="3"/>
      <dgm:spPr/>
    </dgm:pt>
    <dgm:pt modelId="{4241989D-DE48-0944-BE89-27FFFF475E1D}" type="pres">
      <dgm:prSet presAssocID="{6FCABEC2-E64B-405C-AC8D-0298C4DC2C2A}" presName="childShape" presStyleCnt="0"/>
      <dgm:spPr/>
    </dgm:pt>
    <dgm:pt modelId="{90E654D0-B218-FA43-9632-EEA7DEB5A295}" type="pres">
      <dgm:prSet presAssocID="{455774B9-2216-46DC-BE5F-4612F0D98413}" presName="root" presStyleCnt="0"/>
      <dgm:spPr/>
    </dgm:pt>
    <dgm:pt modelId="{3E301524-B531-CB42-B657-D1AB353D4CC1}" type="pres">
      <dgm:prSet presAssocID="{455774B9-2216-46DC-BE5F-4612F0D98413}" presName="rootComposite" presStyleCnt="0"/>
      <dgm:spPr/>
    </dgm:pt>
    <dgm:pt modelId="{A36BD0E9-0315-DF41-A5B1-1071935A7626}" type="pres">
      <dgm:prSet presAssocID="{455774B9-2216-46DC-BE5F-4612F0D98413}" presName="rootText" presStyleLbl="node1" presStyleIdx="2" presStyleCnt="3"/>
      <dgm:spPr/>
    </dgm:pt>
    <dgm:pt modelId="{77DC41DE-C087-984D-83EF-54EFEDF4569C}" type="pres">
      <dgm:prSet presAssocID="{455774B9-2216-46DC-BE5F-4612F0D98413}" presName="rootConnector" presStyleLbl="node1" presStyleIdx="2" presStyleCnt="3"/>
      <dgm:spPr/>
    </dgm:pt>
    <dgm:pt modelId="{9BB6A0BA-B5DB-7241-9E23-5F820A5595E8}" type="pres">
      <dgm:prSet presAssocID="{455774B9-2216-46DC-BE5F-4612F0D98413}" presName="childShape" presStyleCnt="0"/>
      <dgm:spPr/>
    </dgm:pt>
  </dgm:ptLst>
  <dgm:cxnLst>
    <dgm:cxn modelId="{C9841709-690D-EE49-8EFC-330E158224F7}" type="presOf" srcId="{6DEF3C8B-634B-447F-9187-7B63CE92C1D4}" destId="{CA9E2333-9E63-0644-9E6D-5D239F190A0D}" srcOrd="1" destOrd="0" presId="urn:microsoft.com/office/officeart/2005/8/layout/hierarchy3"/>
    <dgm:cxn modelId="{F0C65F79-D728-4775-9841-87DB9758B56C}" srcId="{FB515E44-B09E-4102-94EB-F66FD37E2E79}" destId="{6FCABEC2-E64B-405C-AC8D-0298C4DC2C2A}" srcOrd="1" destOrd="0" parTransId="{68EA25BA-A627-418C-911C-6D487CFACF6E}" sibTransId="{F5180A1C-1434-4A1D-8CF6-F5BCB425FE21}"/>
    <dgm:cxn modelId="{10C5B383-070C-FB42-81F3-48AB062B1ACF}" type="presOf" srcId="{FB515E44-B09E-4102-94EB-F66FD37E2E79}" destId="{D0005B39-4F9A-344E-B49D-D88AFE6CD14F}" srcOrd="0" destOrd="0" presId="urn:microsoft.com/office/officeart/2005/8/layout/hierarchy3"/>
    <dgm:cxn modelId="{334D91B1-6768-0F49-B728-5BF62527093F}" type="presOf" srcId="{6FCABEC2-E64B-405C-AC8D-0298C4DC2C2A}" destId="{55766DBE-796F-E441-8E71-A99797695BED}" srcOrd="0" destOrd="0" presId="urn:microsoft.com/office/officeart/2005/8/layout/hierarchy3"/>
    <dgm:cxn modelId="{2E0EFFB3-9D47-4EEB-AB58-D87CE7D428ED}" srcId="{FB515E44-B09E-4102-94EB-F66FD37E2E79}" destId="{455774B9-2216-46DC-BE5F-4612F0D98413}" srcOrd="2" destOrd="0" parTransId="{933FEE91-3A6D-4258-829B-6E832E35156F}" sibTransId="{BB6503E7-CB79-48D8-8DD1-692D11B81D1E}"/>
    <dgm:cxn modelId="{8DD9B1C1-A1BF-FA43-9D8E-22760B834E63}" type="presOf" srcId="{455774B9-2216-46DC-BE5F-4612F0D98413}" destId="{77DC41DE-C087-984D-83EF-54EFEDF4569C}" srcOrd="1" destOrd="0" presId="urn:microsoft.com/office/officeart/2005/8/layout/hierarchy3"/>
    <dgm:cxn modelId="{E5DAC2C4-EA33-574B-883E-513F8A5D613E}" type="presOf" srcId="{6FCABEC2-E64B-405C-AC8D-0298C4DC2C2A}" destId="{F15A9B5F-5741-6A45-B26A-2F9F2C53FBED}" srcOrd="1" destOrd="0" presId="urn:microsoft.com/office/officeart/2005/8/layout/hierarchy3"/>
    <dgm:cxn modelId="{5174FEDF-C921-3C4E-8917-C5D879B3CEEB}" type="presOf" srcId="{455774B9-2216-46DC-BE5F-4612F0D98413}" destId="{A36BD0E9-0315-DF41-A5B1-1071935A7626}" srcOrd="0" destOrd="0" presId="urn:microsoft.com/office/officeart/2005/8/layout/hierarchy3"/>
    <dgm:cxn modelId="{A360CAE0-CEB0-4634-8595-DBAF273E98BD}" srcId="{FB515E44-B09E-4102-94EB-F66FD37E2E79}" destId="{6DEF3C8B-634B-447F-9187-7B63CE92C1D4}" srcOrd="0" destOrd="0" parTransId="{12E1BD52-47E7-443C-BC0B-130AAA8B196A}" sibTransId="{B954D014-B14D-4836-8C00-AA45820FE6AD}"/>
    <dgm:cxn modelId="{A748F5E3-22DB-8948-996A-73A910A2F801}" type="presOf" srcId="{6DEF3C8B-634B-447F-9187-7B63CE92C1D4}" destId="{11B6A9C4-3D92-AE4E-99CF-C0BA2885E47C}" srcOrd="0" destOrd="0" presId="urn:microsoft.com/office/officeart/2005/8/layout/hierarchy3"/>
    <dgm:cxn modelId="{0BAF5867-9138-9847-B72B-2920C36EAEDF}" type="presParOf" srcId="{D0005B39-4F9A-344E-B49D-D88AFE6CD14F}" destId="{1FEBD3C9-E61B-7943-A15D-5A05D342175A}" srcOrd="0" destOrd="0" presId="urn:microsoft.com/office/officeart/2005/8/layout/hierarchy3"/>
    <dgm:cxn modelId="{6D5DD525-C79C-384C-9358-7FCCF96F7D23}" type="presParOf" srcId="{1FEBD3C9-E61B-7943-A15D-5A05D342175A}" destId="{972F632F-EB1E-8740-AED2-82C39A6130B6}" srcOrd="0" destOrd="0" presId="urn:microsoft.com/office/officeart/2005/8/layout/hierarchy3"/>
    <dgm:cxn modelId="{EFAA982D-7EB2-F947-9E31-D3A6C53A586E}" type="presParOf" srcId="{972F632F-EB1E-8740-AED2-82C39A6130B6}" destId="{11B6A9C4-3D92-AE4E-99CF-C0BA2885E47C}" srcOrd="0" destOrd="0" presId="urn:microsoft.com/office/officeart/2005/8/layout/hierarchy3"/>
    <dgm:cxn modelId="{B163D5E3-D9DF-2043-85A2-B3623D39D62D}" type="presParOf" srcId="{972F632F-EB1E-8740-AED2-82C39A6130B6}" destId="{CA9E2333-9E63-0644-9E6D-5D239F190A0D}" srcOrd="1" destOrd="0" presId="urn:microsoft.com/office/officeart/2005/8/layout/hierarchy3"/>
    <dgm:cxn modelId="{41D024AE-C50D-4A43-B593-04308440B5FB}" type="presParOf" srcId="{1FEBD3C9-E61B-7943-A15D-5A05D342175A}" destId="{7672B224-B50B-7B42-8C14-50FFE444B2D2}" srcOrd="1" destOrd="0" presId="urn:microsoft.com/office/officeart/2005/8/layout/hierarchy3"/>
    <dgm:cxn modelId="{44C4830E-0410-6347-A29E-68914E9613D9}" type="presParOf" srcId="{D0005B39-4F9A-344E-B49D-D88AFE6CD14F}" destId="{0C139A40-D6A0-B245-93D7-DA913A685437}" srcOrd="1" destOrd="0" presId="urn:microsoft.com/office/officeart/2005/8/layout/hierarchy3"/>
    <dgm:cxn modelId="{7B0F241F-38A8-2B41-B66E-00FA1528C85B}" type="presParOf" srcId="{0C139A40-D6A0-B245-93D7-DA913A685437}" destId="{BD387073-9DF7-CD46-8748-F0F2A0DCF971}" srcOrd="0" destOrd="0" presId="urn:microsoft.com/office/officeart/2005/8/layout/hierarchy3"/>
    <dgm:cxn modelId="{6CA306E7-8EB9-A94E-81C2-BB7EF7C9BA35}" type="presParOf" srcId="{BD387073-9DF7-CD46-8748-F0F2A0DCF971}" destId="{55766DBE-796F-E441-8E71-A99797695BED}" srcOrd="0" destOrd="0" presId="urn:microsoft.com/office/officeart/2005/8/layout/hierarchy3"/>
    <dgm:cxn modelId="{FAD76ED2-02B0-6042-A216-69B7557484C9}" type="presParOf" srcId="{BD387073-9DF7-CD46-8748-F0F2A0DCF971}" destId="{F15A9B5F-5741-6A45-B26A-2F9F2C53FBED}" srcOrd="1" destOrd="0" presId="urn:microsoft.com/office/officeart/2005/8/layout/hierarchy3"/>
    <dgm:cxn modelId="{77B3D71A-52C3-DD42-9C3B-1BFAF9176564}" type="presParOf" srcId="{0C139A40-D6A0-B245-93D7-DA913A685437}" destId="{4241989D-DE48-0944-BE89-27FFFF475E1D}" srcOrd="1" destOrd="0" presId="urn:microsoft.com/office/officeart/2005/8/layout/hierarchy3"/>
    <dgm:cxn modelId="{325E7BB5-60DC-6D4C-95EC-559E80F1CBF4}" type="presParOf" srcId="{D0005B39-4F9A-344E-B49D-D88AFE6CD14F}" destId="{90E654D0-B218-FA43-9632-EEA7DEB5A295}" srcOrd="2" destOrd="0" presId="urn:microsoft.com/office/officeart/2005/8/layout/hierarchy3"/>
    <dgm:cxn modelId="{B05DE520-F2EE-CD41-A32F-9F998AEF70AC}" type="presParOf" srcId="{90E654D0-B218-FA43-9632-EEA7DEB5A295}" destId="{3E301524-B531-CB42-B657-D1AB353D4CC1}" srcOrd="0" destOrd="0" presId="urn:microsoft.com/office/officeart/2005/8/layout/hierarchy3"/>
    <dgm:cxn modelId="{228DC7CB-CB99-4445-BE60-033DDE014064}" type="presParOf" srcId="{3E301524-B531-CB42-B657-D1AB353D4CC1}" destId="{A36BD0E9-0315-DF41-A5B1-1071935A7626}" srcOrd="0" destOrd="0" presId="urn:microsoft.com/office/officeart/2005/8/layout/hierarchy3"/>
    <dgm:cxn modelId="{9DFD4074-70FE-6F4E-918D-D6BC50A17F1E}" type="presParOf" srcId="{3E301524-B531-CB42-B657-D1AB353D4CC1}" destId="{77DC41DE-C087-984D-83EF-54EFEDF4569C}" srcOrd="1" destOrd="0" presId="urn:microsoft.com/office/officeart/2005/8/layout/hierarchy3"/>
    <dgm:cxn modelId="{39B07827-5BD8-A44C-A158-D61B0E8E217F}" type="presParOf" srcId="{90E654D0-B218-FA43-9632-EEA7DEB5A295}" destId="{9BB6A0BA-B5DB-7241-9E23-5F820A5595E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A9C4-3D92-AE4E-99CF-C0BA2885E47C}">
      <dsp:nvSpPr>
        <dsp:cNvPr id="0" name=""/>
        <dsp:cNvSpPr/>
      </dsp:nvSpPr>
      <dsp:spPr>
        <a:xfrm>
          <a:off x="1083" y="1542071"/>
          <a:ext cx="2534391" cy="126719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Underinvestment in research &amp; breeding</a:t>
          </a:r>
        </a:p>
      </dsp:txBody>
      <dsp:txXfrm>
        <a:off x="38198" y="1579186"/>
        <a:ext cx="2460161" cy="1192965"/>
      </dsp:txXfrm>
    </dsp:sp>
    <dsp:sp modelId="{55766DBE-796F-E441-8E71-A99797695BED}">
      <dsp:nvSpPr>
        <dsp:cNvPr id="0" name=""/>
        <dsp:cNvSpPr/>
      </dsp:nvSpPr>
      <dsp:spPr>
        <a:xfrm>
          <a:off x="3169072" y="1542071"/>
          <a:ext cx="2534391" cy="1267195"/>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Market neglect</a:t>
          </a:r>
        </a:p>
      </dsp:txBody>
      <dsp:txXfrm>
        <a:off x="3206187" y="1579186"/>
        <a:ext cx="2460161" cy="1192965"/>
      </dsp:txXfrm>
    </dsp:sp>
    <dsp:sp modelId="{A36BD0E9-0315-DF41-A5B1-1071935A7626}">
      <dsp:nvSpPr>
        <dsp:cNvPr id="0" name=""/>
        <dsp:cNvSpPr/>
      </dsp:nvSpPr>
      <dsp:spPr>
        <a:xfrm>
          <a:off x="6337062" y="1542071"/>
          <a:ext cx="2534391" cy="1267195"/>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Policy blind spots</a:t>
          </a:r>
        </a:p>
      </dsp:txBody>
      <dsp:txXfrm>
        <a:off x="6374177" y="1579186"/>
        <a:ext cx="2460161" cy="11929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41565-29EA-4600-A103-F4F84FB6E6CE}" type="datetimeFigureOut">
              <a:rPr lang="en-US" smtClean="0"/>
              <a:t>3/22/26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E72FF-CC82-40D3-BF6D-0F128CAC6201}" type="slidenum">
              <a:rPr lang="en-US" smtClean="0"/>
              <a:t>‹#›</a:t>
            </a:fld>
            <a:endParaRPr lang="en-US"/>
          </a:p>
        </p:txBody>
      </p:sp>
    </p:spTree>
    <p:extLst>
      <p:ext uri="{BB962C8B-B14F-4D97-AF65-F5344CB8AC3E}">
        <p14:creationId xmlns:p14="http://schemas.microsoft.com/office/powerpoint/2010/main" val="289027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period, the Secretariat has been reviewing all the information available about the MLS and the SMTA in different online platforms and has developed a new website section for the Multilateral System.</a:t>
            </a:r>
          </a:p>
          <a:p>
            <a:endParaRPr lang="en-US" dirty="0"/>
          </a:p>
          <a:p>
            <a:r>
              <a:rPr lang="en-US" dirty="0"/>
              <a:t>The new section improves the way in which the information and resources are presented.    All the texts that were already published, have been reviewed, updated and supplemented as needed by an editorial group at the Secretariat.  They are under translation and will be available in all the official languages very soon. </a:t>
            </a:r>
          </a:p>
          <a:p>
            <a:endParaRPr lang="en-GB" dirty="0"/>
          </a:p>
          <a:p>
            <a:endParaRPr lang="en-US" dirty="0"/>
          </a:p>
        </p:txBody>
      </p:sp>
      <p:sp>
        <p:nvSpPr>
          <p:cNvPr id="4" name="Slide Number Placeholder 3"/>
          <p:cNvSpPr>
            <a:spLocks noGrp="1"/>
          </p:cNvSpPr>
          <p:nvPr>
            <p:ph type="sldNum" sz="quarter" idx="5"/>
          </p:nvPr>
        </p:nvSpPr>
        <p:spPr/>
        <p:txBody>
          <a:bodyPr/>
          <a:lstStyle/>
          <a:p>
            <a:fld id="{814F6B6C-E7E5-4308-A511-52A0951FE002}" type="slidenum">
              <a:rPr lang="en-GB" smtClean="0"/>
              <a:t>1</a:t>
            </a:fld>
            <a:endParaRPr lang="en-GB"/>
          </a:p>
        </p:txBody>
      </p:sp>
    </p:spTree>
    <p:extLst>
      <p:ext uri="{BB962C8B-B14F-4D97-AF65-F5344CB8AC3E}">
        <p14:creationId xmlns:p14="http://schemas.microsoft.com/office/powerpoint/2010/main" val="287415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6858-01FE-35E5-14F6-673FE1E00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95F54-4EA0-A9CB-3812-76B16DB61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7C821-BA57-2F4A-EC59-1963A0AD4B3F}"/>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A5A7529-8556-5D07-0186-ED9646CF9081}"/>
              </a:ext>
            </a:extLst>
          </p:cNvPr>
          <p:cNvSpPr>
            <a:spLocks noGrp="1"/>
          </p:cNvSpPr>
          <p:nvPr>
            <p:ph type="sldNum" sz="quarter" idx="5"/>
          </p:nvPr>
        </p:nvSpPr>
        <p:spPr/>
        <p:txBody>
          <a:bodyPr/>
          <a:lstStyle/>
          <a:p>
            <a:pPr>
              <a:defRPr/>
            </a:pPr>
            <a:fld id="{A508B9E8-1EEF-8342-8925-2D7657F56B4D}" type="slidenum">
              <a:rPr lang="it-IT" smtClean="0"/>
              <a:pPr>
                <a:defRPr/>
              </a:pPr>
              <a:t>7</a:t>
            </a:fld>
            <a:endParaRPr lang="it-IT"/>
          </a:p>
        </p:txBody>
      </p:sp>
    </p:spTree>
    <p:extLst>
      <p:ext uri="{BB962C8B-B14F-4D97-AF65-F5344CB8AC3E}">
        <p14:creationId xmlns:p14="http://schemas.microsoft.com/office/powerpoint/2010/main" val="213326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B266-3629-B768-D001-303CC05CC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DCA66-CB1D-D2D9-2877-E09CDE6B4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9A892-30AC-D383-27CB-8E6912C407A3}"/>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A1DA13A-A9F1-38AE-AD7C-036F79BAA1A6}"/>
              </a:ext>
            </a:extLst>
          </p:cNvPr>
          <p:cNvSpPr>
            <a:spLocks noGrp="1"/>
          </p:cNvSpPr>
          <p:nvPr>
            <p:ph type="sldNum" sz="quarter" idx="5"/>
          </p:nvPr>
        </p:nvSpPr>
        <p:spPr/>
        <p:txBody>
          <a:bodyPr/>
          <a:lstStyle/>
          <a:p>
            <a:pPr>
              <a:defRPr/>
            </a:pPr>
            <a:fld id="{A508B9E8-1EEF-8342-8925-2D7657F56B4D}" type="slidenum">
              <a:rPr lang="it-IT" smtClean="0"/>
              <a:pPr>
                <a:defRPr/>
              </a:pPr>
              <a:t>8</a:t>
            </a:fld>
            <a:endParaRPr lang="it-IT"/>
          </a:p>
        </p:txBody>
      </p:sp>
    </p:spTree>
    <p:extLst>
      <p:ext uri="{BB962C8B-B14F-4D97-AF65-F5344CB8AC3E}">
        <p14:creationId xmlns:p14="http://schemas.microsoft.com/office/powerpoint/2010/main" val="164022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A508B9E8-1EEF-8342-8925-2D7657F56B4D}" type="slidenum">
              <a:rPr lang="it-IT" smtClean="0"/>
              <a:pPr>
                <a:defRPr/>
              </a:pPr>
              <a:t>11</a:t>
            </a:fld>
            <a:endParaRPr lang="it-IT"/>
          </a:p>
        </p:txBody>
      </p:sp>
    </p:spTree>
    <p:extLst>
      <p:ext uri="{BB962C8B-B14F-4D97-AF65-F5344CB8AC3E}">
        <p14:creationId xmlns:p14="http://schemas.microsoft.com/office/powerpoint/2010/main" val="39037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85F2-2C60-4936-8E6A-95A6D371C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8BCE1-331F-09DA-0921-E2A9E2B39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5F41B-500D-F21A-0955-EE0D60F16A30}"/>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19C98157-3F1C-E80F-1854-74D4ACAAB4BF}"/>
              </a:ext>
            </a:extLst>
          </p:cNvPr>
          <p:cNvSpPr>
            <a:spLocks noGrp="1"/>
          </p:cNvSpPr>
          <p:nvPr>
            <p:ph type="sldNum" sz="quarter" idx="5"/>
          </p:nvPr>
        </p:nvSpPr>
        <p:spPr/>
        <p:txBody>
          <a:bodyPr/>
          <a:lstStyle/>
          <a:p>
            <a:pPr>
              <a:defRPr/>
            </a:pPr>
            <a:fld id="{A508B9E8-1EEF-8342-8925-2D7657F56B4D}" type="slidenum">
              <a:rPr lang="it-IT" smtClean="0"/>
              <a:pPr>
                <a:defRPr/>
              </a:pPr>
              <a:t>12</a:t>
            </a:fld>
            <a:endParaRPr lang="it-IT"/>
          </a:p>
        </p:txBody>
      </p:sp>
    </p:spTree>
    <p:extLst>
      <p:ext uri="{BB962C8B-B14F-4D97-AF65-F5344CB8AC3E}">
        <p14:creationId xmlns:p14="http://schemas.microsoft.com/office/powerpoint/2010/main" val="224267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C3034-44A6-111B-7957-B33B326D3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31369-431C-C774-2591-9A59D449D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81606-00B1-6123-3FEC-325BFDB26071}"/>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813B05CD-8E61-4005-B2C4-8FC9BB73D59E}"/>
              </a:ext>
            </a:extLst>
          </p:cNvPr>
          <p:cNvSpPr>
            <a:spLocks noGrp="1"/>
          </p:cNvSpPr>
          <p:nvPr>
            <p:ph type="sldNum" sz="quarter" idx="5"/>
          </p:nvPr>
        </p:nvSpPr>
        <p:spPr/>
        <p:txBody>
          <a:bodyPr/>
          <a:lstStyle/>
          <a:p>
            <a:pPr>
              <a:defRPr/>
            </a:pPr>
            <a:fld id="{A508B9E8-1EEF-8342-8925-2D7657F56B4D}" type="slidenum">
              <a:rPr lang="it-IT" smtClean="0"/>
              <a:pPr>
                <a:defRPr/>
              </a:pPr>
              <a:t>13</a:t>
            </a:fld>
            <a:endParaRPr lang="it-IT"/>
          </a:p>
        </p:txBody>
      </p:sp>
    </p:spTree>
    <p:extLst>
      <p:ext uri="{BB962C8B-B14F-4D97-AF65-F5344CB8AC3E}">
        <p14:creationId xmlns:p14="http://schemas.microsoft.com/office/powerpoint/2010/main" val="306238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316B-79F2-A6BE-211B-72968CDA3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2B620-8BBB-7F3B-062D-27B81F30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1AA5E-0016-98F3-A68D-6E4449A12E25}"/>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5472D1E-4E0D-84D7-FD50-A9130F384E9F}"/>
              </a:ext>
            </a:extLst>
          </p:cNvPr>
          <p:cNvSpPr>
            <a:spLocks noGrp="1"/>
          </p:cNvSpPr>
          <p:nvPr>
            <p:ph type="sldNum" sz="quarter" idx="5"/>
          </p:nvPr>
        </p:nvSpPr>
        <p:spPr/>
        <p:txBody>
          <a:bodyPr/>
          <a:lstStyle/>
          <a:p>
            <a:pPr>
              <a:defRPr/>
            </a:pPr>
            <a:fld id="{A508B9E8-1EEF-8342-8925-2D7657F56B4D}" type="slidenum">
              <a:rPr lang="it-IT" smtClean="0"/>
              <a:pPr>
                <a:defRPr/>
              </a:pPr>
              <a:t>14</a:t>
            </a:fld>
            <a:endParaRPr lang="it-IT"/>
          </a:p>
        </p:txBody>
      </p:sp>
    </p:spTree>
    <p:extLst>
      <p:ext uri="{BB962C8B-B14F-4D97-AF65-F5344CB8AC3E}">
        <p14:creationId xmlns:p14="http://schemas.microsoft.com/office/powerpoint/2010/main" val="91670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6E6D-F09B-523D-25DC-BF377B2C6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02EFF-3E93-92D3-E092-6441389D8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85647-54EF-945C-EE0B-94349D6FF931}"/>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6D637E0-37E2-AFEF-1436-184EC0981CD2}"/>
              </a:ext>
            </a:extLst>
          </p:cNvPr>
          <p:cNvSpPr>
            <a:spLocks noGrp="1"/>
          </p:cNvSpPr>
          <p:nvPr>
            <p:ph type="sldNum" sz="quarter" idx="5"/>
          </p:nvPr>
        </p:nvSpPr>
        <p:spPr/>
        <p:txBody>
          <a:bodyPr/>
          <a:lstStyle/>
          <a:p>
            <a:pPr>
              <a:defRPr/>
            </a:pPr>
            <a:fld id="{A508B9E8-1EEF-8342-8925-2D7657F56B4D}" type="slidenum">
              <a:rPr lang="it-IT" smtClean="0"/>
              <a:pPr>
                <a:defRPr/>
              </a:pPr>
              <a:t>15</a:t>
            </a:fld>
            <a:endParaRPr lang="it-IT"/>
          </a:p>
        </p:txBody>
      </p:sp>
    </p:spTree>
    <p:extLst>
      <p:ext uri="{BB962C8B-B14F-4D97-AF65-F5344CB8AC3E}">
        <p14:creationId xmlns:p14="http://schemas.microsoft.com/office/powerpoint/2010/main" val="159021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A7A-47D3-2D83-A338-2B3C00120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6106D-F084-C92A-A85B-55DF2E1D1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58FB6-93AC-852D-696A-0F4255A92A0A}"/>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Alongside the official International Treaty text, this first deposit to the Arctic World Archive also preserves four testimonial stories showing how the International Treaty works in practice.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Peru</a:t>
            </a:r>
            <a:r>
              <a:rPr lang="en-US" sz="1200" b="0" i="0" kern="1200" dirty="0">
                <a:solidFill>
                  <a:schemeClr val="tx1"/>
                </a:solidFill>
                <a:effectLst/>
                <a:latin typeface="+mn-lt"/>
                <a:ea typeface="+mn-ea"/>
                <a:cs typeface="+mn-cs"/>
              </a:rPr>
              <a:t>, Indigenous farmers conserve the world’s potato diversity through community seed banks that bring together ancestral knowledge and scientific conservation.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farming communities are reviving millets and other underused crops, strengthening nutrition, resilience, and local food cultures.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 In </a:t>
            </a:r>
            <a:r>
              <a:rPr lang="en-US" sz="1200" b="1" i="0" kern="1200" dirty="0">
                <a:solidFill>
                  <a:schemeClr val="tx1"/>
                </a:solidFill>
                <a:effectLst/>
                <a:latin typeface="+mn-lt"/>
                <a:ea typeface="+mn-ea"/>
                <a:cs typeface="+mn-cs"/>
              </a:rPr>
              <a:t>Serbia</a:t>
            </a:r>
            <a:r>
              <a:rPr lang="en-US" sz="1200" b="0" i="0" kern="1200" dirty="0">
                <a:solidFill>
                  <a:schemeClr val="tx1"/>
                </a:solidFill>
                <a:effectLst/>
                <a:latin typeface="+mn-lt"/>
                <a:ea typeface="+mn-ea"/>
                <a:cs typeface="+mn-cs"/>
              </a:rPr>
              <a:t>, researchers and farmers are rediscovering traditional cereals and using them to develop new climate‑resilient varieties for the future.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in </a:t>
            </a:r>
            <a:r>
              <a:rPr lang="en-US" sz="1200" b="1" i="0" kern="1200" dirty="0">
                <a:solidFill>
                  <a:schemeClr val="tx1"/>
                </a:solidFill>
                <a:effectLst/>
                <a:latin typeface="+mn-lt"/>
                <a:ea typeface="+mn-ea"/>
                <a:cs typeface="+mn-cs"/>
              </a:rPr>
              <a:t>Pacific Island countries</a:t>
            </a:r>
            <a:r>
              <a:rPr lang="en-US" sz="1200" b="0" i="0" kern="1200" dirty="0">
                <a:solidFill>
                  <a:schemeClr val="tx1"/>
                </a:solidFill>
                <a:effectLst/>
                <a:latin typeface="+mn-lt"/>
                <a:ea typeface="+mn-ea"/>
                <a:cs typeface="+mn-cs"/>
              </a:rPr>
              <a:t>, regional cooperation helps conserve and share staple crops that are vital for food security across isolated islands.</a:t>
            </a:r>
          </a:p>
          <a:p>
            <a:pPr fontAlgn="t"/>
            <a:endParaRPr lang="en-US" sz="1200" b="0" i="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stories remind us that plant genetic resources are inseparable from the </a:t>
            </a:r>
            <a:r>
              <a:rPr lang="en-US" sz="1200" b="1" i="0" kern="1200" dirty="0">
                <a:solidFill>
                  <a:schemeClr val="tx1"/>
                </a:solidFill>
                <a:effectLst/>
                <a:latin typeface="+mn-lt"/>
                <a:ea typeface="+mn-ea"/>
                <a:cs typeface="+mn-cs"/>
              </a:rPr>
              <a:t>knowledge, practices, and people</a:t>
            </a:r>
            <a:r>
              <a:rPr lang="en-US" sz="1200" b="0" i="0" kern="1200" dirty="0">
                <a:solidFill>
                  <a:schemeClr val="tx1"/>
                </a:solidFill>
                <a:effectLst/>
                <a:latin typeface="+mn-lt"/>
                <a:ea typeface="+mn-ea"/>
                <a:cs typeface="+mn-cs"/>
              </a:rPr>
              <a:t> who sustain them.</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3B32FA6-7417-C324-D6C6-7C7C9E1DF362}"/>
              </a:ext>
            </a:extLst>
          </p:cNvPr>
          <p:cNvSpPr>
            <a:spLocks noGrp="1"/>
          </p:cNvSpPr>
          <p:nvPr>
            <p:ph type="sldNum" sz="quarter" idx="5"/>
          </p:nvPr>
        </p:nvSpPr>
        <p:spPr/>
        <p:txBody>
          <a:bodyPr/>
          <a:lstStyle/>
          <a:p>
            <a:pPr>
              <a:defRPr/>
            </a:pPr>
            <a:fld id="{A508B9E8-1EEF-8342-8925-2D7657F56B4D}" type="slidenum">
              <a:rPr lang="it-IT" smtClean="0"/>
              <a:pPr>
                <a:defRPr/>
              </a:pPr>
              <a:t>16</a:t>
            </a:fld>
            <a:endParaRPr lang="it-IT"/>
          </a:p>
        </p:txBody>
      </p:sp>
    </p:spTree>
    <p:extLst>
      <p:ext uri="{BB962C8B-B14F-4D97-AF65-F5344CB8AC3E}">
        <p14:creationId xmlns:p14="http://schemas.microsoft.com/office/powerpoint/2010/main" val="903278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A537F29-A955-F4F3-4B40-AC2C5EE937F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396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55D7BD4-CAD1-0794-526E-E04B65912ED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02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9686660-B06C-4E7B-2267-EFC0B5990BD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07717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1FCFA6-480D-076D-0C0A-A7DE35ED04B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3518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085A4-73FD-46D0-8932-01E0D308E6A4}" type="datetimeFigureOut">
              <a:rPr lang="en-US" smtClean="0"/>
              <a:pPr/>
              <a:t>3/22/26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C711C-3A5C-424B-B9AA-C173BE3CC7F3}" type="slidenum">
              <a:rPr lang="en-US" smtClean="0"/>
              <a:pPr/>
              <a:t>‹#›</a:t>
            </a:fld>
            <a:endParaRPr lang="en-US"/>
          </a:p>
        </p:txBody>
      </p:sp>
      <p:sp>
        <p:nvSpPr>
          <p:cNvPr id="5"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 name="Rectangle 3"/>
          <p:cNvSpPr>
            <a:spLocks noGrp="1" noChangeArrowheads="1"/>
          </p:cNvSpPr>
          <p:nvPr>
            <p:ph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txBox="1">
            <a:spLocks noChangeArrowheads="1"/>
          </p:cNvSpPr>
          <p:nvPr userDrawn="1"/>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400" smtClean="0">
                <a:ea typeface="ＭＳ Ｐゴシック"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C56EB7-5A05-4A79-B8AD-E876E87AE2E0}" type="slidenum">
              <a:rPr kumimoji="0" lang="en-US" sz="1400" b="0" i="0" u="none" strike="noStrike" kern="1200" cap="none" spc="0" normalizeH="0" baseline="0" noProof="0" smtClean="0">
                <a:ln>
                  <a:noFill/>
                </a:ln>
                <a:solidFill>
                  <a:schemeClr val="tx1">
                    <a:tint val="75000"/>
                  </a:schemeClr>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tx1">
                  <a:tint val="75000"/>
                </a:schemeClr>
              </a:solidFill>
              <a:effectLst/>
              <a:uLnTx/>
              <a:uFillTx/>
              <a:latin typeface="+mn-lt"/>
              <a:ea typeface="ＭＳ Ｐゴシック" charset="-128"/>
              <a:cs typeface="+mn-cs"/>
            </a:endParaRPr>
          </a:p>
        </p:txBody>
      </p:sp>
      <p:pic>
        <p:nvPicPr>
          <p:cNvPr id="8" name="Picture 7" descr="toplang"/>
          <p:cNvPicPr>
            <a:picLocks noChangeAspect="1" noChangeArrowheads="1"/>
          </p:cNvPicPr>
          <p:nvPr userDrawn="1"/>
        </p:nvPicPr>
        <p:blipFill>
          <a:blip r:embed="rId2" cstate="print"/>
          <a:srcRect/>
          <a:stretch>
            <a:fillRect/>
          </a:stretch>
        </p:blipFill>
        <p:spPr bwMode="auto">
          <a:xfrm>
            <a:off x="1" y="1"/>
            <a:ext cx="8496300" cy="180975"/>
          </a:xfrm>
          <a:prstGeom prst="rect">
            <a:avLst/>
          </a:prstGeom>
          <a:noFill/>
          <a:ln w="9525">
            <a:noFill/>
            <a:miter lim="800000"/>
            <a:headEnd/>
            <a:tailEnd/>
          </a:ln>
        </p:spPr>
      </p:pic>
      <p:sp>
        <p:nvSpPr>
          <p:cNvPr id="9" name="Text Box 8"/>
          <p:cNvSpPr txBox="1">
            <a:spLocks noChangeArrowheads="1"/>
          </p:cNvSpPr>
          <p:nvPr userDrawn="1"/>
        </p:nvSpPr>
        <p:spPr bwMode="auto">
          <a:xfrm>
            <a:off x="11822668" y="1268414"/>
            <a:ext cx="369332" cy="2447925"/>
          </a:xfrm>
          <a:prstGeom prst="rect">
            <a:avLst/>
          </a:prstGeom>
          <a:noFill/>
          <a:ln w="9525">
            <a:noFill/>
            <a:miter lim="800000"/>
            <a:headEnd/>
            <a:tailEnd/>
          </a:ln>
          <a:effectLst/>
        </p:spPr>
        <p:txBody>
          <a:bodyPr vert="eaVert">
            <a:spAutoFit/>
          </a:bodyPr>
          <a:lstStyle/>
          <a:p>
            <a:pPr>
              <a:spcBef>
                <a:spcPct val="50000"/>
              </a:spcBef>
              <a:defRPr/>
            </a:pPr>
            <a:r>
              <a:rPr lang="en-GB" sz="1200" b="1">
                <a:solidFill>
                  <a:srgbClr val="0099CC"/>
                </a:solidFill>
                <a:latin typeface="Tahoma" charset="0"/>
                <a:ea typeface="ＭＳ Ｐゴシック" charset="-128"/>
              </a:rPr>
              <a:t>http://www.planttreaty.org</a:t>
            </a:r>
            <a:endParaRPr lang="en-US" sz="1200" b="1">
              <a:solidFill>
                <a:srgbClr val="0099CC"/>
              </a:solidFill>
              <a:latin typeface="Tahoma" charset="0"/>
              <a:ea typeface="ＭＳ Ｐゴシック" charset="-128"/>
            </a:endParaRPr>
          </a:p>
        </p:txBody>
      </p:sp>
      <p:sp>
        <p:nvSpPr>
          <p:cNvPr id="11" name="Rectangle 9"/>
          <p:cNvSpPr>
            <a:spLocks noChangeArrowheads="1"/>
          </p:cNvSpPr>
          <p:nvPr userDrawn="1"/>
        </p:nvSpPr>
        <p:spPr bwMode="auto">
          <a:xfrm>
            <a:off x="8784299" y="6525344"/>
            <a:ext cx="3407701" cy="332656"/>
          </a:xfrm>
          <a:prstGeom prst="rect">
            <a:avLst/>
          </a:prstGeom>
          <a:solidFill>
            <a:srgbClr val="0099CC"/>
          </a:solidFill>
          <a:ln w="9525">
            <a:noFill/>
            <a:miter lim="800000"/>
            <a:headEnd/>
            <a:tailEnd/>
          </a:ln>
        </p:spPr>
        <p:txBody>
          <a:bodyPr wrap="none" anchor="ctr"/>
          <a:lstStyle/>
          <a:p>
            <a:r>
              <a:rPr lang="fr-FR" sz="1800" dirty="0" err="1">
                <a:solidFill>
                  <a:schemeClr val="bg1"/>
                </a:solidFill>
              </a:rPr>
              <a:t>www.fao.org</a:t>
            </a:r>
            <a:r>
              <a:rPr lang="fr-FR" sz="1800" dirty="0">
                <a:solidFill>
                  <a:schemeClr val="bg1"/>
                </a:solidFill>
              </a:rPr>
              <a:t>/plant-</a:t>
            </a:r>
            <a:r>
              <a:rPr lang="fr-FR" sz="1800" dirty="0" err="1">
                <a:solidFill>
                  <a:schemeClr val="bg1"/>
                </a:solidFill>
              </a:rPr>
              <a:t>treaty</a:t>
            </a:r>
            <a:endParaRPr lang="fr-FR" sz="1800" dirty="0">
              <a:solidFill>
                <a:schemeClr val="bg1"/>
              </a:solidFill>
            </a:endParaRPr>
          </a:p>
        </p:txBody>
      </p:sp>
    </p:spTree>
    <p:extLst>
      <p:ext uri="{BB962C8B-B14F-4D97-AF65-F5344CB8AC3E}">
        <p14:creationId xmlns:p14="http://schemas.microsoft.com/office/powerpoint/2010/main" val="303671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692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CBDBEEE-A407-DD77-75F5-BF7C0284F5A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464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714C5F-5F01-BDE1-9163-63CC72F911F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09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2BEE75A-272F-F1FB-CA28-2DBE7FF644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17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936CFF9-9E62-6E7C-4D77-9DB89541FD0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156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2B48AA7-2332-528F-A7CA-FE2BBD30934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208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249F2BC-DEC6-6AE9-7E46-15BB8424823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272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1DA28B7-9DAB-B9A3-D3FE-34F498699C1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409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738ADF6-B9D6-8925-732B-CB587DB23D5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521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02D6D3-2A8D-0B3C-FF50-6B36D41BC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EB145A6-E2BF-0B83-DBCD-0DCA60E31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494E8E-538A-15FF-5FA8-88B940F39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6A07C-5099-444F-B750-45E772F1FA67}" type="datetimeFigureOut">
              <a:rPr lang="it-IT" smtClean="0"/>
              <a:t>22/03/26</a:t>
            </a:fld>
            <a:endParaRPr lang="it-IT"/>
          </a:p>
        </p:txBody>
      </p:sp>
      <p:sp>
        <p:nvSpPr>
          <p:cNvPr id="5" name="Segnaposto piè di pagina 4">
            <a:extLst>
              <a:ext uri="{FF2B5EF4-FFF2-40B4-BE49-F238E27FC236}">
                <a16:creationId xmlns:a16="http://schemas.microsoft.com/office/drawing/2014/main" id="{FA9136D5-97DE-AD6B-A23A-9165F1A03E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F567235-FA8C-C8E0-872A-86C8719D1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703D4-0197-BE48-A746-545D6B79CB78}" type="slidenum">
              <a:rPr lang="it-IT" smtClean="0"/>
              <a:t>‹#›</a:t>
            </a:fld>
            <a:endParaRPr lang="it-IT"/>
          </a:p>
        </p:txBody>
      </p:sp>
    </p:spTree>
    <p:extLst>
      <p:ext uri="{BB962C8B-B14F-4D97-AF65-F5344CB8AC3E}">
        <p14:creationId xmlns:p14="http://schemas.microsoft.com/office/powerpoint/2010/main" val="131667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DC4E2-3464-A0FC-D498-D30A5D63DC55}"/>
              </a:ext>
            </a:extLst>
          </p:cNvPr>
          <p:cNvSpPr txBox="1"/>
          <p:nvPr/>
        </p:nvSpPr>
        <p:spPr>
          <a:xfrm>
            <a:off x="2098779" y="1910228"/>
            <a:ext cx="8909211" cy="3570208"/>
          </a:xfrm>
          <a:prstGeom prst="rect">
            <a:avLst/>
          </a:prstGeom>
          <a:noFill/>
        </p:spPr>
        <p:txBody>
          <a:bodyPr wrap="square" lIns="91440" tIns="45720" rIns="91440" bIns="45720" anchor="t">
            <a:spAutoFit/>
          </a:bodyPr>
          <a:lstStyle/>
          <a:p>
            <a:pPr algn="ctr"/>
            <a:r>
              <a:rPr lang="en-US" sz="3600" b="1" dirty="0">
                <a:solidFill>
                  <a:srgbClr val="376FA2"/>
                </a:solidFill>
              </a:rPr>
              <a:t>The International Treaty – 20 years later: Where are we now and what are the implications for Africa?</a:t>
            </a:r>
            <a:endParaRPr lang="en-US" sz="2000" b="1" dirty="0">
              <a:solidFill>
                <a:srgbClr val="376FA2"/>
              </a:solidFill>
              <a:latin typeface="Calibri"/>
              <a:ea typeface="Calibri"/>
              <a:cs typeface="Calibri"/>
            </a:endParaRPr>
          </a:p>
          <a:p>
            <a:pPr algn="ctr"/>
            <a:endParaRPr lang="en-US" sz="2000" b="1" dirty="0">
              <a:solidFill>
                <a:srgbClr val="376FA2"/>
              </a:solidFill>
              <a:latin typeface="Calibri"/>
              <a:ea typeface="Calibri"/>
              <a:cs typeface="Calibri"/>
            </a:endParaRPr>
          </a:p>
          <a:p>
            <a:pPr algn="ctr"/>
            <a:r>
              <a:rPr lang="en-US" sz="2000" b="1" dirty="0">
                <a:solidFill>
                  <a:srgbClr val="376FA2"/>
                </a:solidFill>
                <a:latin typeface="Calibri"/>
                <a:ea typeface="Calibri"/>
                <a:cs typeface="Calibri"/>
              </a:rPr>
              <a:t>Dr. Kent Nnadozie</a:t>
            </a:r>
          </a:p>
          <a:p>
            <a:pPr algn="ctr"/>
            <a:r>
              <a:rPr lang="en-US" sz="2000" b="1" dirty="0">
                <a:solidFill>
                  <a:srgbClr val="376FA2"/>
                </a:solidFill>
                <a:latin typeface="Calibri"/>
                <a:ea typeface="Calibri"/>
                <a:cs typeface="Calibri"/>
              </a:rPr>
              <a:t>Secretary, FAO International Treaty on Plant Genetic Resources for Food and Agriculture</a:t>
            </a:r>
          </a:p>
          <a:p>
            <a:pPr algn="ctr"/>
            <a:endParaRPr lang="en-US" sz="2000" b="1" dirty="0">
              <a:solidFill>
                <a:srgbClr val="376FA2"/>
              </a:solidFill>
              <a:latin typeface="Calibri"/>
              <a:ea typeface="Calibri"/>
              <a:cs typeface="Calibri"/>
            </a:endParaRPr>
          </a:p>
          <a:p>
            <a:pPr algn="ctr"/>
            <a:r>
              <a:rPr lang="en-CA" dirty="0"/>
              <a:t>26th AFSTA Annual Congress| Cape Town | 23 March 2026</a:t>
            </a:r>
          </a:p>
        </p:txBody>
      </p:sp>
      <p:pic>
        <p:nvPicPr>
          <p:cNvPr id="4" name="Picture 3">
            <a:extLst>
              <a:ext uri="{FF2B5EF4-FFF2-40B4-BE49-F238E27FC236}">
                <a16:creationId xmlns:a16="http://schemas.microsoft.com/office/drawing/2014/main" id="{C43DF352-1341-1F7A-6740-E3BE076A1A78}"/>
              </a:ext>
            </a:extLst>
          </p:cNvPr>
          <p:cNvPicPr>
            <a:picLocks noChangeAspect="1"/>
          </p:cNvPicPr>
          <p:nvPr/>
        </p:nvPicPr>
        <p:blipFill>
          <a:blip r:embed="rId3"/>
          <a:stretch>
            <a:fillRect/>
          </a:stretch>
        </p:blipFill>
        <p:spPr>
          <a:xfrm>
            <a:off x="812254" y="0"/>
            <a:ext cx="10360836" cy="1612900"/>
          </a:xfrm>
          <a:prstGeom prst="rect">
            <a:avLst/>
          </a:prstGeom>
        </p:spPr>
      </p:pic>
    </p:spTree>
    <p:extLst>
      <p:ext uri="{BB962C8B-B14F-4D97-AF65-F5344CB8AC3E}">
        <p14:creationId xmlns:p14="http://schemas.microsoft.com/office/powerpoint/2010/main" val="155782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3EBFE6-1C80-6EA1-C309-B732EBF838A3}"/>
              </a:ext>
            </a:extLst>
          </p:cNvPr>
          <p:cNvPicPr>
            <a:picLocks noChangeAspect="1"/>
          </p:cNvPicPr>
          <p:nvPr/>
        </p:nvPicPr>
        <p:blipFill>
          <a:blip r:embed="rId2"/>
          <a:stretch>
            <a:fillRect/>
          </a:stretch>
        </p:blipFill>
        <p:spPr>
          <a:xfrm>
            <a:off x="0" y="0"/>
            <a:ext cx="12192000" cy="6882824"/>
          </a:xfrm>
          <a:prstGeom prst="rect">
            <a:avLst/>
          </a:prstGeom>
        </p:spPr>
      </p:pic>
      <p:pic>
        <p:nvPicPr>
          <p:cNvPr id="14" name="Picture 13">
            <a:extLst>
              <a:ext uri="{FF2B5EF4-FFF2-40B4-BE49-F238E27FC236}">
                <a16:creationId xmlns:a16="http://schemas.microsoft.com/office/drawing/2014/main" id="{D3EEFB9C-F8E9-084A-5B39-E530B9E859A6}"/>
              </a:ext>
            </a:extLst>
          </p:cNvPr>
          <p:cNvPicPr>
            <a:picLocks noChangeAspect="1"/>
          </p:cNvPicPr>
          <p:nvPr/>
        </p:nvPicPr>
        <p:blipFill>
          <a:blip r:embed="rId3"/>
          <a:stretch>
            <a:fillRect/>
          </a:stretch>
        </p:blipFill>
        <p:spPr>
          <a:xfrm>
            <a:off x="7339363" y="1729947"/>
            <a:ext cx="4852637" cy="3868376"/>
          </a:xfrm>
          <a:prstGeom prst="rect">
            <a:avLst/>
          </a:prstGeom>
        </p:spPr>
      </p:pic>
      <p:sp>
        <p:nvSpPr>
          <p:cNvPr id="15" name="TextBox 14">
            <a:extLst>
              <a:ext uri="{FF2B5EF4-FFF2-40B4-BE49-F238E27FC236}">
                <a16:creationId xmlns:a16="http://schemas.microsoft.com/office/drawing/2014/main" id="{A07D593A-5BCA-B70F-1687-53D421BBF1A3}"/>
              </a:ext>
            </a:extLst>
          </p:cNvPr>
          <p:cNvSpPr txBox="1"/>
          <p:nvPr/>
        </p:nvSpPr>
        <p:spPr>
          <a:xfrm>
            <a:off x="445607" y="1648198"/>
            <a:ext cx="7039012" cy="4031873"/>
          </a:xfrm>
          <a:prstGeom prst="rect">
            <a:avLst/>
          </a:prstGeom>
          <a:noFill/>
        </p:spPr>
        <p:txBody>
          <a:bodyPr wrap="square" rtlCol="0">
            <a:spAutoFit/>
          </a:bodyPr>
          <a:lstStyle/>
          <a:p>
            <a:pPr marL="365125" indent="-365125">
              <a:buFont typeface="Arial" panose="020B0604020202020204" pitchFamily="34" charset="0"/>
              <a:buChar char="•"/>
            </a:pPr>
            <a:r>
              <a:rPr lang="en-CA" sz="3200" dirty="0"/>
              <a:t>Benefit-sharing related to digital sequence information. </a:t>
            </a:r>
          </a:p>
          <a:p>
            <a:pPr marL="365125" indent="-365125">
              <a:buFont typeface="Arial" panose="020B0604020202020204" pitchFamily="34" charset="0"/>
              <a:buChar char="•"/>
            </a:pPr>
            <a:r>
              <a:rPr lang="en-CA" sz="3200" dirty="0"/>
              <a:t>Open science vs proprietary genomic databases. </a:t>
            </a:r>
          </a:p>
          <a:p>
            <a:pPr marL="365125" indent="-365125">
              <a:buFont typeface="Arial" panose="020B0604020202020204" pitchFamily="34" charset="0"/>
              <a:buChar char="•"/>
            </a:pPr>
            <a:r>
              <a:rPr lang="en-CA" sz="3200" dirty="0"/>
              <a:t>Intellectual property around new genomic technologies. </a:t>
            </a:r>
          </a:p>
          <a:p>
            <a:pPr marL="365125" indent="-365125">
              <a:buFont typeface="Arial" panose="020B0604020202020204" pitchFamily="34" charset="0"/>
              <a:buChar char="•"/>
            </a:pPr>
            <a:r>
              <a:rPr lang="en-CA" sz="3200" dirty="0"/>
              <a:t>Benefit-sharing in the emerging era of agentic AI-driven breeding.</a:t>
            </a:r>
          </a:p>
        </p:txBody>
      </p:sp>
      <p:sp>
        <p:nvSpPr>
          <p:cNvPr id="17" name="TextBox 16">
            <a:extLst>
              <a:ext uri="{FF2B5EF4-FFF2-40B4-BE49-F238E27FC236}">
                <a16:creationId xmlns:a16="http://schemas.microsoft.com/office/drawing/2014/main" id="{BF205A09-8FF8-14F2-FC5F-9DCCB245FC0F}"/>
              </a:ext>
            </a:extLst>
          </p:cNvPr>
          <p:cNvSpPr txBox="1"/>
          <p:nvPr/>
        </p:nvSpPr>
        <p:spPr>
          <a:xfrm>
            <a:off x="2838957" y="541808"/>
            <a:ext cx="6514092" cy="646331"/>
          </a:xfrm>
          <a:prstGeom prst="rect">
            <a:avLst/>
          </a:prstGeom>
          <a:noFill/>
        </p:spPr>
        <p:txBody>
          <a:bodyPr wrap="none" rtlCol="0">
            <a:spAutoFit/>
          </a:bodyPr>
          <a:lstStyle/>
          <a:p>
            <a:pPr algn="ctr"/>
            <a:r>
              <a:rPr lang="en-CA" sz="3600" b="1" dirty="0"/>
              <a:t>Data Ownership and Governance</a:t>
            </a:r>
          </a:p>
        </p:txBody>
      </p:sp>
    </p:spTree>
    <p:extLst>
      <p:ext uri="{BB962C8B-B14F-4D97-AF65-F5344CB8AC3E}">
        <p14:creationId xmlns:p14="http://schemas.microsoft.com/office/powerpoint/2010/main" val="4895770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B868BB-A2DB-D0F4-0EB5-5CBF249C6396}"/>
              </a:ext>
            </a:extLst>
          </p:cNvPr>
          <p:cNvSpPr txBox="1">
            <a:spLocks/>
          </p:cNvSpPr>
          <p:nvPr/>
        </p:nvSpPr>
        <p:spPr>
          <a:xfrm>
            <a:off x="189470" y="599901"/>
            <a:ext cx="5906530" cy="1049120"/>
          </a:xfrm>
          <a:prstGeom prst="rect">
            <a:avLst/>
          </a:prstGeom>
        </p:spPr>
        <p:txBody>
          <a:bodyPr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b="1" dirty="0">
                <a:latin typeface="+mn-lt"/>
              </a:rPr>
              <a:t>What Does it all mean for Africa?</a:t>
            </a:r>
          </a:p>
          <a:p>
            <a:pPr algn="ctr"/>
            <a:endParaRPr lang="en-CA" sz="5400" b="1" dirty="0">
              <a:latin typeface="+mn-lt"/>
            </a:endParaRPr>
          </a:p>
        </p:txBody>
      </p:sp>
      <p:sp>
        <p:nvSpPr>
          <p:cNvPr id="9" name="Content Placeholder 2">
            <a:extLst>
              <a:ext uri="{FF2B5EF4-FFF2-40B4-BE49-F238E27FC236}">
                <a16:creationId xmlns:a16="http://schemas.microsoft.com/office/drawing/2014/main" id="{ED7338D8-BA8A-35CE-3615-0723DA3835F6}"/>
              </a:ext>
            </a:extLst>
          </p:cNvPr>
          <p:cNvSpPr txBox="1">
            <a:spLocks/>
          </p:cNvSpPr>
          <p:nvPr/>
        </p:nvSpPr>
        <p:spPr>
          <a:xfrm>
            <a:off x="308919" y="1865874"/>
            <a:ext cx="6252519" cy="38676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2000"/>
            </a:pPr>
            <a:r>
              <a:rPr lang="en-CA" sz="3200" dirty="0"/>
              <a:t>The Paradox:</a:t>
            </a:r>
          </a:p>
          <a:p>
            <a:pPr>
              <a:defRPr sz="2000"/>
            </a:pPr>
            <a:r>
              <a:rPr lang="en-CA" sz="3200" dirty="0"/>
              <a:t>Africa: 7,000+ edible plant species;</a:t>
            </a:r>
          </a:p>
          <a:p>
            <a:pPr>
              <a:defRPr sz="2000"/>
            </a:pPr>
            <a:r>
              <a:rPr lang="en-CA" sz="3200" dirty="0"/>
              <a:t>Yet, 4 crops (maize, rice, cassava &amp; wheat) = nearly 60% of calories intake (FAO);</a:t>
            </a:r>
          </a:p>
          <a:p>
            <a:pPr>
              <a:defRPr sz="2000"/>
            </a:pPr>
            <a:r>
              <a:rPr lang="en-CA" sz="3200" dirty="0"/>
              <a:t>Still, Africa spends US$75B/year on food imports (AfDB).</a:t>
            </a:r>
          </a:p>
        </p:txBody>
      </p:sp>
      <p:pic>
        <p:nvPicPr>
          <p:cNvPr id="10" name="Picture 9" descr="A person standing in a field of vegetables&#10;&#10;AI-generated content may be incorrect.">
            <a:extLst>
              <a:ext uri="{FF2B5EF4-FFF2-40B4-BE49-F238E27FC236}">
                <a16:creationId xmlns:a16="http://schemas.microsoft.com/office/drawing/2014/main" id="{CCE13210-8EFD-14BC-54B9-F4ED11E6FCA8}"/>
              </a:ext>
            </a:extLst>
          </p:cNvPr>
          <p:cNvPicPr>
            <a:picLocks noChangeAspect="1"/>
          </p:cNvPicPr>
          <p:nvPr/>
        </p:nvPicPr>
        <p:blipFill>
          <a:blip r:embed="rId3"/>
          <a:srcRect l="19525"/>
          <a:stretch>
            <a:fillRect/>
          </a:stretch>
        </p:blipFill>
        <p:spPr>
          <a:xfrm>
            <a:off x="6673024" y="0"/>
            <a:ext cx="5518976" cy="6857990"/>
          </a:xfrm>
          <a:prstGeom prst="rect">
            <a:avLst/>
          </a:prstGeom>
        </p:spPr>
      </p:pic>
    </p:spTree>
    <p:extLst>
      <p:ext uri="{BB962C8B-B14F-4D97-AF65-F5344CB8AC3E}">
        <p14:creationId xmlns:p14="http://schemas.microsoft.com/office/powerpoint/2010/main" val="421536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EB0EC-8411-68B2-B3D1-C6A30BDD8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D74F5-41FC-2E7F-C2ED-211DE0A1DA20}"/>
              </a:ext>
            </a:extLst>
          </p:cNvPr>
          <p:cNvSpPr txBox="1">
            <a:spLocks/>
          </p:cNvSpPr>
          <p:nvPr/>
        </p:nvSpPr>
        <p:spPr>
          <a:xfrm>
            <a:off x="1781544" y="649331"/>
            <a:ext cx="8872537"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000" b="1" dirty="0"/>
              <a:t>The Barriers</a:t>
            </a:r>
          </a:p>
        </p:txBody>
      </p:sp>
      <p:graphicFrame>
        <p:nvGraphicFramePr>
          <p:cNvPr id="4" name="Content Placeholder 2">
            <a:extLst>
              <a:ext uri="{FF2B5EF4-FFF2-40B4-BE49-F238E27FC236}">
                <a16:creationId xmlns:a16="http://schemas.microsoft.com/office/drawing/2014/main" id="{2723B181-F7C4-8DD2-336D-D6FA2E4A492F}"/>
              </a:ext>
            </a:extLst>
          </p:cNvPr>
          <p:cNvGraphicFramePr>
            <a:graphicFrameLocks/>
          </p:cNvGraphicFramePr>
          <p:nvPr>
            <p:extLst>
              <p:ext uri="{D42A27DB-BD31-4B8C-83A1-F6EECF244321}">
                <p14:modId xmlns:p14="http://schemas.microsoft.com/office/powerpoint/2010/main" val="2469215497"/>
              </p:ext>
            </p:extLst>
          </p:nvPr>
        </p:nvGraphicFramePr>
        <p:xfrm>
          <a:off x="1423197" y="1312112"/>
          <a:ext cx="88725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09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FB141-982E-F68E-ACF6-292163AC16F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B5549A2-84B3-1D1D-BF18-320A812B90CE}"/>
              </a:ext>
            </a:extLst>
          </p:cNvPr>
          <p:cNvSpPr txBox="1">
            <a:spLocks/>
          </p:cNvSpPr>
          <p:nvPr/>
        </p:nvSpPr>
        <p:spPr>
          <a:xfrm>
            <a:off x="407773" y="973095"/>
            <a:ext cx="654908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t>Africa’s Strategic Position &amp; Opportunity</a:t>
            </a:r>
          </a:p>
        </p:txBody>
      </p:sp>
      <p:sp>
        <p:nvSpPr>
          <p:cNvPr id="14" name="Rectangle 13">
            <a:extLst>
              <a:ext uri="{FF2B5EF4-FFF2-40B4-BE49-F238E27FC236}">
                <a16:creationId xmlns:a16="http://schemas.microsoft.com/office/drawing/2014/main" id="{8224472C-2000-25C2-00EE-404890309B8E}"/>
              </a:ext>
            </a:extLst>
          </p:cNvPr>
          <p:cNvSpPr/>
          <p:nvPr/>
        </p:nvSpPr>
        <p:spPr>
          <a:xfrm>
            <a:off x="741405" y="2434281"/>
            <a:ext cx="5486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sz="2400" dirty="0"/>
              <a:t>Centre of Crop Diversity</a:t>
            </a:r>
          </a:p>
        </p:txBody>
      </p:sp>
      <p:sp>
        <p:nvSpPr>
          <p:cNvPr id="15" name="Down Arrow 14">
            <a:extLst>
              <a:ext uri="{FF2B5EF4-FFF2-40B4-BE49-F238E27FC236}">
                <a16:creationId xmlns:a16="http://schemas.microsoft.com/office/drawing/2014/main" id="{B60E368F-E2CA-3588-06CA-6A1EB80BE335}"/>
              </a:ext>
            </a:extLst>
          </p:cNvPr>
          <p:cNvSpPr/>
          <p:nvPr/>
        </p:nvSpPr>
        <p:spPr>
          <a:xfrm>
            <a:off x="3027405" y="3373395"/>
            <a:ext cx="914400" cy="914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a:extLst>
              <a:ext uri="{FF2B5EF4-FFF2-40B4-BE49-F238E27FC236}">
                <a16:creationId xmlns:a16="http://schemas.microsoft.com/office/drawing/2014/main" id="{59CE969D-F748-7E8B-6E62-385333635C83}"/>
              </a:ext>
            </a:extLst>
          </p:cNvPr>
          <p:cNvSpPr/>
          <p:nvPr/>
        </p:nvSpPr>
        <p:spPr>
          <a:xfrm>
            <a:off x="741405" y="4287795"/>
            <a:ext cx="5486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sz="2400" dirty="0"/>
              <a:t>Growing Seed Markets &amp; Demand</a:t>
            </a:r>
          </a:p>
        </p:txBody>
      </p:sp>
      <p:pic>
        <p:nvPicPr>
          <p:cNvPr id="17" name="Picture 16">
            <a:extLst>
              <a:ext uri="{FF2B5EF4-FFF2-40B4-BE49-F238E27FC236}">
                <a16:creationId xmlns:a16="http://schemas.microsoft.com/office/drawing/2014/main" id="{2A5823B5-CC09-CC9C-D593-FDACD2018417}"/>
              </a:ext>
            </a:extLst>
          </p:cNvPr>
          <p:cNvPicPr>
            <a:picLocks noChangeAspect="1"/>
          </p:cNvPicPr>
          <p:nvPr/>
        </p:nvPicPr>
        <p:blipFill>
          <a:blip r:embed="rId3"/>
          <a:stretch>
            <a:fillRect/>
          </a:stretch>
        </p:blipFill>
        <p:spPr>
          <a:xfrm>
            <a:off x="7112000" y="0"/>
            <a:ext cx="5080000" cy="6788150"/>
          </a:xfrm>
          <a:prstGeom prst="rect">
            <a:avLst/>
          </a:prstGeom>
        </p:spPr>
      </p:pic>
    </p:spTree>
    <p:extLst>
      <p:ext uri="{BB962C8B-B14F-4D97-AF65-F5344CB8AC3E}">
        <p14:creationId xmlns:p14="http://schemas.microsoft.com/office/powerpoint/2010/main" val="208142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54441-9F0E-C4FD-3D9C-0BF9654DC84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5C07B17-C8B9-1699-DB0C-D9D565D41024}"/>
              </a:ext>
            </a:extLst>
          </p:cNvPr>
          <p:cNvSpPr txBox="1">
            <a:spLocks/>
          </p:cNvSpPr>
          <p:nvPr/>
        </p:nvSpPr>
        <p:spPr>
          <a:xfrm>
            <a:off x="1237628" y="830319"/>
            <a:ext cx="8487412" cy="171517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b="1" dirty="0"/>
              <a:t>3 Shifts required for Change</a:t>
            </a:r>
          </a:p>
        </p:txBody>
      </p:sp>
      <p:sp>
        <p:nvSpPr>
          <p:cNvPr id="8" name="Content Placeholder 2">
            <a:extLst>
              <a:ext uri="{FF2B5EF4-FFF2-40B4-BE49-F238E27FC236}">
                <a16:creationId xmlns:a16="http://schemas.microsoft.com/office/drawing/2014/main" id="{436B55FF-0ED9-0A7B-F98C-080628DCB3FC}"/>
              </a:ext>
            </a:extLst>
          </p:cNvPr>
          <p:cNvSpPr txBox="1">
            <a:spLocks/>
          </p:cNvSpPr>
          <p:nvPr/>
        </p:nvSpPr>
        <p:spPr>
          <a:xfrm>
            <a:off x="1136821" y="1964725"/>
            <a:ext cx="10144898" cy="379352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defRPr sz="2000"/>
            </a:pPr>
            <a:r>
              <a:rPr lang="en-CA" sz="4000" i="1" dirty="0"/>
              <a:t>Policy</a:t>
            </a:r>
            <a:r>
              <a:rPr lang="en-CA" sz="4000" dirty="0"/>
              <a:t>: mainstream crops in national strategies;</a:t>
            </a:r>
          </a:p>
          <a:p>
            <a:pPr>
              <a:lnSpc>
                <a:spcPct val="160000"/>
              </a:lnSpc>
              <a:defRPr sz="2000"/>
            </a:pPr>
            <a:r>
              <a:rPr lang="en-CA" sz="4000" i="1" dirty="0"/>
              <a:t>Investment</a:t>
            </a:r>
            <a:r>
              <a:rPr lang="en-CA" sz="4000" dirty="0"/>
              <a:t>: fund conservation &amp; breeding;</a:t>
            </a:r>
          </a:p>
          <a:p>
            <a:pPr>
              <a:lnSpc>
                <a:spcPct val="160000"/>
              </a:lnSpc>
              <a:defRPr sz="2000"/>
            </a:pPr>
            <a:r>
              <a:rPr lang="en-CA" sz="4000" i="1" dirty="0"/>
              <a:t>Mindset</a:t>
            </a:r>
            <a:r>
              <a:rPr lang="en-CA" sz="4000" dirty="0"/>
              <a:t>: Seeds are more than “inputs”.</a:t>
            </a:r>
          </a:p>
        </p:txBody>
      </p:sp>
    </p:spTree>
    <p:extLst>
      <p:ext uri="{BB962C8B-B14F-4D97-AF65-F5344CB8AC3E}">
        <p14:creationId xmlns:p14="http://schemas.microsoft.com/office/powerpoint/2010/main" val="100059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01CA-4AF1-D53A-B448-6F77D7F58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9BBE9-8A66-C8C6-C3DE-310177C67248}"/>
              </a:ext>
            </a:extLst>
          </p:cNvPr>
          <p:cNvSpPr txBox="1">
            <a:spLocks/>
          </p:cNvSpPr>
          <p:nvPr/>
        </p:nvSpPr>
        <p:spPr>
          <a:xfrm>
            <a:off x="457199" y="713873"/>
            <a:ext cx="10018295"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latin typeface="Calibri" panose="020F0502020204030204" pitchFamily="34" charset="0"/>
                <a:cs typeface="Calibri" panose="020F0502020204030204" pitchFamily="34" charset="0"/>
              </a:rPr>
              <a:t>Call to the African Seed Industry</a:t>
            </a:r>
          </a:p>
        </p:txBody>
      </p:sp>
      <p:sp>
        <p:nvSpPr>
          <p:cNvPr id="3" name="Content Placeholder 2">
            <a:extLst>
              <a:ext uri="{FF2B5EF4-FFF2-40B4-BE49-F238E27FC236}">
                <a16:creationId xmlns:a16="http://schemas.microsoft.com/office/drawing/2014/main" id="{F4ECC99D-9133-8185-AD0B-E6BB02B5B729}"/>
              </a:ext>
            </a:extLst>
          </p:cNvPr>
          <p:cNvSpPr txBox="1">
            <a:spLocks/>
          </p:cNvSpPr>
          <p:nvPr/>
        </p:nvSpPr>
        <p:spPr>
          <a:xfrm>
            <a:off x="457199" y="1856873"/>
            <a:ext cx="10107828" cy="3677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r>
              <a:rPr lang="en-CA" sz="4400" dirty="0"/>
              <a:t>Engage more actively in the Plant Treaty and other international policy forums;</a:t>
            </a:r>
          </a:p>
          <a:p>
            <a:pPr marL="450850" indent="-450850"/>
            <a:r>
              <a:rPr lang="en-CA" sz="4400" dirty="0"/>
              <a:t>Partner more/better with the public sector;</a:t>
            </a:r>
          </a:p>
          <a:p>
            <a:pPr marL="450850" indent="-450850"/>
            <a:r>
              <a:rPr lang="en-CA" sz="4400" dirty="0"/>
              <a:t>Invest in African breeding pipelines.</a:t>
            </a:r>
          </a:p>
        </p:txBody>
      </p:sp>
    </p:spTree>
    <p:extLst>
      <p:ext uri="{BB962C8B-B14F-4D97-AF65-F5344CB8AC3E}">
        <p14:creationId xmlns:p14="http://schemas.microsoft.com/office/powerpoint/2010/main" val="34024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8BBE-809D-58F0-5286-ED3CBDA76E97}"/>
            </a:ext>
          </a:extLst>
        </p:cNvPr>
        <p:cNvGrpSpPr/>
        <p:nvPr/>
      </p:nvGrpSpPr>
      <p:grpSpPr>
        <a:xfrm>
          <a:off x="0" y="0"/>
          <a:ext cx="0" cy="0"/>
          <a:chOff x="0" y="0"/>
          <a:chExt cx="0" cy="0"/>
        </a:xfrm>
      </p:grpSpPr>
      <p:pic>
        <p:nvPicPr>
          <p:cNvPr id="9" name="Picture 6" descr="This African proverb beautifully illustrates the sacrifices necessary to  realize our full potential. To achieve our aspirations, we must disconnect  from values, way of thinking, people, habits, and… | Robel Fantu (Ph.D.)">
            <a:extLst>
              <a:ext uri="{FF2B5EF4-FFF2-40B4-BE49-F238E27FC236}">
                <a16:creationId xmlns:a16="http://schemas.microsoft.com/office/drawing/2014/main" id="{A6CA9E27-E2FA-7635-8A9F-8921DE78A3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0" t="5007" r="3293" b="4336"/>
          <a:stretch>
            <a:fillRect/>
          </a:stretch>
        </p:blipFill>
        <p:spPr bwMode="auto">
          <a:xfrm>
            <a:off x="7107791" y="-34655"/>
            <a:ext cx="5100251" cy="692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6E577A-76F9-A474-07AF-1130AB40FAF1}"/>
              </a:ext>
            </a:extLst>
          </p:cNvPr>
          <p:cNvSpPr txBox="1">
            <a:spLocks/>
          </p:cNvSpPr>
          <p:nvPr/>
        </p:nvSpPr>
        <p:spPr>
          <a:xfrm>
            <a:off x="216568" y="739859"/>
            <a:ext cx="6232358"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b="1" dirty="0"/>
              <a:t>Final Message</a:t>
            </a:r>
          </a:p>
        </p:txBody>
      </p:sp>
      <p:sp>
        <p:nvSpPr>
          <p:cNvPr id="3" name="Content Placeholder 2">
            <a:extLst>
              <a:ext uri="{FF2B5EF4-FFF2-40B4-BE49-F238E27FC236}">
                <a16:creationId xmlns:a16="http://schemas.microsoft.com/office/drawing/2014/main" id="{05367F61-8072-C495-728C-C01124383972}"/>
              </a:ext>
            </a:extLst>
          </p:cNvPr>
          <p:cNvSpPr txBox="1">
            <a:spLocks/>
          </p:cNvSpPr>
          <p:nvPr/>
        </p:nvSpPr>
        <p:spPr>
          <a:xfrm>
            <a:off x="393031" y="2193758"/>
            <a:ext cx="6714760" cy="3650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r>
              <a:rPr lang="en-CA" sz="4400" dirty="0"/>
              <a:t>The system exists</a:t>
            </a:r>
          </a:p>
          <a:p>
            <a:pPr marL="450850" indent="-450850"/>
            <a:r>
              <a:rPr lang="en-CA" sz="4400" dirty="0"/>
              <a:t>The opportunity is clear</a:t>
            </a:r>
          </a:p>
          <a:p>
            <a:pPr marL="450850" indent="-450850"/>
            <a:r>
              <a:rPr lang="en-CA" sz="4400" dirty="0"/>
              <a:t>The question is: will you participate in shaping the future?</a:t>
            </a:r>
          </a:p>
        </p:txBody>
      </p:sp>
    </p:spTree>
    <p:extLst>
      <p:ext uri="{BB962C8B-B14F-4D97-AF65-F5344CB8AC3E}">
        <p14:creationId xmlns:p14="http://schemas.microsoft.com/office/powerpoint/2010/main" val="226845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52BB0F-B9BD-6FD4-811C-20E394760BE8}"/>
              </a:ext>
            </a:extLst>
          </p:cNvPr>
          <p:cNvPicPr>
            <a:picLocks noChangeAspect="1"/>
          </p:cNvPicPr>
          <p:nvPr/>
        </p:nvPicPr>
        <p:blipFill rotWithShape="1">
          <a:blip r:embed="rId2">
            <a:extLst>
              <a:ext uri="{28A0092B-C50C-407E-A947-70E740481C1C}">
                <a14:useLocalDpi xmlns:a14="http://schemas.microsoft.com/office/drawing/2010/main" val="0"/>
              </a:ext>
            </a:extLst>
          </a:blip>
          <a:srcRect r="7183" b="6900"/>
          <a:stretch/>
        </p:blipFill>
        <p:spPr bwMode="auto">
          <a:xfrm>
            <a:off x="12700" y="3033"/>
            <a:ext cx="12150396" cy="6854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358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8421-5311-5AB7-42CF-83EC7673D66D}"/>
              </a:ext>
            </a:extLst>
          </p:cNvPr>
          <p:cNvSpPr txBox="1">
            <a:spLocks/>
          </p:cNvSpPr>
          <p:nvPr/>
        </p:nvSpPr>
        <p:spPr>
          <a:xfrm>
            <a:off x="1820562" y="630127"/>
            <a:ext cx="8229600" cy="84429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b="1" dirty="0"/>
              <a:t>The Background</a:t>
            </a:r>
          </a:p>
        </p:txBody>
      </p:sp>
      <p:sp>
        <p:nvSpPr>
          <p:cNvPr id="3" name="Content Placeholder 2">
            <a:extLst>
              <a:ext uri="{FF2B5EF4-FFF2-40B4-BE49-F238E27FC236}">
                <a16:creationId xmlns:a16="http://schemas.microsoft.com/office/drawing/2014/main" id="{6C90733E-CABE-3D3B-0426-3F35C6904174}"/>
              </a:ext>
            </a:extLst>
          </p:cNvPr>
          <p:cNvSpPr txBox="1">
            <a:spLocks/>
          </p:cNvSpPr>
          <p:nvPr/>
        </p:nvSpPr>
        <p:spPr>
          <a:xfrm>
            <a:off x="819666" y="1857487"/>
            <a:ext cx="10276703" cy="3957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r>
              <a:rPr lang="en-CA" sz="3600" dirty="0"/>
              <a:t>Seed systems and crop diversity are under pressure;</a:t>
            </a:r>
          </a:p>
          <a:p>
            <a:pPr marL="401638" indent="-401638"/>
            <a:r>
              <a:rPr lang="en-CA" sz="3600" dirty="0"/>
              <a:t>Innovation depends on genetic resources;</a:t>
            </a:r>
          </a:p>
          <a:p>
            <a:pPr marL="401638" indent="-401638"/>
            <a:r>
              <a:rPr lang="en-CA" sz="3600" dirty="0"/>
              <a:t>No country or region is self-sufficient in GR;</a:t>
            </a:r>
          </a:p>
          <a:p>
            <a:pPr marL="401638" indent="-401638"/>
            <a:r>
              <a:rPr lang="en-CA" sz="3600" dirty="0"/>
              <a:t>Continuous international exchange is critical;</a:t>
            </a:r>
          </a:p>
          <a:p>
            <a:pPr marL="457200" indent="-457200">
              <a:defRPr sz="2000"/>
            </a:pPr>
            <a:r>
              <a:rPr lang="en-US" sz="3600" dirty="0"/>
              <a:t>The challenges </a:t>
            </a:r>
            <a:r>
              <a:rPr lang="en-US" sz="3600"/>
              <a:t>are cross-boundary </a:t>
            </a:r>
            <a:r>
              <a:rPr lang="en-US" sz="3600" dirty="0"/>
              <a:t>and require multilateral approach;</a:t>
            </a:r>
          </a:p>
          <a:p>
            <a:pPr marL="0" indent="0" algn="ctr">
              <a:buNone/>
              <a:defRPr sz="2000"/>
            </a:pPr>
            <a:r>
              <a:rPr lang="en-US" sz="3600" dirty="0"/>
              <a:t>Hence the International Plant Treaty</a:t>
            </a:r>
          </a:p>
        </p:txBody>
      </p:sp>
    </p:spTree>
    <p:extLst>
      <p:ext uri="{BB962C8B-B14F-4D97-AF65-F5344CB8AC3E}">
        <p14:creationId xmlns:p14="http://schemas.microsoft.com/office/powerpoint/2010/main" val="4547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9B3030-7539-251E-6FD1-DC5B433CBDD7}"/>
              </a:ext>
            </a:extLst>
          </p:cNvPr>
          <p:cNvSpPr txBox="1">
            <a:spLocks/>
          </p:cNvSpPr>
          <p:nvPr/>
        </p:nvSpPr>
        <p:spPr>
          <a:xfrm>
            <a:off x="2481479" y="962327"/>
            <a:ext cx="8242300" cy="10029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The Plant Treaty at a glance</a:t>
            </a:r>
          </a:p>
        </p:txBody>
      </p:sp>
      <p:sp>
        <p:nvSpPr>
          <p:cNvPr id="4" name="Content Placeholder 2">
            <a:extLst>
              <a:ext uri="{FF2B5EF4-FFF2-40B4-BE49-F238E27FC236}">
                <a16:creationId xmlns:a16="http://schemas.microsoft.com/office/drawing/2014/main" id="{06914AB0-B90B-A888-A729-A55E3D84E520}"/>
              </a:ext>
            </a:extLst>
          </p:cNvPr>
          <p:cNvSpPr txBox="1">
            <a:spLocks/>
          </p:cNvSpPr>
          <p:nvPr/>
        </p:nvSpPr>
        <p:spPr>
          <a:xfrm>
            <a:off x="2354461" y="2054225"/>
            <a:ext cx="8534400" cy="3841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000"/>
            </a:pPr>
            <a:r>
              <a:rPr lang="en-CA" sz="2600" dirty="0"/>
              <a:t>Legally binding global agreement in force since 2004 with 155 countries as Contracting Parties</a:t>
            </a:r>
          </a:p>
          <a:p>
            <a:pPr>
              <a:defRPr sz="2000"/>
            </a:pPr>
            <a:r>
              <a:rPr lang="en-CA" sz="2600" dirty="0"/>
              <a:t>Supports the conservation of crop diversity, promotes sustainable use, and fosters fair benefit-sharing</a:t>
            </a:r>
          </a:p>
          <a:p>
            <a:pPr>
              <a:defRPr sz="2000"/>
            </a:pPr>
            <a:r>
              <a:rPr lang="en-CA" sz="2600" dirty="0"/>
              <a:t>Key mechanisms: Multilateral System, Global Information System, Funding Strategy and Benefit‑sharing Fund</a:t>
            </a:r>
          </a:p>
          <a:p>
            <a:pPr>
              <a:defRPr sz="2000"/>
            </a:pPr>
            <a:r>
              <a:rPr lang="en-CA" sz="2600" dirty="0"/>
              <a:t>Recognizes Farmers’ Rights and supports conservation and sustainable use worldwide</a:t>
            </a:r>
          </a:p>
        </p:txBody>
      </p:sp>
    </p:spTree>
    <p:extLst>
      <p:ext uri="{BB962C8B-B14F-4D97-AF65-F5344CB8AC3E}">
        <p14:creationId xmlns:p14="http://schemas.microsoft.com/office/powerpoint/2010/main" val="421571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Svalbard Globale frÃ¸hvelv">
            <a:extLst>
              <a:ext uri="{FF2B5EF4-FFF2-40B4-BE49-F238E27FC236}">
                <a16:creationId xmlns:a16="http://schemas.microsoft.com/office/drawing/2014/main" id="{1229C4CC-D2D8-B648-917A-C54367B3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855" y="-7187"/>
            <a:ext cx="5818069" cy="35563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5E7641-3BD1-4771-2652-27CC9B81ABD8}"/>
              </a:ext>
            </a:extLst>
          </p:cNvPr>
          <p:cNvPicPr>
            <a:picLocks noChangeAspect="1"/>
          </p:cNvPicPr>
          <p:nvPr/>
        </p:nvPicPr>
        <p:blipFill rotWithShape="1">
          <a:blip r:embed="rId3"/>
          <a:srcRect l="13178" t="26139" b="20734"/>
          <a:stretch>
            <a:fillRect/>
          </a:stretch>
        </p:blipFill>
        <p:spPr bwMode="auto">
          <a:xfrm rot="5400000">
            <a:off x="2636276" y="-961723"/>
            <a:ext cx="3436187" cy="5345260"/>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DF5BE9FC-500D-D049-AD93-D0D4AFDCF540}"/>
              </a:ext>
            </a:extLst>
          </p:cNvPr>
          <p:cNvPicPr>
            <a:picLocks noChangeAspect="1"/>
          </p:cNvPicPr>
          <p:nvPr/>
        </p:nvPicPr>
        <p:blipFill>
          <a:blip r:embed="rId4">
            <a:extLst>
              <a:ext uri="{28A0092B-C50C-407E-A947-70E740481C1C}">
                <a14:useLocalDpi xmlns:a14="http://schemas.microsoft.com/office/drawing/2010/main" val="0"/>
              </a:ext>
            </a:extLst>
          </a:blip>
          <a:srcRect t="9401"/>
          <a:stretch>
            <a:fillRect/>
          </a:stretch>
        </p:blipFill>
        <p:spPr>
          <a:xfrm>
            <a:off x="1681740" y="3389715"/>
            <a:ext cx="5394440" cy="3492287"/>
          </a:xfrm>
          <a:prstGeom prst="rect">
            <a:avLst/>
          </a:prstGeom>
        </p:spPr>
      </p:pic>
      <p:sp>
        <p:nvSpPr>
          <p:cNvPr id="19" name="TextBox 18">
            <a:extLst>
              <a:ext uri="{FF2B5EF4-FFF2-40B4-BE49-F238E27FC236}">
                <a16:creationId xmlns:a16="http://schemas.microsoft.com/office/drawing/2014/main" id="{62723B3A-FB65-1842-9592-091944BA8AAF}"/>
              </a:ext>
            </a:extLst>
          </p:cNvPr>
          <p:cNvSpPr txBox="1"/>
          <p:nvPr/>
        </p:nvSpPr>
        <p:spPr>
          <a:xfrm>
            <a:off x="1871316" y="3361878"/>
            <a:ext cx="4219543" cy="400110"/>
          </a:xfrm>
          <a:prstGeom prst="rect">
            <a:avLst/>
          </a:prstGeom>
          <a:noFill/>
        </p:spPr>
        <p:txBody>
          <a:bodyPr wrap="square" rtlCol="0">
            <a:spAutoFit/>
          </a:bodyPr>
          <a:lstStyle/>
          <a:p>
            <a:r>
              <a:rPr lang="en-US" sz="2000" dirty="0"/>
              <a:t>Community Seed Bank, Malawi</a:t>
            </a:r>
          </a:p>
        </p:txBody>
      </p:sp>
      <p:sp>
        <p:nvSpPr>
          <p:cNvPr id="26" name="TextBox 25">
            <a:extLst>
              <a:ext uri="{FF2B5EF4-FFF2-40B4-BE49-F238E27FC236}">
                <a16:creationId xmlns:a16="http://schemas.microsoft.com/office/drawing/2014/main" id="{92001676-0295-F648-B35D-88606F3BBD84}"/>
              </a:ext>
            </a:extLst>
          </p:cNvPr>
          <p:cNvSpPr txBox="1"/>
          <p:nvPr/>
        </p:nvSpPr>
        <p:spPr>
          <a:xfrm>
            <a:off x="7528098" y="16177"/>
            <a:ext cx="4525393" cy="369332"/>
          </a:xfrm>
          <a:prstGeom prst="rect">
            <a:avLst/>
          </a:prstGeom>
          <a:noFill/>
        </p:spPr>
        <p:txBody>
          <a:bodyPr wrap="square" rtlCol="0">
            <a:spAutoFit/>
          </a:bodyPr>
          <a:lstStyle/>
          <a:p>
            <a:r>
              <a:rPr lang="en-GB" dirty="0"/>
              <a:t>Svalbard Global Seed Vault, Norway</a:t>
            </a:r>
          </a:p>
        </p:txBody>
      </p:sp>
      <p:sp>
        <p:nvSpPr>
          <p:cNvPr id="2" name="TextBox 1">
            <a:extLst>
              <a:ext uri="{FF2B5EF4-FFF2-40B4-BE49-F238E27FC236}">
                <a16:creationId xmlns:a16="http://schemas.microsoft.com/office/drawing/2014/main" id="{1D9DDF47-2E4A-07CB-B768-D0C7754F11A0}"/>
              </a:ext>
            </a:extLst>
          </p:cNvPr>
          <p:cNvSpPr txBox="1"/>
          <p:nvPr/>
        </p:nvSpPr>
        <p:spPr>
          <a:xfrm>
            <a:off x="25941" y="288031"/>
            <a:ext cx="1833017" cy="2077492"/>
          </a:xfrm>
          <a:prstGeom prst="rect">
            <a:avLst/>
          </a:prstGeom>
        </p:spPr>
        <p:txBody>
          <a:bodyPr wrap="square" lIns="108000" tIns="0" rIns="180000" rtlCol="0" anchor="ctr" anchorCtr="0">
            <a:spAutoFit/>
          </a:bodyPr>
          <a:lstStyle/>
          <a:p>
            <a:pPr indent="6350"/>
            <a:r>
              <a:rPr lang="en-IT" sz="2200" dirty="0"/>
              <a:t>International Legal Framework connecting t</a:t>
            </a:r>
            <a:r>
              <a:rPr lang="en-GB" sz="2200" dirty="0"/>
              <a:t>he</a:t>
            </a:r>
            <a:r>
              <a:rPr lang="en-IT" sz="2200" dirty="0"/>
              <a:t> local to t</a:t>
            </a:r>
            <a:r>
              <a:rPr lang="en-GB" sz="2200" dirty="0"/>
              <a:t>he</a:t>
            </a:r>
            <a:r>
              <a:rPr lang="en-IT" sz="2200" dirty="0"/>
              <a:t> global</a:t>
            </a:r>
          </a:p>
        </p:txBody>
      </p:sp>
      <p:sp>
        <p:nvSpPr>
          <p:cNvPr id="5" name="Rettangolo 12">
            <a:extLst>
              <a:ext uri="{FF2B5EF4-FFF2-40B4-BE49-F238E27FC236}">
                <a16:creationId xmlns:a16="http://schemas.microsoft.com/office/drawing/2014/main" id="{8DC92B0B-00C8-4A2C-C732-CD701D5FB703}"/>
              </a:ext>
            </a:extLst>
          </p:cNvPr>
          <p:cNvSpPr/>
          <p:nvPr/>
        </p:nvSpPr>
        <p:spPr>
          <a:xfrm>
            <a:off x="2335679" y="-31460"/>
            <a:ext cx="3264310" cy="248265"/>
          </a:xfrm>
          <a:prstGeom prst="rect">
            <a:avLst/>
          </a:prstGeom>
          <a:solidFill>
            <a:srgbClr val="F89A61"/>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en-GB" sz="1600" dirty="0">
                <a:solidFill>
                  <a:schemeClr val="bg1"/>
                </a:solidFill>
              </a:rPr>
              <a:t>ILRI Genebank</a:t>
            </a:r>
            <a:endParaRPr lang="it-IT" sz="2400" dirty="0"/>
          </a:p>
        </p:txBody>
      </p:sp>
      <p:pic>
        <p:nvPicPr>
          <p:cNvPr id="6" name="Picture 6" descr="\\Hqfile1\itpgrfa\CORE Treaty activities\AAA Implementation\Benefit-sharing\Call for Proposals 1st Project Cycle\Final Report\Photos\IMGP1610.jpg">
            <a:extLst>
              <a:ext uri="{FF2B5EF4-FFF2-40B4-BE49-F238E27FC236}">
                <a16:creationId xmlns:a16="http://schemas.microsoft.com/office/drawing/2014/main" id="{E3015BA6-89AA-B52D-62BE-9043369191A0}"/>
              </a:ext>
            </a:extLst>
          </p:cNvPr>
          <p:cNvPicPr>
            <a:picLocks noChangeAspect="1" noChangeArrowheads="1"/>
          </p:cNvPicPr>
          <p:nvPr/>
        </p:nvPicPr>
        <p:blipFill>
          <a:blip r:embed="rId5" cstate="print"/>
          <a:srcRect/>
          <a:stretch>
            <a:fillRect/>
          </a:stretch>
        </p:blipFill>
        <p:spPr>
          <a:xfrm>
            <a:off x="7026999" y="3468284"/>
            <a:ext cx="5033675" cy="3405907"/>
          </a:xfrm>
          <a:prstGeom prst="rect">
            <a:avLst/>
          </a:prstGeom>
          <a:noFill/>
        </p:spPr>
      </p:pic>
      <p:pic>
        <p:nvPicPr>
          <p:cNvPr id="3" name="Picture 2" descr="A logo of a planet with a leaf&#10;&#10;Description automatically generated">
            <a:extLst>
              <a:ext uri="{FF2B5EF4-FFF2-40B4-BE49-F238E27FC236}">
                <a16:creationId xmlns:a16="http://schemas.microsoft.com/office/drawing/2014/main" id="{48E773A7-47B3-B16B-DA40-C63BC4A9052E}"/>
              </a:ext>
            </a:extLst>
          </p:cNvPr>
          <p:cNvPicPr>
            <a:picLocks noChangeAspect="1"/>
          </p:cNvPicPr>
          <p:nvPr/>
        </p:nvPicPr>
        <p:blipFill>
          <a:blip r:embed="rId6"/>
          <a:stretch>
            <a:fillRect/>
          </a:stretch>
        </p:blipFill>
        <p:spPr>
          <a:xfrm>
            <a:off x="6229052" y="2803813"/>
            <a:ext cx="1397000" cy="1498600"/>
          </a:xfrm>
          <a:prstGeom prst="rect">
            <a:avLst/>
          </a:prstGeom>
        </p:spPr>
      </p:pic>
    </p:spTree>
    <p:extLst>
      <p:ext uri="{BB962C8B-B14F-4D97-AF65-F5344CB8AC3E}">
        <p14:creationId xmlns:p14="http://schemas.microsoft.com/office/powerpoint/2010/main" val="297654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B0DF-5998-4903-A140-44AD95D83E71}"/>
              </a:ext>
            </a:extLst>
          </p:cNvPr>
          <p:cNvSpPr txBox="1">
            <a:spLocks/>
          </p:cNvSpPr>
          <p:nvPr/>
        </p:nvSpPr>
        <p:spPr>
          <a:xfrm>
            <a:off x="1136822" y="815545"/>
            <a:ext cx="8229600"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000" b="1" dirty="0"/>
              <a:t>From Conservation to Use</a:t>
            </a:r>
          </a:p>
        </p:txBody>
      </p:sp>
      <p:sp>
        <p:nvSpPr>
          <p:cNvPr id="3" name="Content Placeholder 2">
            <a:extLst>
              <a:ext uri="{FF2B5EF4-FFF2-40B4-BE49-F238E27FC236}">
                <a16:creationId xmlns:a16="http://schemas.microsoft.com/office/drawing/2014/main" id="{2A5A9D81-F223-7593-3923-B3A36A45BE74}"/>
              </a:ext>
            </a:extLst>
          </p:cNvPr>
          <p:cNvSpPr txBox="1">
            <a:spLocks/>
          </p:cNvSpPr>
          <p:nvPr/>
        </p:nvSpPr>
        <p:spPr>
          <a:xfrm>
            <a:off x="1000899" y="2045043"/>
            <a:ext cx="10614451" cy="381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r>
              <a:rPr lang="en-CA" sz="3600" dirty="0"/>
              <a:t>Genebanks safeguard diversity</a:t>
            </a:r>
          </a:p>
          <a:p>
            <a:pPr marL="401638" indent="-401638"/>
            <a:r>
              <a:rPr lang="en-CA" sz="3600" dirty="0"/>
              <a:t>Community seed banks strengthen local systems</a:t>
            </a:r>
          </a:p>
          <a:p>
            <a:pPr marL="401638" indent="-401638"/>
            <a:r>
              <a:rPr lang="en-CA" sz="3600" dirty="0"/>
              <a:t>Svalbard Global Seed Vault provides backup</a:t>
            </a:r>
          </a:p>
          <a:p>
            <a:pPr marL="401638" indent="-401638"/>
            <a:r>
              <a:rPr lang="en-CA" sz="3600" dirty="0"/>
              <a:t>Benefit-sharing fund supports local projects</a:t>
            </a:r>
          </a:p>
          <a:p>
            <a:pPr marL="401638" indent="-401638"/>
            <a:r>
              <a:rPr lang="en-CA" sz="3600" dirty="0"/>
              <a:t>Multilateral System supports global breeding systems</a:t>
            </a:r>
          </a:p>
        </p:txBody>
      </p:sp>
    </p:spTree>
    <p:extLst>
      <p:ext uri="{BB962C8B-B14F-4D97-AF65-F5344CB8AC3E}">
        <p14:creationId xmlns:p14="http://schemas.microsoft.com/office/powerpoint/2010/main" val="83568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47FEB-1A49-027B-E03A-16B97F299ADA}"/>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9CA04B7A-EBB0-E66E-0400-E7C5FA8F2777}"/>
              </a:ext>
            </a:extLst>
          </p:cNvPr>
          <p:cNvSpPr/>
          <p:nvPr/>
        </p:nvSpPr>
        <p:spPr>
          <a:xfrm>
            <a:off x="321275" y="114301"/>
            <a:ext cx="10920424" cy="971469"/>
          </a:xfrm>
          <a:prstGeom prst="rect">
            <a:avLst/>
          </a:prstGeom>
          <a:solidFill>
            <a:srgbClr val="8FCA6C"/>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en-US" sz="4000" b="1" dirty="0"/>
              <a:t>FROM FRIDGE TO FRIDGE</a:t>
            </a:r>
          </a:p>
        </p:txBody>
      </p:sp>
      <p:pic>
        <p:nvPicPr>
          <p:cNvPr id="6" name="Picture 5">
            <a:extLst>
              <a:ext uri="{FF2B5EF4-FFF2-40B4-BE49-F238E27FC236}">
                <a16:creationId xmlns:a16="http://schemas.microsoft.com/office/drawing/2014/main" id="{03692792-B88B-2D00-5832-0EA66E82CA63}"/>
              </a:ext>
            </a:extLst>
          </p:cNvPr>
          <p:cNvPicPr>
            <a:picLocks noChangeAspect="1"/>
          </p:cNvPicPr>
          <p:nvPr/>
        </p:nvPicPr>
        <p:blipFill rotWithShape="1">
          <a:blip r:embed="rId3"/>
          <a:srcRect l="17526" t="2181" r="16494" b="2336"/>
          <a:stretch/>
        </p:blipFill>
        <p:spPr>
          <a:xfrm>
            <a:off x="6788307" y="1153885"/>
            <a:ext cx="3602938" cy="5028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a:extLst>
              <a:ext uri="{FF2B5EF4-FFF2-40B4-BE49-F238E27FC236}">
                <a16:creationId xmlns:a16="http://schemas.microsoft.com/office/drawing/2014/main" id="{FDB11DD1-982B-7E06-51F9-577EE8F0C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990" y="1147554"/>
            <a:ext cx="3877120" cy="5035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reccia a destra 7">
            <a:extLst>
              <a:ext uri="{FF2B5EF4-FFF2-40B4-BE49-F238E27FC236}">
                <a16:creationId xmlns:a16="http://schemas.microsoft.com/office/drawing/2014/main" id="{4E1A85CE-DC9D-E603-7384-9D626AE49265}"/>
              </a:ext>
            </a:extLst>
          </p:cNvPr>
          <p:cNvSpPr/>
          <p:nvPr/>
        </p:nvSpPr>
        <p:spPr>
          <a:xfrm>
            <a:off x="5654755" y="1798968"/>
            <a:ext cx="939194" cy="72259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sz="1350"/>
          </a:p>
        </p:txBody>
      </p:sp>
      <p:sp>
        <p:nvSpPr>
          <p:cNvPr id="9" name="Freccia a destra 8">
            <a:extLst>
              <a:ext uri="{FF2B5EF4-FFF2-40B4-BE49-F238E27FC236}">
                <a16:creationId xmlns:a16="http://schemas.microsoft.com/office/drawing/2014/main" id="{5A790398-D4DE-F4EB-8C99-90C9DDD9CC34}"/>
              </a:ext>
            </a:extLst>
          </p:cNvPr>
          <p:cNvSpPr/>
          <p:nvPr/>
        </p:nvSpPr>
        <p:spPr>
          <a:xfrm>
            <a:off x="5662129" y="3401069"/>
            <a:ext cx="939194" cy="72259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sz="1350"/>
          </a:p>
        </p:txBody>
      </p:sp>
      <p:pic>
        <p:nvPicPr>
          <p:cNvPr id="10" name="Immagine 10" descr="Immagine che contiene clipart, Elementi grafici, creatività, arte&#10;&#10;Descrizione generata automaticamente">
            <a:extLst>
              <a:ext uri="{FF2B5EF4-FFF2-40B4-BE49-F238E27FC236}">
                <a16:creationId xmlns:a16="http://schemas.microsoft.com/office/drawing/2014/main" id="{2C3E4A8E-FEDD-0B7E-B887-5E301B4DF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755" y="2500042"/>
            <a:ext cx="772721" cy="9920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06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D019-D9DD-2C0A-384D-F5CB63EC3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DBC7B-03D5-2A1B-63B1-2E03806A6C65}"/>
              </a:ext>
            </a:extLst>
          </p:cNvPr>
          <p:cNvSpPr txBox="1">
            <a:spLocks/>
          </p:cNvSpPr>
          <p:nvPr/>
        </p:nvSpPr>
        <p:spPr>
          <a:xfrm>
            <a:off x="1359246" y="501112"/>
            <a:ext cx="843966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5400" b="1" dirty="0">
                <a:latin typeface="+mn-lt"/>
              </a:rPr>
              <a:t>20 Years Later: Reality Check</a:t>
            </a:r>
          </a:p>
        </p:txBody>
      </p:sp>
      <p:sp>
        <p:nvSpPr>
          <p:cNvPr id="4" name="Content Placeholder 2">
            <a:extLst>
              <a:ext uri="{FF2B5EF4-FFF2-40B4-BE49-F238E27FC236}">
                <a16:creationId xmlns:a16="http://schemas.microsoft.com/office/drawing/2014/main" id="{729314D6-9C55-70E6-2A2C-71BF7DDDD029}"/>
              </a:ext>
            </a:extLst>
          </p:cNvPr>
          <p:cNvSpPr txBox="1">
            <a:spLocks/>
          </p:cNvSpPr>
          <p:nvPr/>
        </p:nvSpPr>
        <p:spPr>
          <a:xfrm>
            <a:off x="869092" y="1584753"/>
            <a:ext cx="10453816" cy="41858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r>
              <a:rPr lang="en-CA" sz="3600" dirty="0"/>
              <a:t>Access system works, but needs expansion;</a:t>
            </a:r>
          </a:p>
          <a:p>
            <a:pPr marL="401638" indent="-401638"/>
            <a:r>
              <a:rPr lang="en-CA" sz="3600" dirty="0"/>
              <a:t>Conservation efforts significantly enhanced;</a:t>
            </a:r>
          </a:p>
          <a:p>
            <a:pPr marL="401638" indent="-401638"/>
            <a:r>
              <a:rPr lang="en-CA" sz="3600" dirty="0"/>
              <a:t>Benefit-sharing remains very limited;</a:t>
            </a:r>
          </a:p>
          <a:p>
            <a:pPr marL="401638" indent="-401638"/>
            <a:r>
              <a:rPr lang="en-CA" sz="3600" dirty="0"/>
              <a:t>Private sector engagement uneven, esp. from Africa;</a:t>
            </a:r>
          </a:p>
          <a:p>
            <a:pPr marL="401638" indent="-401638"/>
            <a:r>
              <a:rPr lang="en-CA" sz="3600" dirty="0"/>
              <a:t>Still many outstanding issues + existing tensions;</a:t>
            </a:r>
          </a:p>
          <a:p>
            <a:pPr marL="401638" indent="-401638"/>
            <a:r>
              <a:rPr lang="en-CA" sz="3600" dirty="0"/>
              <a:t>GB-11 outcomes/non-outcomes;</a:t>
            </a:r>
          </a:p>
          <a:p>
            <a:pPr marL="401638" indent="-401638"/>
            <a:r>
              <a:rPr lang="en-CA" sz="3600" dirty="0"/>
              <a:t>New and emerging issues.</a:t>
            </a:r>
          </a:p>
        </p:txBody>
      </p:sp>
    </p:spTree>
    <p:extLst>
      <p:ext uri="{BB962C8B-B14F-4D97-AF65-F5344CB8AC3E}">
        <p14:creationId xmlns:p14="http://schemas.microsoft.com/office/powerpoint/2010/main" val="190178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5C22-E08A-2FB5-2F6D-948B3E5ECA2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C2818678-C703-98F8-C514-65AAA4579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3736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8" descr="Immagine che contiene clipart, Elementi grafici, creatività, arte&#10;&#10;Descrizione generata automaticamente">
            <a:extLst>
              <a:ext uri="{FF2B5EF4-FFF2-40B4-BE49-F238E27FC236}">
                <a16:creationId xmlns:a16="http://schemas.microsoft.com/office/drawing/2014/main" id="{79C59376-8EED-14BF-2191-2DB524579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271" y="5436170"/>
            <a:ext cx="1107337" cy="1410718"/>
          </a:xfrm>
          <a:prstGeom prst="rect">
            <a:avLst/>
          </a:prstGeom>
        </p:spPr>
      </p:pic>
      <p:sp>
        <p:nvSpPr>
          <p:cNvPr id="4" name="TextBox 3">
            <a:extLst>
              <a:ext uri="{FF2B5EF4-FFF2-40B4-BE49-F238E27FC236}">
                <a16:creationId xmlns:a16="http://schemas.microsoft.com/office/drawing/2014/main" id="{FFE1B4BE-F3A4-1336-4932-3D2D1E328E4E}"/>
              </a:ext>
            </a:extLst>
          </p:cNvPr>
          <p:cNvSpPr txBox="1"/>
          <p:nvPr/>
        </p:nvSpPr>
        <p:spPr>
          <a:xfrm>
            <a:off x="135392" y="4638073"/>
            <a:ext cx="3485138" cy="1569660"/>
          </a:xfrm>
          <a:prstGeom prst="rect">
            <a:avLst/>
          </a:prstGeom>
          <a:noFill/>
        </p:spPr>
        <p:txBody>
          <a:bodyPr wrap="square">
            <a:spAutoFit/>
          </a:bodyPr>
          <a:lstStyle/>
          <a:p>
            <a:pPr>
              <a:defRPr sz="1900"/>
            </a:pPr>
            <a:r>
              <a:rPr lang="en-CA" sz="2400" dirty="0"/>
              <a:t>All biological material is encoded information: </a:t>
            </a:r>
          </a:p>
          <a:p>
            <a:pPr>
              <a:defRPr sz="1900"/>
            </a:pPr>
            <a:r>
              <a:rPr lang="en-CA" sz="2400" dirty="0"/>
              <a:t>genetic sequence data in DNA</a:t>
            </a:r>
          </a:p>
        </p:txBody>
      </p:sp>
    </p:spTree>
    <p:extLst>
      <p:ext uri="{BB962C8B-B14F-4D97-AF65-F5344CB8AC3E}">
        <p14:creationId xmlns:p14="http://schemas.microsoft.com/office/powerpoint/2010/main" val="3098898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7f597e-1e59-4ac5-8dd6-a01c78858777" xsi:nil="true"/>
    <lcf76f155ced4ddcb4097134ff3c332f xmlns="3ffef44f-9011-4d56-bba8-ea8261c2bb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AD4FDCD765274E8C613F0834747463" ma:contentTypeVersion="16" ma:contentTypeDescription="Create a new document." ma:contentTypeScope="" ma:versionID="2eed611a67aee0bcf1c9ed1af8f53127">
  <xsd:schema xmlns:xsd="http://www.w3.org/2001/XMLSchema" xmlns:xs="http://www.w3.org/2001/XMLSchema" xmlns:p="http://schemas.microsoft.com/office/2006/metadata/properties" xmlns:ns2="aa7f597e-1e59-4ac5-8dd6-a01c78858777" xmlns:ns3="3ffef44f-9011-4d56-bba8-ea8261c2bb06" targetNamespace="http://schemas.microsoft.com/office/2006/metadata/properties" ma:root="true" ma:fieldsID="1a4122ab00b77ad180bb15615383e9b6" ns2:_="" ns3:_="">
    <xsd:import namespace="aa7f597e-1e59-4ac5-8dd6-a01c78858777"/>
    <xsd:import namespace="3ffef44f-9011-4d56-bba8-ea8261c2bb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f597e-1e59-4ac5-8dd6-a01c788587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4a9df30-e24c-4580-ab79-bf1a193a60bf}" ma:internalName="TaxCatchAll" ma:showField="CatchAllData" ma:web="aa7f597e-1e59-4ac5-8dd6-a01c78858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fef44f-9011-4d56-bba8-ea8261c2bb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6bb07c-de0c-4032-82b8-df315638f0a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E5A7AD-E0ED-4F6F-81AC-F122F8909088}">
  <ds:schemaRefs>
    <ds:schemaRef ds:uri="http://purl.org/dc/terms/"/>
    <ds:schemaRef ds:uri="http://schemas.microsoft.com/office/infopath/2007/PartnerControls"/>
    <ds:schemaRef ds:uri="http://www.w3.org/XML/1998/namespace"/>
    <ds:schemaRef ds:uri="0eacf01b-bb41-436b-b18f-035ea1710c50"/>
    <ds:schemaRef ds:uri="25cf42a9-7fcd-43a2-97b5-e7233d7ad1e8"/>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5629B78-94C6-478D-9977-AC8F325025D8}"/>
</file>

<file path=customXml/itemProps3.xml><?xml version="1.0" encoding="utf-8"?>
<ds:datastoreItem xmlns:ds="http://schemas.openxmlformats.org/officeDocument/2006/customXml" ds:itemID="{8DA82D05-0AF8-4014-96D0-A0DF8BA25A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7922</TotalTime>
  <Words>1805</Words>
  <Application>Microsoft Macintosh PowerPoint</Application>
  <PresentationFormat>Widescreen</PresentationFormat>
  <Paragraphs>136</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Nnadozie, Kent (OCBT)</cp:lastModifiedBy>
  <cp:revision>17</cp:revision>
  <dcterms:created xsi:type="dcterms:W3CDTF">2023-10-20T11:16:09Z</dcterms:created>
  <dcterms:modified xsi:type="dcterms:W3CDTF">2026-03-23T09:22:59Z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0x0101005CAD4FDCD765274E8C613F0834747463</vt:lpwstr>
  </property>
  <property fmtid="{D5CDD505-2E9C-101B-9397-08002B2CF9AE}" pid="3" name="MediaServiceImageTags">
    <vt:lpwstr/>
  </property>
</Properties>
</file>