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132" r:id="rId2"/>
    <p:sldId id="266" r:id="rId3"/>
    <p:sldId id="1902" r:id="rId4"/>
    <p:sldId id="1670" r:id="rId5"/>
    <p:sldId id="1988" r:id="rId6"/>
    <p:sldId id="1957" r:id="rId7"/>
    <p:sldId id="264" r:id="rId8"/>
    <p:sldId id="2137" r:id="rId9"/>
    <p:sldId id="2138" r:id="rId10"/>
    <p:sldId id="2139" r:id="rId11"/>
    <p:sldId id="2140" r:id="rId12"/>
    <p:sldId id="2131" r:id="rId13"/>
    <p:sldId id="2058" r:id="rId14"/>
    <p:sldId id="2014" r:id="rId15"/>
    <p:sldId id="1877" r:id="rId16"/>
    <p:sldId id="1955" r:id="rId17"/>
    <p:sldId id="1726" r:id="rId18"/>
    <p:sldId id="283" r:id="rId19"/>
    <p:sldId id="1974" r:id="rId20"/>
    <p:sldId id="2053" r:id="rId21"/>
    <p:sldId id="2126" r:id="rId22"/>
    <p:sldId id="2133" r:id="rId23"/>
    <p:sldId id="1675" r:id="rId24"/>
    <p:sldId id="1325" r:id="rId25"/>
    <p:sldId id="265" r:id="rId26"/>
    <p:sldId id="2079" r:id="rId27"/>
    <p:sldId id="2080" r:id="rId28"/>
    <p:sldId id="1292" r:id="rId29"/>
    <p:sldId id="335" r:id="rId30"/>
    <p:sldId id="337" r:id="rId31"/>
    <p:sldId id="2081" r:id="rId32"/>
    <p:sldId id="1715" r:id="rId33"/>
    <p:sldId id="2082" r:id="rId34"/>
    <p:sldId id="2141" r:id="rId35"/>
    <p:sldId id="2134" r:id="rId36"/>
    <p:sldId id="2052" r:id="rId37"/>
    <p:sldId id="2083" r:id="rId38"/>
    <p:sldId id="1211" r:id="rId39"/>
    <p:sldId id="2135" r:id="rId40"/>
    <p:sldId id="1971" r:id="rId41"/>
    <p:sldId id="2136" r:id="rId42"/>
    <p:sldId id="1949" r:id="rId43"/>
    <p:sldId id="1977" r:id="rId44"/>
    <p:sldId id="2124" r:id="rId45"/>
    <p:sldId id="298" r:id="rId46"/>
    <p:sldId id="2154" r:id="rId47"/>
    <p:sldId id="2155" r:id="rId48"/>
    <p:sldId id="1747" r:id="rId49"/>
    <p:sldId id="2128" r:id="rId50"/>
    <p:sldId id="2129" r:id="rId51"/>
    <p:sldId id="2130" r:id="rId52"/>
    <p:sldId id="2120" r:id="rId53"/>
  </p:sldIdLst>
  <p:sldSz cx="12192000" cy="6858000"/>
  <p:notesSz cx="6797675" cy="9926638"/>
  <p:embeddedFontLst>
    <p:embeddedFont>
      <p:font typeface="ＭＳ Ｐゴシック" panose="020B0600070205080204" pitchFamily="34" charset="-128"/>
      <p:regular r:id="rId55"/>
    </p:embeddedFont>
    <p:embeddedFont>
      <p:font typeface="Garamond" panose="02020404030301010803" pitchFamily="18" charset="0"/>
      <p:regular r:id="rId56"/>
      <p:bold r:id="rId57"/>
      <p:italic r:id="rId58"/>
      <p:boldItalic r:id="rId59"/>
    </p:embeddedFont>
    <p:embeddedFont>
      <p:font typeface="Times" panose="02020603050405020304" pitchFamily="18" charset="0"/>
      <p:regular r:id="rId60"/>
      <p:bold r:id="rId61"/>
      <p:italic r:id="rId62"/>
      <p:boldItalic r:id="rId63"/>
    </p:embeddedFont>
  </p:embeddedFontLst>
  <p:custDataLst>
    <p:tags r:id="rId64"/>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0"/>
    <p:restoredTop sz="94666"/>
  </p:normalViewPr>
  <p:slideViewPr>
    <p:cSldViewPr snapToGrid="0">
      <p:cViewPr varScale="1">
        <p:scale>
          <a:sx n="79" d="100"/>
          <a:sy n="79" d="100"/>
        </p:scale>
        <p:origin x="228" y="7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63" name="Google Shape;163;p11:notes"/>
          <p:cNvSpPr>
            <a:spLocks noGrp="1" noRot="1" noChangeAspect="1"/>
          </p:cNvSpPr>
          <p:nvPr>
            <p:ph type="sldImg" idx="2"/>
          </p:nvPr>
        </p:nvSpPr>
        <p:spPr>
          <a:xfrm>
            <a:off x="422275" y="1241425"/>
            <a:ext cx="5953125" cy="3349625"/>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84904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75" name="Google Shape;275;p30:notes"/>
          <p:cNvSpPr>
            <a:spLocks noGrp="1" noRot="1" noChangeAspect="1"/>
          </p:cNvSpPr>
          <p:nvPr>
            <p:ph type="sldImg" idx="2"/>
          </p:nvPr>
        </p:nvSpPr>
        <p:spPr>
          <a:xfrm>
            <a:off x="422275" y="1241425"/>
            <a:ext cx="5953125" cy="3349625"/>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244896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0:notes"/>
          <p:cNvSpPr>
            <a:spLocks noGrp="1" noRot="1" noChangeAspect="1"/>
          </p:cNvSpPr>
          <p:nvPr>
            <p:ph type="sldImg" idx="2"/>
          </p:nvPr>
        </p:nvSpPr>
        <p:spPr>
          <a:xfrm>
            <a:off x="422275" y="1241425"/>
            <a:ext cx="5953125" cy="334962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4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73" name="Google Shape;373;p40:notes"/>
          <p:cNvSpPr txBox="1">
            <a:spLocks noGrp="1"/>
          </p:cNvSpPr>
          <p:nvPr>
            <p:ph type="hdr" idx="3"/>
          </p:nvPr>
        </p:nvSpPr>
        <p:spPr>
          <a:xfrm>
            <a:off x="0" y="0"/>
            <a:ext cx="2945659" cy="498056"/>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3" name="Google Shape;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4" name="Google Shape;3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ECEF-DCC0-2140-9B6C-968CE01AB2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19E447-38BE-2C45-8BFC-E0C3F9345C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884A7F-1D83-AE40-999F-9F98C64AEF64}"/>
              </a:ext>
            </a:extLst>
          </p:cNvPr>
          <p:cNvSpPr>
            <a:spLocks noGrp="1"/>
          </p:cNvSpPr>
          <p:nvPr>
            <p:ph type="dt" sz="half" idx="10"/>
          </p:nvPr>
        </p:nvSpPr>
        <p:spPr/>
        <p:txBody>
          <a:bodyPr/>
          <a:lstStyle/>
          <a:p>
            <a:fld id="{F19A1677-67DA-134D-8608-4B7C72E982DA}" type="datetimeFigureOut">
              <a:rPr lang="en-US" smtClean="0"/>
              <a:t>9/18/2024</a:t>
            </a:fld>
            <a:endParaRPr lang="en-US"/>
          </a:p>
        </p:txBody>
      </p:sp>
      <p:sp>
        <p:nvSpPr>
          <p:cNvPr id="5" name="Footer Placeholder 4">
            <a:extLst>
              <a:ext uri="{FF2B5EF4-FFF2-40B4-BE49-F238E27FC236}">
                <a16:creationId xmlns:a16="http://schemas.microsoft.com/office/drawing/2014/main" id="{7BDF7AF1-9E78-D247-B264-F8211FAA4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A1A34-B161-0B4A-9251-811BAEF872D4}"/>
              </a:ext>
            </a:extLst>
          </p:cNvPr>
          <p:cNvSpPr>
            <a:spLocks noGrp="1"/>
          </p:cNvSpPr>
          <p:nvPr>
            <p:ph type="sldNum" sz="quarter" idx="12"/>
          </p:nvPr>
        </p:nvSpPr>
        <p:spPr/>
        <p:txBody>
          <a:bodyPr/>
          <a:lstStyle/>
          <a:p>
            <a:fld id="{08D5C1F9-E055-7D46-A5B0-12CA919E43C4}" type="slidenum">
              <a:rPr lang="en-US" smtClean="0"/>
              <a:t>‹#›</a:t>
            </a:fld>
            <a:endParaRPr lang="en-US"/>
          </a:p>
        </p:txBody>
      </p:sp>
    </p:spTree>
    <p:extLst>
      <p:ext uri="{BB962C8B-B14F-4D97-AF65-F5344CB8AC3E}">
        <p14:creationId xmlns:p14="http://schemas.microsoft.com/office/powerpoint/2010/main" val="25766802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33754761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4978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1176000" cy="776288"/>
          </a:xfrm>
        </p:spPr>
        <p:txBody>
          <a:bodyPr/>
          <a:lstStyle/>
          <a:p>
            <a:r>
              <a:rPr lang="en-US"/>
              <a:t>Click to edit Master title style</a:t>
            </a:r>
          </a:p>
        </p:txBody>
      </p:sp>
      <p:sp>
        <p:nvSpPr>
          <p:cNvPr id="3" name="Table Placeholder 2"/>
          <p:cNvSpPr>
            <a:spLocks noGrp="1"/>
          </p:cNvSpPr>
          <p:nvPr>
            <p:ph type="tbl" idx="1"/>
          </p:nvPr>
        </p:nvSpPr>
        <p:spPr>
          <a:xfrm>
            <a:off x="508000" y="1417638"/>
            <a:ext cx="11176000" cy="4983162"/>
          </a:xfrm>
        </p:spPr>
        <p:txBody>
          <a:bodyPr/>
          <a:lstStyle/>
          <a:p>
            <a:pPr lvl="0"/>
            <a:endParaRPr lang="en-US" noProof="0"/>
          </a:p>
        </p:txBody>
      </p:sp>
    </p:spTree>
    <p:extLst>
      <p:ext uri="{BB962C8B-B14F-4D97-AF65-F5344CB8AC3E}">
        <p14:creationId xmlns:p14="http://schemas.microsoft.com/office/powerpoint/2010/main" val="6476604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Calibri"/>
                <a:ea typeface="Calibri"/>
                <a:cs typeface="Calibri"/>
                <a:sym typeface="Calibri"/>
              </a:defRPr>
            </a:lvl1pPr>
            <a:lvl2pPr marL="0" marR="0" lvl="1" indent="0" algn="r" rtl="0">
              <a:spcBef>
                <a:spcPct val="0"/>
              </a:spcBef>
              <a:buNone/>
              <a:defRPr sz="1200" b="0" i="0" u="none" strike="noStrike" cap="none">
                <a:solidFill>
                  <a:srgbClr val="888888"/>
                </a:solidFill>
                <a:latin typeface="Calibri"/>
                <a:ea typeface="Calibri"/>
                <a:cs typeface="Calibri"/>
                <a:sym typeface="Calibri"/>
              </a:defRPr>
            </a:lvl2pPr>
            <a:lvl3pPr marL="0" marR="0" lvl="2" indent="0" algn="r" rtl="0">
              <a:spcBef>
                <a:spcPct val="0"/>
              </a:spcBef>
              <a:buNone/>
              <a:defRPr sz="1200" b="0" i="0" u="none" strike="noStrike" cap="none">
                <a:solidFill>
                  <a:srgbClr val="888888"/>
                </a:solidFill>
                <a:latin typeface="Calibri"/>
                <a:ea typeface="Calibri"/>
                <a:cs typeface="Calibri"/>
                <a:sym typeface="Calibri"/>
              </a:defRPr>
            </a:lvl3pPr>
            <a:lvl4pPr marL="0" marR="0" lvl="3" indent="0" algn="r" rtl="0">
              <a:spcBef>
                <a:spcPct val="0"/>
              </a:spcBef>
              <a:buNone/>
              <a:defRPr sz="1200" b="0" i="0" u="none" strike="noStrike" cap="none">
                <a:solidFill>
                  <a:srgbClr val="888888"/>
                </a:solidFill>
                <a:latin typeface="Calibri"/>
                <a:ea typeface="Calibri"/>
                <a:cs typeface="Calibri"/>
                <a:sym typeface="Calibri"/>
              </a:defRPr>
            </a:lvl4pPr>
            <a:lvl5pPr marL="0" marR="0" lvl="4" indent="0" algn="r" rtl="0">
              <a:spcBef>
                <a:spcPct val="0"/>
              </a:spcBef>
              <a:buNone/>
              <a:defRPr sz="1200" b="0" i="0" u="none" strike="noStrike" cap="none">
                <a:solidFill>
                  <a:srgbClr val="888888"/>
                </a:solidFill>
                <a:latin typeface="Calibri"/>
                <a:ea typeface="Calibri"/>
                <a:cs typeface="Calibri"/>
                <a:sym typeface="Calibri"/>
              </a:defRPr>
            </a:lvl5pPr>
            <a:lvl6pPr marL="0" marR="0" lvl="5" indent="0" algn="r" rtl="0">
              <a:spcBef>
                <a:spcPct val="0"/>
              </a:spcBef>
              <a:buNone/>
              <a:defRPr sz="1200" b="0" i="0" u="none" strike="noStrike" cap="none">
                <a:solidFill>
                  <a:srgbClr val="888888"/>
                </a:solidFill>
                <a:latin typeface="Calibri"/>
                <a:ea typeface="Calibri"/>
                <a:cs typeface="Calibri"/>
                <a:sym typeface="Calibri"/>
              </a:defRPr>
            </a:lvl6pPr>
            <a:lvl7pPr marL="0" marR="0" lvl="6" indent="0" algn="r" rtl="0">
              <a:spcBef>
                <a:spcPct val="0"/>
              </a:spcBef>
              <a:buNone/>
              <a:defRPr sz="1200" b="0" i="0" u="none" strike="noStrike" cap="none">
                <a:solidFill>
                  <a:srgbClr val="888888"/>
                </a:solidFill>
                <a:latin typeface="Calibri"/>
                <a:ea typeface="Calibri"/>
                <a:cs typeface="Calibri"/>
                <a:sym typeface="Calibri"/>
              </a:defRPr>
            </a:lvl7pPr>
            <a:lvl8pPr marL="0" marR="0" lvl="7" indent="0" algn="r" rtl="0">
              <a:spcBef>
                <a:spcPct val="0"/>
              </a:spcBef>
              <a:buNone/>
              <a:defRPr sz="1200" b="0" i="0" u="none" strike="noStrike" cap="none">
                <a:solidFill>
                  <a:srgbClr val="888888"/>
                </a:solidFill>
                <a:latin typeface="Calibri"/>
                <a:ea typeface="Calibri"/>
                <a:cs typeface="Calibri"/>
                <a:sym typeface="Calibri"/>
              </a:defRPr>
            </a:lvl8pPr>
            <a:lvl9pPr marL="0" marR="0" lvl="8" indent="0" algn="r" rtl="0">
              <a:spcBef>
                <a:spcPct val="0"/>
              </a:spcBef>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61" r:id="rId3"/>
    <p:sldLayoutId id="2147483662" r:id="rId4"/>
    <p:sldLayoutId id="2147483663" r:id="rId5"/>
    <p:sldLayoutId id="2147483664" r:id="rId6"/>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lloydsbanktrade.com/" TargetMode="External"/><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lloydsbanktrade.com/" TargetMode="External"/><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commerce.gov.in/"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pollo.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dripify.i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tautiva@imexdbusiness.com" TargetMode="External"/><Relationship Id="rId2" Type="http://schemas.openxmlformats.org/officeDocument/2006/relationships/hyperlink" Target="http://www.imexdbusiness.com/" TargetMode="Externa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importgenius.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europages.co.uk/"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wBM_F-TS9a0"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procurementmap.intracen.org/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vsc.gsa.gov/vsc/" TargetMode="External"/><Relationship Id="rId1" Type="http://schemas.openxmlformats.org/officeDocument/2006/relationships/slideLayout" Target="../slideLayouts/slideLayout1.xml"/><Relationship Id="rId4" Type="http://schemas.openxmlformats.org/officeDocument/2006/relationships/hyperlink" Target="https://www.youtube.com/watch?v=h2Mj_4jtL7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offer.gsa.gov/" TargetMode="External"/><Relationship Id="rId2" Type="http://schemas.openxmlformats.org/officeDocument/2006/relationships/hyperlink" Target="https://www.gsa.gov/about-us/events-and-training/gsa-events" TargetMode="Externa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directtextilestore.co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directtextilestore.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astexproducts.com/" TargetMode="External"/><Relationship Id="rId2" Type="http://schemas.openxmlformats.org/officeDocument/2006/relationships/hyperlink" Target="https://textechindustries.com/" TargetMode="External"/><Relationship Id="rId1" Type="http://schemas.openxmlformats.org/officeDocument/2006/relationships/slideLayout" Target="../slideLayouts/slideLayout2.xml"/><Relationship Id="rId4" Type="http://schemas.openxmlformats.org/officeDocument/2006/relationships/hyperlink" Target="https://www.technicalyarnsolutions.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personalizeddoormats.com/" TargetMode="External"/><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manaonline.org/"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10times.co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channel/UCOUuEL1r8wkYRXq-AykfLn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hyperlink" Target="https://www.youtube.com/channel/UC9xUhauiTyCdZmCnDJ_9o-w" TargetMode="External"/><Relationship Id="rId3" Type="http://schemas.openxmlformats.org/officeDocument/2006/relationships/image" Target="../media/image41.jpeg"/><Relationship Id="rId7" Type="http://schemas.openxmlformats.org/officeDocument/2006/relationships/image" Target="../media/image44.png"/><Relationship Id="rId12" Type="http://schemas.openxmlformats.org/officeDocument/2006/relationships/hyperlink" Target="https://www.facebook.com/globaljaga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hyperlink" Target="https://twitter.com/globaljagat" TargetMode="External"/><Relationship Id="rId5" Type="http://schemas.openxmlformats.org/officeDocument/2006/relationships/hyperlink" Target="mailto:jagat@globaljagat.com" TargetMode="External"/><Relationship Id="rId10" Type="http://schemas.openxmlformats.org/officeDocument/2006/relationships/hyperlink" Target="https://www.linkedin.com/in/clusterpulse/" TargetMode="External"/><Relationship Id="rId4" Type="http://schemas.openxmlformats.org/officeDocument/2006/relationships/image" Target="../media/image42.png"/><Relationship Id="rId9"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bit.ly/Cohort224"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bit.ly/Services-Export"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hyperlink" Target="http://www.exportfundas.com/" TargetMode="External"/><Relationship Id="rId3" Type="http://schemas.openxmlformats.org/officeDocument/2006/relationships/hyperlink" Target="http://www.globalnetworkindia.com/" TargetMode="External"/><Relationship Id="rId7" Type="http://schemas.openxmlformats.org/officeDocument/2006/relationships/image" Target="../media/image52.jpeg"/><Relationship Id="rId12" Type="http://schemas.openxmlformats.org/officeDocument/2006/relationships/hyperlink" Target="http://www.smartvillage.biz/" TargetMode="External"/><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51.jpeg"/><Relationship Id="rId11" Type="http://schemas.openxmlformats.org/officeDocument/2006/relationships/hyperlink" Target="http://www.mentoronroad.com/" TargetMode="External"/><Relationship Id="rId5" Type="http://schemas.openxmlformats.org/officeDocument/2006/relationships/hyperlink" Target="http://www.gninstitute.com/" TargetMode="External"/><Relationship Id="rId10" Type="http://schemas.openxmlformats.org/officeDocument/2006/relationships/hyperlink" Target="https://www.clusterpulse.org/" TargetMode="External"/><Relationship Id="rId4" Type="http://schemas.openxmlformats.org/officeDocument/2006/relationships/image" Target="../media/image50.jpeg"/><Relationship Id="rId9" Type="http://schemas.openxmlformats.org/officeDocument/2006/relationships/image" Target="../media/image54.png"/><Relationship Id="rId14" Type="http://schemas.openxmlformats.org/officeDocument/2006/relationships/hyperlink" Target="http://www.vibrantmarkets.biz/"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alert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hyperlink" Target="https://www.matexil.org/HSCODE" TargetMode="External"/><Relationship Id="rId4" Type="http://schemas.openxmlformats.org/officeDocument/2006/relationships/hyperlink" Target="https://www.lloydsbanktrade.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loydsbanktrade.com/" TargetMode="External"/><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www.lloydsbanktrade.com/" TargetMode="External"/><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6261F6E-226B-FE67-BACD-31DA6F9B42ED}"/>
              </a:ext>
            </a:extLst>
          </p:cNvPr>
          <p:cNvSpPr txBox="1"/>
          <p:nvPr/>
        </p:nvSpPr>
        <p:spPr>
          <a:xfrm>
            <a:off x="1226204" y="0"/>
            <a:ext cx="9144000" cy="1143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 </a:t>
            </a:r>
            <a:r>
              <a:rPr lang="en-US" sz="2800"/>
              <a:t>Thanks to MATEXIL for organizing &amp; </a:t>
            </a:r>
          </a:p>
          <a:p>
            <a:r>
              <a:rPr lang="en-US" sz="2800"/>
              <a:t>members for attending</a:t>
            </a:r>
          </a:p>
        </p:txBody>
      </p:sp>
      <p:pic>
        <p:nvPicPr>
          <p:cNvPr id="5" name="Picture 4">
            <a:extLst>
              <a:ext uri="{FF2B5EF4-FFF2-40B4-BE49-F238E27FC236}">
                <a16:creationId xmlns:a16="http://schemas.microsoft.com/office/drawing/2014/main" id="{36016AFE-66BE-3E77-692A-40D2D93EDBC1}"/>
              </a:ext>
            </a:extLst>
          </p:cNvPr>
          <p:cNvPicPr>
            <a:picLocks noChangeAspect="1"/>
          </p:cNvPicPr>
          <p:nvPr/>
        </p:nvPicPr>
        <p:blipFill>
          <a:blip r:embed="rId2"/>
          <a:stretch>
            <a:fillRect/>
          </a:stretch>
        </p:blipFill>
        <p:spPr>
          <a:xfrm>
            <a:off x="1083365" y="1827454"/>
            <a:ext cx="9718727" cy="1948742"/>
          </a:xfrm>
          <a:prstGeom prst="rect">
            <a:avLst/>
          </a:prstGeom>
        </p:spPr>
      </p:pic>
      <p:sp>
        <p:nvSpPr>
          <p:cNvPr id="4" name="TextBox 3">
            <a:extLst>
              <a:ext uri="{FF2B5EF4-FFF2-40B4-BE49-F238E27FC236}">
                <a16:creationId xmlns:a16="http://schemas.microsoft.com/office/drawing/2014/main" id="{1802218A-148F-C4EB-484F-0D579DF39DAF}"/>
              </a:ext>
            </a:extLst>
          </p:cNvPr>
          <p:cNvSpPr txBox="1"/>
          <p:nvPr/>
        </p:nvSpPr>
        <p:spPr>
          <a:xfrm>
            <a:off x="3045913" y="4077417"/>
            <a:ext cx="6100174" cy="1908215"/>
          </a:xfrm>
          <a:prstGeom prst="rect">
            <a:avLst/>
          </a:prstGeom>
          <a:noFill/>
        </p:spPr>
        <p:txBody>
          <a:bodyPr wrap="square">
            <a:spAutoFit/>
          </a:bodyPr>
          <a:lstStyle/>
          <a:p>
            <a:pPr algn="l"/>
            <a:r>
              <a:rPr lang="en-IN" sz="2000" b="1" i="0">
                <a:solidFill>
                  <a:srgbClr val="000000"/>
                </a:solidFill>
                <a:effectLst/>
                <a:latin typeface="Aptos" panose="020B0004020202020204" pitchFamily="34" charset="0"/>
              </a:rPr>
              <a:t>Manmade Fibre Textiles</a:t>
            </a:r>
            <a:r>
              <a:rPr lang="en-IN" sz="2000" b="0" i="0">
                <a:solidFill>
                  <a:srgbClr val="000000"/>
                </a:solidFill>
                <a:effectLst/>
                <a:latin typeface="Aptos" panose="020B0004020202020204" pitchFamily="34" charset="0"/>
              </a:rPr>
              <a:t> &amp; </a:t>
            </a:r>
            <a:r>
              <a:rPr lang="en-IN" sz="2000" b="1" i="0">
                <a:solidFill>
                  <a:srgbClr val="000000"/>
                </a:solidFill>
                <a:effectLst/>
                <a:latin typeface="Aptos" panose="020B0004020202020204" pitchFamily="34" charset="0"/>
              </a:rPr>
              <a:t>Technical Textile</a:t>
            </a:r>
            <a:r>
              <a:rPr lang="en-IN" sz="2000" b="0" i="0">
                <a:solidFill>
                  <a:srgbClr val="000000"/>
                </a:solidFill>
                <a:effectLst/>
                <a:latin typeface="Aptos" panose="020B0004020202020204" pitchFamily="34" charset="0"/>
              </a:rPr>
              <a:t> </a:t>
            </a:r>
          </a:p>
          <a:p>
            <a:pPr algn="l"/>
            <a:endParaRPr lang="en-IN">
              <a:latin typeface="Aptos" panose="020B0004020202020204" pitchFamily="34" charset="0"/>
            </a:endParaRPr>
          </a:p>
          <a:p>
            <a:pPr algn="l"/>
            <a:r>
              <a:rPr lang="en-IN" b="1">
                <a:latin typeface="Aptos" panose="020B0004020202020204" pitchFamily="34" charset="0"/>
              </a:rPr>
              <a:t>Market access techniques </a:t>
            </a:r>
          </a:p>
          <a:p>
            <a:pPr algn="l"/>
            <a:endParaRPr lang="en-IN" b="1">
              <a:latin typeface="Aptos" panose="020B0004020202020204" pitchFamily="34" charset="0"/>
            </a:endParaRPr>
          </a:p>
          <a:p>
            <a:pPr algn="l"/>
            <a:r>
              <a:rPr lang="en-IN" b="1">
                <a:latin typeface="Aptos" panose="020B0004020202020204" pitchFamily="34" charset="0"/>
              </a:rPr>
              <a:t>Market dynamics, change in fashion trends &amp; demand, consumer behaviour, global ecosystem, sustainability issues, ESG Regulations and other regulatory compliances,</a:t>
            </a:r>
          </a:p>
          <a:p>
            <a:pPr algn="l"/>
            <a:endParaRPr lang="en-US"/>
          </a:p>
        </p:txBody>
      </p:sp>
    </p:spTree>
    <p:extLst>
      <p:ext uri="{BB962C8B-B14F-4D97-AF65-F5344CB8AC3E}">
        <p14:creationId xmlns:p14="http://schemas.microsoft.com/office/powerpoint/2010/main" val="38211840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AA856D-FABC-EF29-455E-A1A745748944}"/>
              </a:ext>
            </a:extLst>
          </p:cNvPr>
          <p:cNvPicPr>
            <a:picLocks noChangeAspect="1"/>
          </p:cNvPicPr>
          <p:nvPr/>
        </p:nvPicPr>
        <p:blipFill>
          <a:blip r:embed="rId2"/>
          <a:stretch>
            <a:fillRect/>
          </a:stretch>
        </p:blipFill>
        <p:spPr>
          <a:xfrm>
            <a:off x="739036" y="801665"/>
            <a:ext cx="10785184" cy="5937337"/>
          </a:xfrm>
          <a:prstGeom prst="rect">
            <a:avLst/>
          </a:prstGeom>
        </p:spPr>
      </p:pic>
      <p:sp>
        <p:nvSpPr>
          <p:cNvPr id="4" name="TextBox 3">
            <a:extLst>
              <a:ext uri="{FF2B5EF4-FFF2-40B4-BE49-F238E27FC236}">
                <a16:creationId xmlns:a16="http://schemas.microsoft.com/office/drawing/2014/main" id="{3957492C-10ED-6079-D4FB-E7FD44942A09}"/>
              </a:ext>
            </a:extLst>
          </p:cNvPr>
          <p:cNvSpPr txBox="1"/>
          <p:nvPr/>
        </p:nvSpPr>
        <p:spPr>
          <a:xfrm>
            <a:off x="4089748" y="118998"/>
            <a:ext cx="6100174" cy="307777"/>
          </a:xfrm>
          <a:prstGeom prst="rect">
            <a:avLst/>
          </a:prstGeom>
          <a:noFill/>
        </p:spPr>
        <p:txBody>
          <a:bodyPr wrap="square">
            <a:spAutoFit/>
          </a:bodyPr>
          <a:lstStyle/>
          <a:p>
            <a:r>
              <a:rPr lang="en-US" sz="1400" b="1">
                <a:solidFill>
                  <a:schemeClr val="tx1"/>
                </a:solidFill>
                <a:hlinkClick r:id="rId3">
                  <a:extLst>
                    <a:ext uri="{A12FA001-AC4F-418D-AE19-62706E023703}">
                      <ahyp:hlinkClr xmlns:ahyp="http://schemas.microsoft.com/office/drawing/2018/hyperlinkcolor" val="tx"/>
                    </a:ext>
                  </a:extLst>
                </a:hlinkClick>
              </a:rPr>
              <a:t>https://www.lloydsbanktrade.com</a:t>
            </a:r>
            <a:endParaRPr lang="en-US"/>
          </a:p>
        </p:txBody>
      </p:sp>
      <p:pic>
        <p:nvPicPr>
          <p:cNvPr id="5" name="Picture 4">
            <a:extLst>
              <a:ext uri="{FF2B5EF4-FFF2-40B4-BE49-F238E27FC236}">
                <a16:creationId xmlns:a16="http://schemas.microsoft.com/office/drawing/2014/main" id="{A6644ADC-B7FE-0B97-297E-2D559AA69612}"/>
              </a:ext>
            </a:extLst>
          </p:cNvPr>
          <p:cNvPicPr>
            <a:picLocks noChangeAspect="1"/>
          </p:cNvPicPr>
          <p:nvPr/>
        </p:nvPicPr>
        <p:blipFill>
          <a:blip r:embed="rId4"/>
          <a:stretch>
            <a:fillRect/>
          </a:stretch>
        </p:blipFill>
        <p:spPr>
          <a:xfrm>
            <a:off x="3751820" y="426775"/>
            <a:ext cx="7772400" cy="1010620"/>
          </a:xfrm>
          <a:prstGeom prst="rect">
            <a:avLst/>
          </a:prstGeom>
        </p:spPr>
      </p:pic>
    </p:spTree>
    <p:extLst>
      <p:ext uri="{BB962C8B-B14F-4D97-AF65-F5344CB8AC3E}">
        <p14:creationId xmlns:p14="http://schemas.microsoft.com/office/powerpoint/2010/main" val="16791147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logistic&#10;&#10;Description automatically generated">
            <a:extLst>
              <a:ext uri="{FF2B5EF4-FFF2-40B4-BE49-F238E27FC236}">
                <a16:creationId xmlns:a16="http://schemas.microsoft.com/office/drawing/2014/main" id="{915464B0-1288-4650-DAF2-593A8A153E82}"/>
              </a:ext>
            </a:extLst>
          </p:cNvPr>
          <p:cNvPicPr>
            <a:picLocks noChangeAspect="1"/>
          </p:cNvPicPr>
          <p:nvPr/>
        </p:nvPicPr>
        <p:blipFill>
          <a:blip r:embed="rId2"/>
          <a:stretch>
            <a:fillRect/>
          </a:stretch>
        </p:blipFill>
        <p:spPr>
          <a:xfrm>
            <a:off x="413359" y="789140"/>
            <a:ext cx="11311003" cy="5749530"/>
          </a:xfrm>
          <a:prstGeom prst="rect">
            <a:avLst/>
          </a:prstGeom>
        </p:spPr>
      </p:pic>
      <p:sp>
        <p:nvSpPr>
          <p:cNvPr id="4" name="TextBox 3">
            <a:extLst>
              <a:ext uri="{FF2B5EF4-FFF2-40B4-BE49-F238E27FC236}">
                <a16:creationId xmlns:a16="http://schemas.microsoft.com/office/drawing/2014/main" id="{75E8255C-7DC7-7082-EDA6-B2403F4697DC}"/>
              </a:ext>
            </a:extLst>
          </p:cNvPr>
          <p:cNvSpPr txBox="1"/>
          <p:nvPr/>
        </p:nvSpPr>
        <p:spPr>
          <a:xfrm>
            <a:off x="4152378" y="165441"/>
            <a:ext cx="6100174" cy="307777"/>
          </a:xfrm>
          <a:prstGeom prst="rect">
            <a:avLst/>
          </a:prstGeom>
          <a:noFill/>
        </p:spPr>
        <p:txBody>
          <a:bodyPr wrap="square">
            <a:spAutoFit/>
          </a:bodyPr>
          <a:lstStyle/>
          <a:p>
            <a:r>
              <a:rPr lang="en-US" sz="1400" b="1">
                <a:solidFill>
                  <a:schemeClr val="tx1"/>
                </a:solidFill>
                <a:hlinkClick r:id="rId3">
                  <a:extLst>
                    <a:ext uri="{A12FA001-AC4F-418D-AE19-62706E023703}">
                      <ahyp:hlinkClr xmlns:ahyp="http://schemas.microsoft.com/office/drawing/2018/hyperlinkcolor" val="tx"/>
                    </a:ext>
                  </a:extLst>
                </a:hlinkClick>
              </a:rPr>
              <a:t>https://www.lloydsbanktrade.com</a:t>
            </a:r>
            <a:endParaRPr lang="en-US"/>
          </a:p>
        </p:txBody>
      </p:sp>
      <p:pic>
        <p:nvPicPr>
          <p:cNvPr id="5" name="Picture 4">
            <a:extLst>
              <a:ext uri="{FF2B5EF4-FFF2-40B4-BE49-F238E27FC236}">
                <a16:creationId xmlns:a16="http://schemas.microsoft.com/office/drawing/2014/main" id="{B00F583F-A24E-F8BB-BF38-CC14C1624DE3}"/>
              </a:ext>
            </a:extLst>
          </p:cNvPr>
          <p:cNvPicPr>
            <a:picLocks noChangeAspect="1"/>
          </p:cNvPicPr>
          <p:nvPr/>
        </p:nvPicPr>
        <p:blipFill>
          <a:blip r:embed="rId4"/>
          <a:stretch>
            <a:fillRect/>
          </a:stretch>
        </p:blipFill>
        <p:spPr>
          <a:xfrm>
            <a:off x="4419600" y="473218"/>
            <a:ext cx="7772400" cy="1010620"/>
          </a:xfrm>
          <a:prstGeom prst="rect">
            <a:avLst/>
          </a:prstGeom>
        </p:spPr>
      </p:pic>
    </p:spTree>
    <p:extLst>
      <p:ext uri="{BB962C8B-B14F-4D97-AF65-F5344CB8AC3E}">
        <p14:creationId xmlns:p14="http://schemas.microsoft.com/office/powerpoint/2010/main" val="14265546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DD2D81-6C5E-F7F6-359F-0A6B3DD92DC1}"/>
              </a:ext>
            </a:extLst>
          </p:cNvPr>
          <p:cNvSpPr/>
          <p:nvPr/>
        </p:nvSpPr>
        <p:spPr>
          <a:xfrm>
            <a:off x="1" y="1123950"/>
            <a:ext cx="12192000" cy="5734050"/>
          </a:xfrm>
          <a:prstGeom prst="rect">
            <a:avLst/>
          </a:prstGeom>
          <a:solidFill>
            <a:srgbClr val="9AD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4" name="Picture 2" descr="Positioning in Marketing: Definition, Types, Examples, Benefits &amp; How to –  Mageplaza">
            <a:extLst>
              <a:ext uri="{FF2B5EF4-FFF2-40B4-BE49-F238E27FC236}">
                <a16:creationId xmlns:a16="http://schemas.microsoft.com/office/drawing/2014/main" id="{949DE15F-1404-1CD4-4330-8E56785B0B2D}"/>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 y="1124858"/>
            <a:ext cx="9093007" cy="588554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8067380-DDE8-1823-ED28-F1494683E6D2}"/>
              </a:ext>
            </a:extLst>
          </p:cNvPr>
          <p:cNvSpPr txBox="1"/>
          <p:nvPr/>
        </p:nvSpPr>
        <p:spPr>
          <a:xfrm>
            <a:off x="6836228" y="3429000"/>
            <a:ext cx="5355771" cy="2916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Garamond" panose="02020404030301010803" pitchFamily="18" charset="0"/>
              </a:rPr>
              <a:t>T Shirt  </a:t>
            </a:r>
          </a:p>
          <a:p>
            <a:pPr algn="just"/>
            <a:endParaRPr lang="en-US" sz="3600">
              <a:latin typeface="Garamond" panose="02020404030301010803" pitchFamily="18" charset="0"/>
            </a:endParaRPr>
          </a:p>
          <a:p>
            <a:pPr algn="just"/>
            <a:r>
              <a:rPr lang="en-US" sz="3600">
                <a:latin typeface="Garamond" panose="02020404030301010803" pitchFamily="18" charset="0"/>
              </a:rPr>
              <a:t>Doing one thing better than anyone else in your business or profession.</a:t>
            </a:r>
          </a:p>
        </p:txBody>
      </p:sp>
      <p:sp>
        <p:nvSpPr>
          <p:cNvPr id="3" name="Title 1">
            <a:extLst>
              <a:ext uri="{FF2B5EF4-FFF2-40B4-BE49-F238E27FC236}">
                <a16:creationId xmlns:a16="http://schemas.microsoft.com/office/drawing/2014/main" id="{C300BB36-BD19-07CD-63F7-B2A869B851C4}"/>
              </a:ext>
            </a:extLst>
          </p:cNvPr>
          <p:cNvSpPr>
            <a:spLocks noGrp="1"/>
          </p:cNvSpPr>
          <p:nvPr>
            <p:ph type="title"/>
          </p:nvPr>
        </p:nvSpPr>
        <p:spPr>
          <a:xfrm>
            <a:off x="3791262" y="-134912"/>
            <a:ext cx="10515600" cy="1325563"/>
          </a:xfrm>
        </p:spPr>
        <p:txBody>
          <a:bodyPr/>
          <a:lstStyle/>
          <a:p>
            <a:r>
              <a:rPr lang="en-US"/>
              <a:t>What is innovation </a:t>
            </a:r>
          </a:p>
        </p:txBody>
      </p:sp>
    </p:spTree>
    <p:extLst>
      <p:ext uri="{BB962C8B-B14F-4D97-AF65-F5344CB8AC3E}">
        <p14:creationId xmlns:p14="http://schemas.microsoft.com/office/powerpoint/2010/main" val="6082356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2DAF-E583-9597-9356-1469E0654F5D}"/>
              </a:ext>
            </a:extLst>
          </p:cNvPr>
          <p:cNvSpPr>
            <a:spLocks noGrp="1"/>
          </p:cNvSpPr>
          <p:nvPr>
            <p:ph type="title"/>
          </p:nvPr>
        </p:nvSpPr>
        <p:spPr>
          <a:xfrm>
            <a:off x="3005203" y="-173494"/>
            <a:ext cx="10515600" cy="1325563"/>
          </a:xfrm>
        </p:spPr>
        <p:txBody>
          <a:bodyPr/>
          <a:lstStyle/>
          <a:p>
            <a:r>
              <a:rPr lang="en-US"/>
              <a:t>2 main factors in Exports </a:t>
            </a:r>
          </a:p>
        </p:txBody>
      </p:sp>
      <p:sp>
        <p:nvSpPr>
          <p:cNvPr id="3" name="Text Placeholder 2">
            <a:extLst>
              <a:ext uri="{FF2B5EF4-FFF2-40B4-BE49-F238E27FC236}">
                <a16:creationId xmlns:a16="http://schemas.microsoft.com/office/drawing/2014/main" id="{A81390C7-C997-1123-B2C4-12B145E68467}"/>
              </a:ext>
            </a:extLst>
          </p:cNvPr>
          <p:cNvSpPr>
            <a:spLocks noGrp="1"/>
          </p:cNvSpPr>
          <p:nvPr>
            <p:ph type="body" idx="1"/>
          </p:nvPr>
        </p:nvSpPr>
        <p:spPr>
          <a:xfrm>
            <a:off x="2386660" y="1822450"/>
            <a:ext cx="5181600" cy="4351338"/>
          </a:xfrm>
        </p:spPr>
        <p:txBody>
          <a:bodyPr/>
          <a:lstStyle/>
          <a:p>
            <a:pPr marL="114300" indent="0">
              <a:buNone/>
            </a:pPr>
            <a:r>
              <a:rPr lang="en-US"/>
              <a:t>     Preparation 50%</a:t>
            </a:r>
          </a:p>
        </p:txBody>
      </p:sp>
      <p:sp>
        <p:nvSpPr>
          <p:cNvPr id="4" name="Text Placeholder 3">
            <a:extLst>
              <a:ext uri="{FF2B5EF4-FFF2-40B4-BE49-F238E27FC236}">
                <a16:creationId xmlns:a16="http://schemas.microsoft.com/office/drawing/2014/main" id="{F99112CA-BAA9-749D-4AB5-D939CC94699B}"/>
              </a:ext>
            </a:extLst>
          </p:cNvPr>
          <p:cNvSpPr>
            <a:spLocks noGrp="1"/>
          </p:cNvSpPr>
          <p:nvPr>
            <p:ph type="body" idx="2"/>
          </p:nvPr>
        </p:nvSpPr>
        <p:spPr>
          <a:xfrm>
            <a:off x="8339203" y="1828626"/>
            <a:ext cx="5181600" cy="4351338"/>
          </a:xfrm>
        </p:spPr>
        <p:txBody>
          <a:bodyPr/>
          <a:lstStyle/>
          <a:p>
            <a:pPr marL="114300" indent="0">
              <a:buNone/>
            </a:pPr>
            <a:r>
              <a:rPr lang="en-US"/>
              <a:t>Market 50% </a:t>
            </a:r>
          </a:p>
        </p:txBody>
      </p:sp>
      <p:pic>
        <p:nvPicPr>
          <p:cNvPr id="5" name="Picture 4">
            <a:extLst>
              <a:ext uri="{FF2B5EF4-FFF2-40B4-BE49-F238E27FC236}">
                <a16:creationId xmlns:a16="http://schemas.microsoft.com/office/drawing/2014/main" id="{B4F31AD1-976B-2A9C-5FF0-C944AE5CC65E}"/>
              </a:ext>
            </a:extLst>
          </p:cNvPr>
          <p:cNvPicPr>
            <a:picLocks noChangeAspect="1"/>
          </p:cNvPicPr>
          <p:nvPr/>
        </p:nvPicPr>
        <p:blipFill>
          <a:blip r:embed="rId2"/>
          <a:stretch>
            <a:fillRect/>
          </a:stretch>
        </p:blipFill>
        <p:spPr>
          <a:xfrm>
            <a:off x="2386660" y="2547662"/>
            <a:ext cx="3467876" cy="2304000"/>
          </a:xfrm>
          <a:prstGeom prst="rect">
            <a:avLst/>
          </a:prstGeom>
        </p:spPr>
      </p:pic>
      <p:pic>
        <p:nvPicPr>
          <p:cNvPr id="6" name="Picture 5">
            <a:extLst>
              <a:ext uri="{FF2B5EF4-FFF2-40B4-BE49-F238E27FC236}">
                <a16:creationId xmlns:a16="http://schemas.microsoft.com/office/drawing/2014/main" id="{03B36BF5-D110-1ABC-D287-9AF96EFB5B3B}"/>
              </a:ext>
            </a:extLst>
          </p:cNvPr>
          <p:cNvPicPr>
            <a:picLocks noChangeAspect="1"/>
          </p:cNvPicPr>
          <p:nvPr/>
        </p:nvPicPr>
        <p:blipFill>
          <a:blip r:embed="rId3"/>
          <a:stretch>
            <a:fillRect/>
          </a:stretch>
        </p:blipFill>
        <p:spPr>
          <a:xfrm>
            <a:off x="7137749" y="2550004"/>
            <a:ext cx="4603315" cy="2301658"/>
          </a:xfrm>
          <a:prstGeom prst="rect">
            <a:avLst/>
          </a:prstGeom>
        </p:spPr>
      </p:pic>
    </p:spTree>
    <p:extLst>
      <p:ext uri="{BB962C8B-B14F-4D97-AF65-F5344CB8AC3E}">
        <p14:creationId xmlns:p14="http://schemas.microsoft.com/office/powerpoint/2010/main" val="19577375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20" y="0"/>
            <a:ext cx="8229600" cy="1143000"/>
          </a:xfrm>
        </p:spPr>
        <p:txBody>
          <a:bodyPr>
            <a:normAutofit/>
          </a:bodyPr>
          <a:lstStyle/>
          <a:p>
            <a:r>
              <a:rPr lang="en-US" sz="3200" b="1">
                <a:latin typeface="Garamond" panose="02020404030301010803" pitchFamily="18" charset="0"/>
              </a:rPr>
              <a:t>10 Approaches of entering export markets </a:t>
            </a:r>
          </a:p>
        </p:txBody>
      </p:sp>
      <p:sp>
        <p:nvSpPr>
          <p:cNvPr id="3" name="Content Placeholder 2"/>
          <p:cNvSpPr>
            <a:spLocks noGrp="1"/>
          </p:cNvSpPr>
          <p:nvPr>
            <p:ph idx="1"/>
          </p:nvPr>
        </p:nvSpPr>
        <p:spPr>
          <a:xfrm>
            <a:off x="2273808" y="1127342"/>
            <a:ext cx="4177812" cy="5690640"/>
          </a:xfrm>
        </p:spPr>
        <p:txBody>
          <a:bodyPr>
            <a:normAutofit fontScale="85000" lnSpcReduction="20000"/>
          </a:bodyPr>
          <a:lstStyle/>
          <a:p>
            <a:r>
              <a:rPr lang="en-US" b="1">
                <a:solidFill>
                  <a:srgbClr val="FF0000"/>
                </a:solidFill>
                <a:latin typeface="Garamond" panose="02020404030301010803" pitchFamily="18" charset="0"/>
              </a:rPr>
              <a:t>Generating Importer leads  - SPANCO ( HS Code ) </a:t>
            </a:r>
          </a:p>
          <a:p>
            <a:endParaRPr lang="en-US">
              <a:latin typeface="Garamond" panose="02020404030301010803" pitchFamily="18" charset="0"/>
            </a:endParaRPr>
          </a:p>
          <a:p>
            <a:r>
              <a:rPr lang="en-US" b="1">
                <a:latin typeface="Garamond" panose="02020404030301010803" pitchFamily="18" charset="0"/>
              </a:rPr>
              <a:t>Strategic institutional sales – US &amp; EU Tenders, UN</a:t>
            </a:r>
          </a:p>
          <a:p>
            <a:pPr marL="0" indent="0">
              <a:buNone/>
            </a:pPr>
            <a:endParaRPr lang="en-US" b="1">
              <a:latin typeface="Garamond" panose="02020404030301010803" pitchFamily="18" charset="0"/>
            </a:endParaRPr>
          </a:p>
          <a:p>
            <a:r>
              <a:rPr lang="en-US" b="1">
                <a:latin typeface="Garamond" panose="02020404030301010803" pitchFamily="18" charset="0"/>
              </a:rPr>
              <a:t>Opening office or warehouse abroad</a:t>
            </a:r>
          </a:p>
          <a:p>
            <a:endParaRPr lang="en-US" b="1">
              <a:latin typeface="Garamond" panose="02020404030301010803" pitchFamily="18" charset="0"/>
            </a:endParaRPr>
          </a:p>
          <a:p>
            <a:r>
              <a:rPr lang="en-US" b="1">
                <a:latin typeface="Garamond" panose="02020404030301010803" pitchFamily="18" charset="0"/>
              </a:rPr>
              <a:t>Online E Comm Sales approach as a tool of Global business</a:t>
            </a:r>
          </a:p>
          <a:p>
            <a:endParaRPr lang="en-US" b="1">
              <a:latin typeface="Garamond" panose="02020404030301010803" pitchFamily="18" charset="0"/>
            </a:endParaRPr>
          </a:p>
          <a:p>
            <a:r>
              <a:rPr lang="en-US" b="1">
                <a:latin typeface="Garamond" panose="02020404030301010803" pitchFamily="18" charset="0"/>
              </a:rPr>
              <a:t>Visit abroad with a B2B meeting plan ( 2 Months plan in advance ) </a:t>
            </a:r>
          </a:p>
          <a:p>
            <a:endParaRPr lang="en-US">
              <a:latin typeface="Garamond" panose="02020404030301010803" pitchFamily="18" charset="0"/>
            </a:endParaRPr>
          </a:p>
          <a:p>
            <a:endParaRPr lang="en-US">
              <a:latin typeface="Garamond" panose="02020404030301010803" pitchFamily="18" charset="0"/>
            </a:endParaRPr>
          </a:p>
          <a:p>
            <a:endParaRPr lang="en-US">
              <a:latin typeface="Garamond" panose="02020404030301010803" pitchFamily="18" charset="0"/>
            </a:endParaRPr>
          </a:p>
        </p:txBody>
      </p:sp>
      <p:sp>
        <p:nvSpPr>
          <p:cNvPr id="4" name="Content Placeholder 2">
            <a:extLst>
              <a:ext uri="{FF2B5EF4-FFF2-40B4-BE49-F238E27FC236}">
                <a16:creationId xmlns:a16="http://schemas.microsoft.com/office/drawing/2014/main" id="{F61ED370-030A-D1FE-C8D3-8B0D9981AA5E}"/>
              </a:ext>
            </a:extLst>
          </p:cNvPr>
          <p:cNvSpPr txBox="1"/>
          <p:nvPr/>
        </p:nvSpPr>
        <p:spPr>
          <a:xfrm>
            <a:off x="7495921" y="1127342"/>
            <a:ext cx="4718518" cy="569064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ct val="0"/>
              </a:spcBef>
              <a:spcAft>
                <a:spcPct val="0"/>
              </a:spcAft>
            </a:defPPr>
            <a:lvl1pPr marL="457200" marR="0" lvl="0" indent="-342900" algn="l" rtl="0">
              <a:lnSpc>
                <a:spcPct val="90000"/>
              </a:lnSpc>
              <a:spcBef>
                <a:spcPts val="1000"/>
              </a:spcBef>
              <a:spcAft>
                <a:spcPct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ct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a:latin typeface="Garamond" panose="02020404030301010803" pitchFamily="18" charset="0"/>
              </a:rPr>
              <a:t>Agent appointment abroad </a:t>
            </a:r>
          </a:p>
          <a:p>
            <a:endParaRPr lang="en-US" b="1">
              <a:latin typeface="Garamond" panose="02020404030301010803" pitchFamily="18" charset="0"/>
            </a:endParaRPr>
          </a:p>
          <a:p>
            <a:r>
              <a:rPr lang="en-US" b="1">
                <a:latin typeface="Garamond" panose="02020404030301010803" pitchFamily="18" charset="0"/>
              </a:rPr>
              <a:t>Participating in an overseas expo / Virtual EXPO / Webinar </a:t>
            </a:r>
          </a:p>
          <a:p>
            <a:endParaRPr lang="en-US" b="1">
              <a:latin typeface="Garamond" panose="02020404030301010803" pitchFamily="18" charset="0"/>
            </a:endParaRPr>
          </a:p>
          <a:p>
            <a:r>
              <a:rPr lang="en-US" b="1">
                <a:latin typeface="Garamond" panose="02020404030301010803" pitchFamily="18" charset="0"/>
              </a:rPr>
              <a:t>Joint venture route with overseas companies (Importers) </a:t>
            </a:r>
          </a:p>
          <a:p>
            <a:endParaRPr lang="en-US" b="1">
              <a:latin typeface="Garamond" panose="02020404030301010803" pitchFamily="18" charset="0"/>
            </a:endParaRPr>
          </a:p>
          <a:p>
            <a:r>
              <a:rPr lang="en-US" b="1">
                <a:latin typeface="Garamond" panose="02020404030301010803" pitchFamily="18" charset="0"/>
              </a:rPr>
              <a:t>Exporting through merchant exporters</a:t>
            </a:r>
          </a:p>
          <a:p>
            <a:endParaRPr lang="en-US" b="1">
              <a:latin typeface="Garamond" panose="02020404030301010803" pitchFamily="18" charset="0"/>
            </a:endParaRPr>
          </a:p>
          <a:p>
            <a:r>
              <a:rPr lang="en-US" b="1">
                <a:latin typeface="Garamond" panose="02020404030301010803" pitchFamily="18" charset="0"/>
              </a:rPr>
              <a:t>Franchise / Brand approach </a:t>
            </a:r>
          </a:p>
          <a:p>
            <a:endParaRPr lang="en-US" b="1">
              <a:latin typeface="Garamond" panose="02020404030301010803" pitchFamily="18" charset="0"/>
            </a:endParaRPr>
          </a:p>
          <a:p>
            <a:endParaRPr lang="en-US">
              <a:latin typeface="Garamond" panose="02020404030301010803" pitchFamily="18" charset="0"/>
            </a:endParaRPr>
          </a:p>
        </p:txBody>
      </p:sp>
    </p:spTree>
    <p:extLst>
      <p:ext uri="{BB962C8B-B14F-4D97-AF65-F5344CB8AC3E}">
        <p14:creationId xmlns:p14="http://schemas.microsoft.com/office/powerpoint/2010/main" val="17272335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6F259-0636-984C-A072-D72E745F2FF4}"/>
              </a:ext>
            </a:extLst>
          </p:cNvPr>
          <p:cNvPicPr>
            <a:picLocks noChangeAspect="1"/>
          </p:cNvPicPr>
          <p:nvPr/>
        </p:nvPicPr>
        <p:blipFill>
          <a:blip r:embed="rId2"/>
          <a:stretch>
            <a:fillRect/>
          </a:stretch>
        </p:blipFill>
        <p:spPr>
          <a:xfrm>
            <a:off x="-1" y="9525"/>
            <a:ext cx="12192001" cy="6700033"/>
          </a:xfrm>
          <a:prstGeom prst="rect">
            <a:avLst/>
          </a:prstGeom>
        </p:spPr>
      </p:pic>
    </p:spTree>
    <p:extLst>
      <p:ext uri="{BB962C8B-B14F-4D97-AF65-F5344CB8AC3E}">
        <p14:creationId xmlns:p14="http://schemas.microsoft.com/office/powerpoint/2010/main" val="19601149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9ABD4A-606E-0445-88E0-3DE0EE1D2C3C}"/>
              </a:ext>
            </a:extLst>
          </p:cNvPr>
          <p:cNvPicPr>
            <a:picLocks noChangeAspect="1"/>
          </p:cNvPicPr>
          <p:nvPr/>
        </p:nvPicPr>
        <p:blipFill>
          <a:blip r:embed="rId2"/>
          <a:stretch>
            <a:fillRect/>
          </a:stretch>
        </p:blipFill>
        <p:spPr>
          <a:xfrm>
            <a:off x="1786347" y="0"/>
            <a:ext cx="8619306" cy="6858000"/>
          </a:xfrm>
          <a:prstGeom prst="rect">
            <a:avLst/>
          </a:prstGeom>
        </p:spPr>
      </p:pic>
    </p:spTree>
    <p:extLst>
      <p:ext uri="{BB962C8B-B14F-4D97-AF65-F5344CB8AC3E}">
        <p14:creationId xmlns:p14="http://schemas.microsoft.com/office/powerpoint/2010/main" val="6486548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61C8228F-2B15-C84C-B23E-B82A63AC364D}"/>
              </a:ext>
            </a:extLst>
          </p:cNvPr>
          <p:cNvSpPr>
            <a:spLocks noGrp="1" noChangeArrowheads="1"/>
          </p:cNvSpPr>
          <p:nvPr>
            <p:ph type="title"/>
          </p:nvPr>
        </p:nvSpPr>
        <p:spPr>
          <a:xfrm>
            <a:off x="2146738" y="0"/>
            <a:ext cx="7655560" cy="1143000"/>
          </a:xfrm>
        </p:spPr>
        <p:txBody>
          <a:bodyPr/>
          <a:lstStyle/>
          <a:p>
            <a:pPr algn="l" eaLnBrk="1" hangingPunct="1"/>
            <a:r>
              <a:rPr lang="en-US" altLang="en-US" sz="2800" b="1">
                <a:latin typeface="Garamond" panose="02020404030301010803" pitchFamily="18" charset="0"/>
                <a:ea typeface="ＭＳ Ｐゴシック" panose="020B0600070205080204" pitchFamily="34" charset="-128"/>
              </a:rPr>
              <a:t>ART &amp; SCIENCE OF EXPORTS </a:t>
            </a:r>
            <a:r>
              <a:rPr lang="en-US" altLang="en-US" sz="2800">
                <a:latin typeface="Garamond" panose="02020404030301010803" pitchFamily="18" charset="0"/>
                <a:ea typeface="ＭＳ Ｐゴシック" panose="020B0600070205080204" pitchFamily="34" charset="-128"/>
              </a:rPr>
              <a:t> </a:t>
            </a:r>
            <a:br>
              <a:rPr lang="en-US" altLang="en-US" sz="2800">
                <a:latin typeface="Garamond" panose="02020404030301010803" pitchFamily="18" charset="0"/>
                <a:ea typeface="ＭＳ Ｐゴシック" panose="020B0600070205080204" pitchFamily="34" charset="-128"/>
              </a:rPr>
            </a:br>
            <a:r>
              <a:rPr lang="en-US" altLang="en-US" sz="2800" b="1">
                <a:solidFill>
                  <a:srgbClr val="FF0000"/>
                </a:solidFill>
                <a:latin typeface="Garamond" panose="02020404030301010803" pitchFamily="18" charset="0"/>
                <a:ea typeface="ＭＳ Ｐゴシック" panose="020B0600070205080204" pitchFamily="34" charset="-128"/>
              </a:rPr>
              <a:t>Data based</a:t>
            </a:r>
            <a:r>
              <a:rPr lang="en-US" altLang="en-US" sz="2800">
                <a:latin typeface="Garamond" panose="02020404030301010803" pitchFamily="18" charset="0"/>
                <a:ea typeface="ＭＳ Ｐゴシック" panose="020B0600070205080204" pitchFamily="34" charset="-128"/>
              </a:rPr>
              <a:t> </a:t>
            </a:r>
            <a:r>
              <a:rPr lang="en-US" altLang="en-US" sz="2800" b="1">
                <a:solidFill>
                  <a:srgbClr val="FF0000"/>
                </a:solidFill>
                <a:latin typeface="Garamond" panose="02020404030301010803" pitchFamily="18" charset="0"/>
                <a:ea typeface="ＭＳ Ｐゴシック" panose="020B0600070205080204" pitchFamily="34" charset="-128"/>
              </a:rPr>
              <a:t>HS Code </a:t>
            </a:r>
          </a:p>
        </p:txBody>
      </p:sp>
      <p:sp>
        <p:nvSpPr>
          <p:cNvPr id="27650" name="Rectangle 3">
            <a:extLst>
              <a:ext uri="{FF2B5EF4-FFF2-40B4-BE49-F238E27FC236}">
                <a16:creationId xmlns:a16="http://schemas.microsoft.com/office/drawing/2014/main" id="{7EC724EC-68B0-8B43-814F-61692E566ECE}"/>
              </a:ext>
            </a:extLst>
          </p:cNvPr>
          <p:cNvSpPr>
            <a:spLocks noGrp="1" noChangeArrowheads="1"/>
          </p:cNvSpPr>
          <p:nvPr>
            <p:ph type="body" idx="1"/>
          </p:nvPr>
        </p:nvSpPr>
        <p:spPr>
          <a:xfrm>
            <a:off x="2367419" y="1143000"/>
            <a:ext cx="9770301" cy="5545899"/>
          </a:xfrm>
        </p:spPr>
        <p:txBody>
          <a:bodyPr>
            <a:normAutofit fontScale="77500" lnSpcReduction="20000"/>
          </a:bodyPr>
          <a:lstStyle/>
          <a:p>
            <a:pPr eaLnBrk="1" hangingPunct="1"/>
            <a:endParaRPr lang="en-US" altLang="en-US">
              <a:latin typeface="Garamond" panose="02020404030301010803" pitchFamily="18" charset="0"/>
              <a:ea typeface="ＭＳ Ｐゴシック" panose="020B0600070205080204" pitchFamily="34" charset="-128"/>
            </a:endParaRPr>
          </a:p>
          <a:p>
            <a:pPr eaLnBrk="1" hangingPunct="1"/>
            <a:r>
              <a:rPr lang="en-US" altLang="en-US" b="1">
                <a:solidFill>
                  <a:srgbClr val="FF0000"/>
                </a:solidFill>
                <a:latin typeface="Garamond" panose="02020404030301010803" pitchFamily="18" charset="0"/>
                <a:ea typeface="ＭＳ Ｐゴシック" panose="020B0600070205080204" pitchFamily="34" charset="-128"/>
              </a:rPr>
              <a:t>S – SUSPECT        </a:t>
            </a:r>
            <a:r>
              <a:rPr lang="en-US" altLang="en-US">
                <a:solidFill>
                  <a:srgbClr val="FF0000"/>
                </a:solidFill>
                <a:latin typeface="Garamond" panose="02020404030301010803" pitchFamily="18" charset="0"/>
                <a:ea typeface="ＭＳ Ｐゴシック" panose="020B0600070205080204" pitchFamily="34" charset="-128"/>
              </a:rPr>
              <a:t>( COUNTRY )      </a:t>
            </a:r>
            <a:r>
              <a:rPr lang="en-US" altLang="en-US">
                <a:latin typeface="Garamond" panose="02020404030301010803" pitchFamily="18" charset="0"/>
                <a:ea typeface="ＭＳ Ｐゴシック" panose="020B0600070205080204" pitchFamily="34" charset="-128"/>
              </a:rPr>
              <a:t> Countries</a:t>
            </a:r>
            <a:r>
              <a:rPr lang="en-US" altLang="en-US">
                <a:solidFill>
                  <a:srgbClr val="FF0000"/>
                </a:solidFill>
                <a:latin typeface="Garamond" panose="02020404030301010803" pitchFamily="18" charset="0"/>
                <a:ea typeface="ＭＳ Ｐゴシック" panose="020B0600070205080204" pitchFamily="34" charset="-128"/>
              </a:rPr>
              <a:t> </a:t>
            </a:r>
            <a:r>
              <a:rPr lang="en-US" altLang="en-US">
                <a:latin typeface="Garamond" panose="02020404030301010803" pitchFamily="18" charset="0"/>
                <a:ea typeface="ＭＳ Ｐゴシック" panose="020B0600070205080204" pitchFamily="34" charset="-128"/>
              </a:rPr>
              <a:t>5 </a:t>
            </a:r>
          </a:p>
          <a:p>
            <a:pPr marL="0" indent="0">
              <a:buNone/>
            </a:pPr>
            <a:r>
              <a:rPr lang="en-US" altLang="en-US">
                <a:latin typeface="Garamond" panose="02020404030301010803" pitchFamily="18" charset="0"/>
                <a:ea typeface="ＭＳ Ｐゴシック" panose="020B0600070205080204" pitchFamily="34" charset="-128"/>
              </a:rPr>
              <a:t>          </a:t>
            </a:r>
            <a:r>
              <a:rPr lang="en-US" altLang="en-US">
                <a:latin typeface="Garamond" panose="02020404030301010803" pitchFamily="18" charset="0"/>
                <a:ea typeface="ＭＳ Ｐゴシック" panose="020B0600070205080204" pitchFamily="34" charset="-128"/>
                <a:hlinkClick r:id="rId2"/>
              </a:rPr>
              <a:t>https://commerce.gov.in/</a:t>
            </a:r>
            <a:r>
              <a:rPr lang="en-US" altLang="en-US">
                <a:latin typeface="Garamond" panose="02020404030301010803" pitchFamily="18" charset="0"/>
                <a:ea typeface="ＭＳ Ｐゴシック" panose="020B0600070205080204" pitchFamily="34" charset="-128"/>
              </a:rPr>
              <a:t>  </a:t>
            </a:r>
          </a:p>
          <a:p>
            <a:pPr eaLnBrk="1" hangingPunct="1"/>
            <a:endParaRPr lang="en-US" altLang="en-US">
              <a:latin typeface="Garamond" panose="02020404030301010803" pitchFamily="18" charset="0"/>
              <a:ea typeface="ＭＳ Ｐゴシック" panose="020B0600070205080204" pitchFamily="34" charset="-128"/>
            </a:endParaRPr>
          </a:p>
          <a:p>
            <a:pPr eaLnBrk="1" hangingPunct="1"/>
            <a:r>
              <a:rPr lang="en-US" altLang="en-US">
                <a:latin typeface="Garamond" panose="02020404030301010803" pitchFamily="18" charset="0"/>
                <a:ea typeface="ＭＳ Ｐゴシック" panose="020B0600070205080204" pitchFamily="34" charset="-128"/>
              </a:rPr>
              <a:t>P – PROSPECT      ( IMPORTER</a:t>
            </a:r>
            <a:r>
              <a:rPr lang="en-US" altLang="en-US">
                <a:solidFill>
                  <a:srgbClr val="FF0000"/>
                </a:solidFill>
                <a:latin typeface="Garamond" panose="02020404030301010803" pitchFamily="18" charset="0"/>
                <a:ea typeface="ＭＳ Ｐゴシック" panose="020B0600070205080204" pitchFamily="34" charset="-128"/>
              </a:rPr>
              <a:t> </a:t>
            </a:r>
            <a:r>
              <a:rPr lang="en-US" altLang="en-US">
                <a:latin typeface="Garamond" panose="02020404030301010803" pitchFamily="18" charset="0"/>
                <a:ea typeface="ＭＳ Ｐゴシック" panose="020B0600070205080204" pitchFamily="34" charset="-128"/>
              </a:rPr>
              <a:t>)      Companies 10</a:t>
            </a:r>
          </a:p>
          <a:p>
            <a:pPr eaLnBrk="1" hangingPunct="1"/>
            <a:endParaRPr lang="en-US" altLang="en-US">
              <a:latin typeface="Garamond" panose="02020404030301010803" pitchFamily="18" charset="0"/>
              <a:ea typeface="ＭＳ Ｐゴシック" panose="020B0600070205080204" pitchFamily="34" charset="-128"/>
            </a:endParaRPr>
          </a:p>
          <a:p>
            <a:pPr eaLnBrk="1" hangingPunct="1"/>
            <a:r>
              <a:rPr lang="en-US" altLang="en-US">
                <a:latin typeface="Garamond" panose="02020404030301010803" pitchFamily="18" charset="0"/>
                <a:ea typeface="ＭＳ Ｐゴシック" panose="020B0600070205080204" pitchFamily="34" charset="-128"/>
              </a:rPr>
              <a:t>A – APPROACH    ( CONTACT )       </a:t>
            </a:r>
          </a:p>
          <a:p>
            <a:pPr marL="0" indent="0">
              <a:buNone/>
            </a:pPr>
            <a:r>
              <a:rPr lang="en-US" altLang="en-US">
                <a:latin typeface="Garamond" panose="02020404030301010803" pitchFamily="18" charset="0"/>
                <a:ea typeface="ＭＳ Ｐゴシック" panose="020B0600070205080204" pitchFamily="34" charset="-128"/>
              </a:rPr>
              <a:t>          People </a:t>
            </a:r>
            <a:r>
              <a:rPr lang="en-US" altLang="en-US" b="1">
                <a:solidFill>
                  <a:srgbClr val="FF0000"/>
                </a:solidFill>
                <a:latin typeface="Garamond" panose="02020404030301010803" pitchFamily="18" charset="0"/>
                <a:ea typeface="ＭＳ Ｐゴシック" panose="020B0600070205080204" pitchFamily="34" charset="-128"/>
              </a:rPr>
              <a:t>MAN </a:t>
            </a:r>
            <a:r>
              <a:rPr lang="en-US" altLang="en-US">
                <a:latin typeface="Garamond" panose="02020404030301010803" pitchFamily="18" charset="0"/>
                <a:ea typeface="ＭＳ Ｐゴシック" panose="020B0600070205080204" pitchFamily="34" charset="-128"/>
              </a:rPr>
              <a:t>( She \ He )       </a:t>
            </a:r>
            <a:r>
              <a:rPr lang="en-US" altLang="en-US" err="1">
                <a:solidFill>
                  <a:srgbClr val="FF0000"/>
                </a:solidFill>
                <a:latin typeface="Garamond" panose="02020404030301010803" pitchFamily="18" charset="0"/>
                <a:ea typeface="ＭＳ Ｐゴシック" panose="020B0600070205080204" pitchFamily="34" charset="-128"/>
              </a:rPr>
              <a:t>Linkedin / Sales navigator / Apollo.io / Dripify</a:t>
            </a:r>
            <a:endParaRPr lang="en-US" altLang="en-US">
              <a:solidFill>
                <a:srgbClr val="FF0000"/>
              </a:solidFill>
              <a:latin typeface="Garamond" panose="02020404030301010803" pitchFamily="18" charset="0"/>
              <a:ea typeface="ＭＳ Ｐゴシック" panose="020B0600070205080204" pitchFamily="34" charset="-128"/>
            </a:endParaRPr>
          </a:p>
          <a:p>
            <a:endParaRPr lang="en-US" altLang="en-US">
              <a:latin typeface="Garamond" panose="02020404030301010803" pitchFamily="18" charset="0"/>
              <a:ea typeface="ＭＳ Ｐゴシック" panose="020B0600070205080204" pitchFamily="34" charset="-128"/>
            </a:endParaRPr>
          </a:p>
          <a:p>
            <a:r>
              <a:rPr lang="en-US" altLang="en-US">
                <a:latin typeface="Garamond" panose="02020404030301010803" pitchFamily="18" charset="0"/>
                <a:ea typeface="ＭＳ Ｐゴシック" panose="020B0600070205080204" pitchFamily="34" charset="-128"/>
              </a:rPr>
              <a:t>N – NEGOTIATE ( What ? )</a:t>
            </a:r>
          </a:p>
          <a:p>
            <a:endParaRPr lang="en-US" altLang="en-US">
              <a:latin typeface="Garamond" panose="02020404030301010803" pitchFamily="18" charset="0"/>
              <a:ea typeface="ＭＳ Ｐゴシック" panose="020B0600070205080204" pitchFamily="34" charset="-128"/>
            </a:endParaRPr>
          </a:p>
          <a:p>
            <a:r>
              <a:rPr lang="en-US" altLang="en-US">
                <a:latin typeface="Garamond" panose="02020404030301010803" pitchFamily="18" charset="0"/>
                <a:ea typeface="ＭＳ Ｐゴシック" panose="020B0600070205080204" pitchFamily="34" charset="-128"/>
              </a:rPr>
              <a:t>C – CLOSE            ( ART FORM )</a:t>
            </a:r>
          </a:p>
          <a:p>
            <a:pPr marL="0" indent="0">
              <a:buNone/>
            </a:pPr>
            <a:r>
              <a:rPr lang="en-US" altLang="en-US">
                <a:latin typeface="Garamond" panose="02020404030301010803" pitchFamily="18" charset="0"/>
                <a:ea typeface="ＭＳ Ｐゴシック" panose="020B0600070205080204" pitchFamily="34" charset="-128"/>
              </a:rPr>
              <a:t>          </a:t>
            </a:r>
            <a:r>
              <a:rPr lang="en-US" altLang="en-US" sz="2200">
                <a:solidFill>
                  <a:srgbClr val="FF0000"/>
                </a:solidFill>
                <a:latin typeface="Garamond" panose="02020404030301010803" pitchFamily="18" charset="0"/>
                <a:ea typeface="ＭＳ Ｐゴシック" panose="020B0600070205080204" pitchFamily="34" charset="-128"/>
              </a:rPr>
              <a:t>Reliability, competency, integrity, vulnerability, lead with empathy  </a:t>
            </a:r>
          </a:p>
          <a:p>
            <a:r>
              <a:rPr lang="en-US" altLang="en-US">
                <a:latin typeface="Garamond" panose="02020404030301010803" pitchFamily="18" charset="0"/>
                <a:ea typeface="ＭＳ Ｐゴシック" panose="020B0600070205080204" pitchFamily="34" charset="-128"/>
              </a:rPr>
              <a:t>O – ORDER          ( FORMAT ) PI / PO</a:t>
            </a:r>
          </a:p>
          <a:p>
            <a:pPr eaLnBrk="1" hangingPunct="1">
              <a:buFontTx/>
              <a:buNone/>
            </a:pPr>
            <a:endParaRPr lang="en-US" altLang="en-US">
              <a:latin typeface="Garamond" panose="02020404030301010803" pitchFamily="18" charset="0"/>
              <a:ea typeface="ＭＳ Ｐゴシック" panose="020B0600070205080204" pitchFamily="34" charset="-128"/>
            </a:endParaRPr>
          </a:p>
        </p:txBody>
      </p:sp>
    </p:spTree>
    <p:extLst>
      <p:ext uri="{BB962C8B-B14F-4D97-AF65-F5344CB8AC3E}">
        <p14:creationId xmlns:p14="http://schemas.microsoft.com/office/powerpoint/2010/main" val="4710570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40"/>
          <p:cNvSpPr txBox="1">
            <a:spLocks noGrp="1"/>
          </p:cNvSpPr>
          <p:nvPr>
            <p:ph type="title"/>
          </p:nvPr>
        </p:nvSpPr>
        <p:spPr>
          <a:xfrm>
            <a:off x="2643129" y="-8312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000"/>
              <a:buFont typeface="Calibri"/>
              <a:buNone/>
            </a:pPr>
            <a:r>
              <a:rPr lang="en-US" sz="4000"/>
              <a:t>SPANCO approach of exports </a:t>
            </a:r>
            <a:br>
              <a:rPr lang="en-US" sz="4000"/>
            </a:br>
            <a:r>
              <a:rPr lang="en-US" sz="4000"/>
              <a:t>HS code</a:t>
            </a:r>
            <a:endParaRPr sz="4000"/>
          </a:p>
        </p:txBody>
      </p:sp>
      <p:sp>
        <p:nvSpPr>
          <p:cNvPr id="2" name="Title 1">
            <a:extLst>
              <a:ext uri="{FF2B5EF4-FFF2-40B4-BE49-F238E27FC236}">
                <a16:creationId xmlns:a16="http://schemas.microsoft.com/office/drawing/2014/main" id="{2DD711B5-1732-1D87-3690-483749B0815A}"/>
              </a:ext>
            </a:extLst>
          </p:cNvPr>
          <p:cNvSpPr txBox="1"/>
          <p:nvPr/>
        </p:nvSpPr>
        <p:spPr>
          <a:xfrm>
            <a:off x="2751602" y="250446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ct val="0"/>
              </a:spcBef>
              <a:spcAft>
                <a:spcPct val="0"/>
              </a:spcAft>
              <a:defRPr/>
            </a:defPPr>
            <a:lvl1pPr marR="0" lvl="0" algn="l" rtl="0">
              <a:lnSpc>
                <a:spcPct val="9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DEMO</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F47BE6-34A5-9A48-9735-B29ADD4B0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95322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3791262" y="-13491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rPr lang="en-US"/>
              <a:t>Global trade data</a:t>
            </a:r>
            <a:endParaRPr/>
          </a:p>
        </p:txBody>
      </p:sp>
      <p:sp>
        <p:nvSpPr>
          <p:cNvPr id="166" name="Google Shape;166;p23"/>
          <p:cNvSpPr txBox="1">
            <a:spLocks noGrp="1"/>
          </p:cNvSpPr>
          <p:nvPr>
            <p:ph type="body" idx="1"/>
          </p:nvPr>
        </p:nvSpPr>
        <p:spPr>
          <a:xfrm>
            <a:off x="1839239" y="1825625"/>
            <a:ext cx="5181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ct val="0"/>
              </a:spcBef>
              <a:spcAft>
                <a:spcPct val="0"/>
              </a:spcAft>
              <a:buClr>
                <a:schemeClr val="dk1"/>
              </a:buClr>
              <a:buSzPts val="2800"/>
              <a:buChar char="•"/>
            </a:pPr>
            <a:r>
              <a:rPr lang="en-US"/>
              <a:t>World economy : US$ 112 trillion </a:t>
            </a:r>
            <a:endParaRPr/>
          </a:p>
          <a:p>
            <a:pPr marL="228600" lvl="0" indent="-50800" algn="l" rtl="0">
              <a:lnSpc>
                <a:spcPct val="90000"/>
              </a:lnSpc>
              <a:spcBef>
                <a:spcPts val="1000"/>
              </a:spcBef>
              <a:spcAft>
                <a:spcPct val="0"/>
              </a:spcAft>
              <a:buClr>
                <a:schemeClr val="dk1"/>
              </a:buClr>
              <a:buSzPts val="2800"/>
              <a:buNone/>
            </a:pPr>
            <a:endParaRPr/>
          </a:p>
          <a:p>
            <a:pPr marL="228600" lvl="0" indent="-228600" algn="l" rtl="0">
              <a:lnSpc>
                <a:spcPct val="90000"/>
              </a:lnSpc>
              <a:spcBef>
                <a:spcPts val="1000"/>
              </a:spcBef>
              <a:spcAft>
                <a:spcPct val="0"/>
              </a:spcAft>
              <a:buClr>
                <a:schemeClr val="dk1"/>
              </a:buClr>
              <a:buSzPts val="2800"/>
              <a:buChar char="•"/>
            </a:pPr>
            <a:r>
              <a:rPr lang="en-US"/>
              <a:t>USA           : US$ 27.2 trillion </a:t>
            </a:r>
            <a:endParaRPr/>
          </a:p>
          <a:p>
            <a:pPr marL="228600" lvl="0" indent="-228600" algn="l" rtl="0">
              <a:lnSpc>
                <a:spcPct val="90000"/>
              </a:lnSpc>
              <a:spcBef>
                <a:spcPts val="1000"/>
              </a:spcBef>
              <a:spcAft>
                <a:spcPct val="0"/>
              </a:spcAft>
              <a:buClr>
                <a:schemeClr val="dk1"/>
              </a:buClr>
              <a:buSzPts val="2800"/>
              <a:buChar char="•"/>
            </a:pPr>
            <a:r>
              <a:rPr lang="en-US"/>
              <a:t>China        : US$ 19.3 trillion </a:t>
            </a:r>
          </a:p>
          <a:p>
            <a:pPr marL="228600" lvl="0" indent="-228600" algn="l" rtl="0">
              <a:lnSpc>
                <a:spcPct val="90000"/>
              </a:lnSpc>
              <a:spcBef>
                <a:spcPts val="1000"/>
              </a:spcBef>
              <a:spcAft>
                <a:spcPct val="0"/>
              </a:spcAft>
              <a:buClr>
                <a:schemeClr val="dk1"/>
              </a:buClr>
              <a:buSzPts val="2800"/>
              <a:buChar char="•"/>
            </a:pPr>
            <a:r>
              <a:rPr lang="en-US"/>
              <a:t>Germany : US$    4.4 trillion</a:t>
            </a:r>
          </a:p>
          <a:p>
            <a:pPr marL="0" indent="0">
              <a:spcAft>
                <a:spcPct val="0"/>
              </a:spcAft>
              <a:buClr>
                <a:schemeClr val="dk1"/>
              </a:buClr>
              <a:buSzPts val="2800"/>
              <a:buNone/>
            </a:pPr>
            <a:r>
              <a:rPr lang="en-US"/>
              <a:t>   (EU             : US$ 18.1 trillion )</a:t>
            </a:r>
          </a:p>
          <a:p>
            <a:pPr marL="228600" lvl="0" indent="-228600" algn="l" rtl="0">
              <a:lnSpc>
                <a:spcPct val="90000"/>
              </a:lnSpc>
              <a:spcBef>
                <a:spcPts val="1000"/>
              </a:spcBef>
              <a:spcAft>
                <a:spcPct val="0"/>
              </a:spcAft>
              <a:buClr>
                <a:schemeClr val="dk1"/>
              </a:buClr>
              <a:buSzPts val="2800"/>
              <a:buChar char="•"/>
            </a:pPr>
            <a:r>
              <a:rPr lang="en-US"/>
              <a:t>Japan        : US$   4.3 trillion</a:t>
            </a:r>
            <a:endParaRPr/>
          </a:p>
          <a:p>
            <a:pPr marL="228600" lvl="0" indent="-228600" algn="l" rtl="0">
              <a:lnSpc>
                <a:spcPct val="90000"/>
              </a:lnSpc>
              <a:spcBef>
                <a:spcPts val="1000"/>
              </a:spcBef>
              <a:spcAft>
                <a:spcPct val="0"/>
              </a:spcAft>
              <a:buClr>
                <a:schemeClr val="dk1"/>
              </a:buClr>
              <a:buSzPts val="2800"/>
              <a:buChar char="•"/>
            </a:pPr>
            <a:r>
              <a:rPr lang="en-US"/>
              <a:t>India          : US$   4.0 trillion</a:t>
            </a:r>
          </a:p>
          <a:p>
            <a:pPr marL="228600" lvl="0" indent="-228600" algn="l" rtl="0">
              <a:lnSpc>
                <a:spcPct val="90000"/>
              </a:lnSpc>
              <a:spcBef>
                <a:spcPts val="1000"/>
              </a:spcBef>
              <a:spcAft>
                <a:spcPct val="0"/>
              </a:spcAft>
              <a:buClr>
                <a:schemeClr val="dk1"/>
              </a:buClr>
              <a:buSzPts val="2800"/>
              <a:buChar char="•"/>
            </a:pPr>
            <a:endParaRPr lang="en-US"/>
          </a:p>
          <a:p>
            <a:pPr marL="228600" lvl="0" indent="-228600" algn="l" rtl="0">
              <a:lnSpc>
                <a:spcPct val="90000"/>
              </a:lnSpc>
              <a:spcBef>
                <a:spcPts val="1000"/>
              </a:spcBef>
              <a:spcAft>
                <a:spcPct val="0"/>
              </a:spcAft>
              <a:buClr>
                <a:schemeClr val="dk1"/>
              </a:buClr>
              <a:buSzPts val="2800"/>
              <a:buChar char="•"/>
            </a:pPr>
            <a:r>
              <a:rPr lang="en-US" b="1">
                <a:solidFill>
                  <a:srgbClr val="FF0000"/>
                </a:solidFill>
              </a:rPr>
              <a:t>US$ 5 trillion economy </a:t>
            </a:r>
          </a:p>
          <a:p>
            <a:pPr marL="228600" lvl="0" indent="-228600" algn="l" rtl="0">
              <a:lnSpc>
                <a:spcPct val="90000"/>
              </a:lnSpc>
              <a:spcBef>
                <a:spcPts val="1000"/>
              </a:spcBef>
              <a:spcAft>
                <a:spcPct val="0"/>
              </a:spcAft>
              <a:buClr>
                <a:schemeClr val="dk1"/>
              </a:buClr>
              <a:buSzPts val="2800"/>
              <a:buChar char="•"/>
            </a:pPr>
            <a:r>
              <a:rPr lang="en-US" b="1">
                <a:solidFill>
                  <a:srgbClr val="FF0000"/>
                </a:solidFill>
              </a:rPr>
              <a:t>Developed country by 2047  </a:t>
            </a:r>
            <a:endParaRPr b="1">
              <a:solidFill>
                <a:srgbClr val="FF0000"/>
              </a:solidFill>
            </a:endParaRPr>
          </a:p>
        </p:txBody>
      </p:sp>
      <p:sp>
        <p:nvSpPr>
          <p:cNvPr id="167" name="Google Shape;167;p23"/>
          <p:cNvSpPr txBox="1">
            <a:spLocks noGrp="1"/>
          </p:cNvSpPr>
          <p:nvPr>
            <p:ph type="body" idx="2"/>
          </p:nvPr>
        </p:nvSpPr>
        <p:spPr>
          <a:xfrm>
            <a:off x="6890657" y="1825624"/>
            <a:ext cx="5311782" cy="4668165"/>
          </a:xfrm>
          <a:prstGeom prst="rect">
            <a:avLst/>
          </a:prstGeom>
          <a:noFill/>
          <a:ln>
            <a:noFill/>
          </a:ln>
        </p:spPr>
        <p:txBody>
          <a:bodyPr spcFirstLastPara="1" wrap="square" lIns="91425" tIns="45700" rIns="91425" bIns="45700" anchor="t" anchorCtr="0">
            <a:normAutofit fontScale="85000" lnSpcReduction="10000"/>
          </a:bodyPr>
          <a:lstStyle/>
          <a:p>
            <a:pPr marL="228600" indent="-228600">
              <a:spcBef>
                <a:spcPct val="0"/>
              </a:spcBef>
              <a:buSzPts val="2800"/>
            </a:pPr>
            <a:r>
              <a:rPr lang="en-US"/>
              <a:t>India exports for 2020-21 was US$499B </a:t>
            </a:r>
          </a:p>
          <a:p>
            <a:pPr marL="228600" indent="-228600">
              <a:spcBef>
                <a:spcPct val="0"/>
              </a:spcBef>
              <a:buSzPts val="2800"/>
            </a:pPr>
            <a:endParaRPr lang="en-US"/>
          </a:p>
          <a:p>
            <a:pPr marL="228600" indent="-228600">
              <a:spcBef>
                <a:spcPct val="0"/>
              </a:spcBef>
              <a:buSzPts val="2800"/>
            </a:pPr>
            <a:r>
              <a:rPr lang="en-US"/>
              <a:t>India exports for 2021-22 was US$676B, a 36 % increase from 2021.</a:t>
            </a:r>
          </a:p>
          <a:p>
            <a:pPr marL="228600" indent="-228600">
              <a:spcBef>
                <a:spcPct val="0"/>
              </a:spcBef>
              <a:buSzPts val="2800"/>
            </a:pPr>
            <a:endParaRPr lang="en-US"/>
          </a:p>
          <a:p>
            <a:pPr marL="228600" indent="-228600">
              <a:spcBef>
                <a:spcPct val="0"/>
              </a:spcBef>
              <a:buSzPts val="2800"/>
            </a:pPr>
            <a:r>
              <a:rPr lang="en-US"/>
              <a:t>India exports for 2022-23 was US$760B, a 12.5% increase from 2022.</a:t>
            </a:r>
          </a:p>
          <a:p>
            <a:pPr marL="228600" indent="-228600">
              <a:spcBef>
                <a:spcPct val="0"/>
              </a:spcBef>
              <a:buSzPts val="2800"/>
            </a:pPr>
            <a:endParaRPr lang="en-US"/>
          </a:p>
          <a:p>
            <a:pPr marL="228600" indent="-228600">
              <a:spcBef>
                <a:spcPct val="0"/>
              </a:spcBef>
              <a:buSzPts val="2800"/>
            </a:pPr>
            <a:r>
              <a:rPr lang="en-US"/>
              <a:t>India exports for 2023-24 was US$ 778B, a 2.4% growth.</a:t>
            </a:r>
          </a:p>
          <a:p>
            <a:pPr marL="0" indent="0">
              <a:spcBef>
                <a:spcPct val="0"/>
              </a:spcBef>
              <a:buSzPts val="2800"/>
              <a:buNone/>
            </a:pPr>
            <a:r>
              <a:rPr lang="en-IN">
                <a:solidFill>
                  <a:srgbClr val="202124"/>
                </a:solidFill>
                <a:latin typeface="Google Sans"/>
              </a:rPr>
              <a:t>    M</a:t>
            </a:r>
            <a:r>
              <a:rPr lang="en-IN" b="0" i="0">
                <a:solidFill>
                  <a:srgbClr val="202124"/>
                </a:solidFill>
                <a:effectLst/>
                <a:latin typeface="Google Sans"/>
              </a:rPr>
              <a:t>erchandise exports was US$ 437 </a:t>
            </a:r>
          </a:p>
          <a:p>
            <a:pPr marL="0" indent="0">
              <a:spcBef>
                <a:spcPct val="0"/>
              </a:spcBef>
              <a:buSzPts val="2800"/>
              <a:buNone/>
            </a:pPr>
            <a:r>
              <a:rPr lang="en-IN">
                <a:solidFill>
                  <a:srgbClr val="202124"/>
                </a:solidFill>
                <a:latin typeface="Google Sans"/>
              </a:rPr>
              <a:t>    </a:t>
            </a:r>
            <a:r>
              <a:rPr lang="en-IN" b="0" i="0">
                <a:solidFill>
                  <a:srgbClr val="202124"/>
                </a:solidFill>
                <a:effectLst/>
                <a:latin typeface="Google Sans"/>
              </a:rPr>
              <a:t>billion, while services exports rose to    </a:t>
            </a:r>
          </a:p>
          <a:p>
            <a:pPr marL="0" indent="0">
              <a:spcBef>
                <a:spcPct val="0"/>
              </a:spcBef>
              <a:buSzPts val="2800"/>
              <a:buNone/>
            </a:pPr>
            <a:r>
              <a:rPr lang="en-IN">
                <a:solidFill>
                  <a:srgbClr val="202124"/>
                </a:solidFill>
                <a:latin typeface="Google Sans"/>
              </a:rPr>
              <a:t>    </a:t>
            </a:r>
            <a:r>
              <a:rPr lang="en-IN" b="0" i="0">
                <a:solidFill>
                  <a:srgbClr val="202124"/>
                </a:solidFill>
                <a:effectLst/>
                <a:latin typeface="Google Sans"/>
              </a:rPr>
              <a:t>US$ 341 billion. ( 3380 - 25 )</a:t>
            </a:r>
            <a:endParaRPr lang="en-US"/>
          </a:p>
          <a:p>
            <a:pPr marL="228600" indent="-228600">
              <a:spcBef>
                <a:spcPct val="0"/>
              </a:spcBef>
              <a:buSzPts val="2800"/>
            </a:pPr>
            <a:endParaRPr lang="en-US"/>
          </a:p>
          <a:p>
            <a:pPr marL="228600" indent="-228600">
              <a:spcBef>
                <a:spcPct val="0"/>
              </a:spcBef>
              <a:buSzPts val="2800"/>
            </a:pPr>
            <a:r>
              <a:rPr lang="en-US"/>
              <a:t>US$2000 Billion by 2030.</a:t>
            </a:r>
          </a:p>
          <a:p>
            <a:pPr marL="228600" indent="-228600">
              <a:spcBef>
                <a:spcPct val="0"/>
              </a:spcBef>
              <a:buSzPts val="2800"/>
            </a:pPr>
            <a:endParaRPr lang="en-US"/>
          </a:p>
          <a:p>
            <a:pPr marL="228600" indent="-228600">
              <a:spcBef>
                <a:spcPct val="0"/>
              </a:spcBef>
              <a:buSzPts val="2800"/>
            </a:pPr>
            <a:endParaRPr lang="en-US"/>
          </a:p>
          <a:p>
            <a:pPr marL="228600" indent="-228600">
              <a:spcBef>
                <a:spcPct val="0"/>
              </a:spcBef>
              <a:buSzPts val="2800"/>
            </a:pPr>
            <a:endParaRPr lang="en-US"/>
          </a:p>
          <a:p>
            <a:pPr marL="228600" lvl="0" indent="-228600" algn="l" rtl="0">
              <a:lnSpc>
                <a:spcPct val="90000"/>
              </a:lnSpc>
              <a:spcBef>
                <a:spcPct val="0"/>
              </a:spcBef>
              <a:spcAft>
                <a:spcPct val="0"/>
              </a:spcAft>
              <a:buClr>
                <a:schemeClr val="dk1"/>
              </a:buClr>
              <a:buSzPts val="2800"/>
              <a:buChar char="•"/>
            </a:pPr>
            <a:endParaRPr lang="en-US"/>
          </a:p>
          <a:p>
            <a:pPr marL="228600" lvl="0" indent="-228600" algn="l" rtl="0">
              <a:lnSpc>
                <a:spcPct val="90000"/>
              </a:lnSpc>
              <a:spcBef>
                <a:spcPct val="0"/>
              </a:spcBef>
              <a:spcAft>
                <a:spcPct val="0"/>
              </a:spcAft>
              <a:buClr>
                <a:schemeClr val="dk1"/>
              </a:buClr>
              <a:buSzPts val="2800"/>
              <a:buChar char="•"/>
            </a:pPr>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BC9D-37BA-D76D-203A-05E2DEF5A1D2}"/>
              </a:ext>
            </a:extLst>
          </p:cNvPr>
          <p:cNvSpPr>
            <a:spLocks noGrp="1"/>
          </p:cNvSpPr>
          <p:nvPr>
            <p:ph type="title"/>
          </p:nvPr>
        </p:nvSpPr>
        <p:spPr>
          <a:xfrm>
            <a:off x="3794342" y="-98338"/>
            <a:ext cx="10515600" cy="1325563"/>
          </a:xfrm>
        </p:spPr>
        <p:txBody>
          <a:bodyPr/>
          <a:lstStyle/>
          <a:p>
            <a:r>
              <a:rPr lang="en-US" err="1"/>
              <a:t>Linkedin &amp; </a:t>
            </a:r>
            <a:br>
              <a:rPr lang="en-US" err="1"/>
            </a:br>
            <a:r>
              <a:rPr lang="en-US" err="1"/>
              <a:t>Sales navigator </a:t>
            </a:r>
          </a:p>
        </p:txBody>
      </p:sp>
      <p:pic>
        <p:nvPicPr>
          <p:cNvPr id="5" name="Picture 4">
            <a:extLst>
              <a:ext uri="{FF2B5EF4-FFF2-40B4-BE49-F238E27FC236}">
                <a16:creationId xmlns:a16="http://schemas.microsoft.com/office/drawing/2014/main" id="{38DEEA75-A7E8-CAD0-3314-521F010E38F5}"/>
              </a:ext>
            </a:extLst>
          </p:cNvPr>
          <p:cNvPicPr>
            <a:picLocks noChangeAspect="1"/>
          </p:cNvPicPr>
          <p:nvPr/>
        </p:nvPicPr>
        <p:blipFill>
          <a:blip r:embed="rId2"/>
          <a:stretch>
            <a:fillRect/>
          </a:stretch>
        </p:blipFill>
        <p:spPr>
          <a:xfrm>
            <a:off x="2403454" y="1227225"/>
            <a:ext cx="7780208" cy="5519085"/>
          </a:xfrm>
          <a:prstGeom prst="rect">
            <a:avLst/>
          </a:prstGeom>
        </p:spPr>
      </p:pic>
    </p:spTree>
    <p:extLst>
      <p:ext uri="{BB962C8B-B14F-4D97-AF65-F5344CB8AC3E}">
        <p14:creationId xmlns:p14="http://schemas.microsoft.com/office/powerpoint/2010/main" val="35539047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00F4-B31E-5400-7FC8-CB4C03B7912D}"/>
              </a:ext>
            </a:extLst>
          </p:cNvPr>
          <p:cNvSpPr>
            <a:spLocks noGrp="1"/>
          </p:cNvSpPr>
          <p:nvPr>
            <p:ph type="title"/>
          </p:nvPr>
        </p:nvSpPr>
        <p:spPr>
          <a:xfrm>
            <a:off x="4145071" y="-135916"/>
            <a:ext cx="10515600" cy="1325563"/>
          </a:xfrm>
        </p:spPr>
        <p:txBody>
          <a:bodyPr/>
          <a:lstStyle/>
          <a:p>
            <a:r>
              <a:rPr lang="en-US">
                <a:hlinkClick r:id="rId2"/>
              </a:rPr>
              <a:t>www.apollo.io</a:t>
            </a:r>
            <a:r>
              <a:rPr lang="en-US"/>
              <a:t> </a:t>
            </a:r>
          </a:p>
        </p:txBody>
      </p:sp>
      <p:pic>
        <p:nvPicPr>
          <p:cNvPr id="5" name="Picture 4">
            <a:extLst>
              <a:ext uri="{FF2B5EF4-FFF2-40B4-BE49-F238E27FC236}">
                <a16:creationId xmlns:a16="http://schemas.microsoft.com/office/drawing/2014/main" id="{E0376291-751C-A7CD-C72A-EAFF7EAD98E9}"/>
              </a:ext>
            </a:extLst>
          </p:cNvPr>
          <p:cNvPicPr>
            <a:picLocks noChangeAspect="1"/>
          </p:cNvPicPr>
          <p:nvPr/>
        </p:nvPicPr>
        <p:blipFill>
          <a:blip r:embed="rId3"/>
          <a:stretch>
            <a:fillRect/>
          </a:stretch>
        </p:blipFill>
        <p:spPr>
          <a:xfrm>
            <a:off x="0" y="1277655"/>
            <a:ext cx="12192000" cy="5555293"/>
          </a:xfrm>
          <a:prstGeom prst="rect">
            <a:avLst/>
          </a:prstGeom>
        </p:spPr>
      </p:pic>
    </p:spTree>
    <p:extLst>
      <p:ext uri="{BB962C8B-B14F-4D97-AF65-F5344CB8AC3E}">
        <p14:creationId xmlns:p14="http://schemas.microsoft.com/office/powerpoint/2010/main" val="3504703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9A7C-C0E4-BADB-EBFC-1422D242F6BD}"/>
              </a:ext>
            </a:extLst>
          </p:cNvPr>
          <p:cNvSpPr>
            <a:spLocks noGrp="1"/>
          </p:cNvSpPr>
          <p:nvPr>
            <p:ph type="title"/>
          </p:nvPr>
        </p:nvSpPr>
        <p:spPr>
          <a:xfrm>
            <a:off x="3806687" y="0"/>
            <a:ext cx="10515600" cy="1325563"/>
          </a:xfrm>
        </p:spPr>
        <p:txBody>
          <a:bodyPr/>
          <a:lstStyle/>
          <a:p>
            <a:r>
              <a:rPr lang="en-US">
                <a:hlinkClick r:id="rId2"/>
              </a:rPr>
              <a:t>https://dripify.io/</a:t>
            </a:r>
            <a:r>
              <a:rPr lang="en-US"/>
              <a:t> </a:t>
            </a:r>
          </a:p>
        </p:txBody>
      </p:sp>
      <p:pic>
        <p:nvPicPr>
          <p:cNvPr id="5" name="Picture 4">
            <a:extLst>
              <a:ext uri="{FF2B5EF4-FFF2-40B4-BE49-F238E27FC236}">
                <a16:creationId xmlns:a16="http://schemas.microsoft.com/office/drawing/2014/main" id="{98B75EFA-5487-8796-1FB4-5BCFE03CA027}"/>
              </a:ext>
            </a:extLst>
          </p:cNvPr>
          <p:cNvPicPr>
            <a:picLocks noChangeAspect="1"/>
          </p:cNvPicPr>
          <p:nvPr/>
        </p:nvPicPr>
        <p:blipFill>
          <a:blip r:embed="rId3"/>
          <a:stretch>
            <a:fillRect/>
          </a:stretch>
        </p:blipFill>
        <p:spPr>
          <a:xfrm>
            <a:off x="142746" y="2649930"/>
            <a:ext cx="11211054" cy="4208070"/>
          </a:xfrm>
          <a:prstGeom prst="rect">
            <a:avLst/>
          </a:prstGeom>
        </p:spPr>
      </p:pic>
    </p:spTree>
    <p:extLst>
      <p:ext uri="{BB962C8B-B14F-4D97-AF65-F5344CB8AC3E}">
        <p14:creationId xmlns:p14="http://schemas.microsoft.com/office/powerpoint/2010/main" val="23201347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06F2-12F8-694F-A23D-591CB75DEADC}"/>
              </a:ext>
            </a:extLst>
          </p:cNvPr>
          <p:cNvSpPr>
            <a:spLocks noGrp="1"/>
          </p:cNvSpPr>
          <p:nvPr>
            <p:ph type="title"/>
          </p:nvPr>
        </p:nvSpPr>
        <p:spPr>
          <a:xfrm>
            <a:off x="1981200" y="450003"/>
            <a:ext cx="8229600" cy="1143000"/>
          </a:xfrm>
        </p:spPr>
        <p:txBody>
          <a:bodyPr>
            <a:noAutofit/>
          </a:bodyPr>
          <a:lstStyle/>
          <a:p>
            <a:pPr algn="ctr"/>
            <a:r>
              <a:rPr lang="en-US" sz="3200">
                <a:latin typeface="Garamond" panose="02020404030301010803" pitchFamily="18" charset="0"/>
              </a:rPr>
              <a:t>1 HS code exports of one year from India </a:t>
            </a:r>
            <a:br>
              <a:rPr lang="en-US" sz="3200">
                <a:latin typeface="Garamond" panose="02020404030301010803" pitchFamily="18" charset="0"/>
              </a:rPr>
            </a:br>
            <a:r>
              <a:rPr lang="en-US" sz="3200">
                <a:latin typeface="Garamond" panose="02020404030301010803" pitchFamily="18" charset="0"/>
                <a:hlinkClick r:id="rId2"/>
              </a:rPr>
              <a:t>www.imexdbusiness.com</a:t>
            </a:r>
            <a:r>
              <a:rPr lang="en-US" sz="3200">
                <a:latin typeface="Garamond" panose="02020404030301010803" pitchFamily="18" charset="0"/>
              </a:rPr>
              <a:t> </a:t>
            </a:r>
            <a:br>
              <a:rPr lang="en-US" sz="3200">
                <a:latin typeface="Garamond" panose="02020404030301010803" pitchFamily="18" charset="0"/>
                <a:hlinkClick r:id="rId2"/>
              </a:rPr>
            </a:br>
            <a:br>
              <a:rPr lang="en-US" sz="3200">
                <a:latin typeface="Garamond" panose="02020404030301010803" pitchFamily="18" charset="0"/>
                <a:hlinkClick r:id="rId2"/>
              </a:rPr>
            </a:br>
            <a:r>
              <a:rPr lang="en-US" sz="3200">
                <a:latin typeface="Garamond" panose="02020404030301010803" pitchFamily="18" charset="0"/>
              </a:rPr>
              <a:t>Email : </a:t>
            </a:r>
            <a:r>
              <a:rPr lang="en-IN" sz="2400" b="0" i="0">
                <a:solidFill>
                  <a:srgbClr val="222222"/>
                </a:solidFill>
                <a:effectLst/>
                <a:latin typeface="Google Sans"/>
                <a:hlinkClick r:id="rId3"/>
              </a:rPr>
              <a:t>jtautiva@imexdbusiness.com</a:t>
            </a:r>
            <a:r>
              <a:rPr lang="en-US" sz="2400" b="0" i="0">
                <a:solidFill>
                  <a:srgbClr val="222222"/>
                </a:solidFill>
                <a:effectLst/>
                <a:latin typeface="Google Sans"/>
              </a:rPr>
              <a:t> </a:t>
            </a:r>
            <a:br>
              <a:rPr lang="en-US" sz="2400">
                <a:latin typeface="Garamond" panose="02020404030301010803" pitchFamily="18" charset="0"/>
                <a:hlinkClick r:id="rId2"/>
              </a:rPr>
            </a:br>
            <a:endParaRPr lang="en-US" sz="2400">
              <a:latin typeface="Garamond" panose="02020404030301010803" pitchFamily="18" charset="0"/>
            </a:endParaRPr>
          </a:p>
        </p:txBody>
      </p:sp>
      <p:sp>
        <p:nvSpPr>
          <p:cNvPr id="3" name="Content Placeholder 2">
            <a:extLst>
              <a:ext uri="{FF2B5EF4-FFF2-40B4-BE49-F238E27FC236}">
                <a16:creationId xmlns:a16="http://schemas.microsoft.com/office/drawing/2014/main" id="{18C89D2F-A247-FC42-80AE-E40BED091E0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0339C03-143A-2F4D-9B2E-1617F84C36A8}"/>
              </a:ext>
            </a:extLst>
          </p:cNvPr>
          <p:cNvPicPr>
            <a:picLocks noChangeAspect="1"/>
          </p:cNvPicPr>
          <p:nvPr/>
        </p:nvPicPr>
        <p:blipFill>
          <a:blip r:embed="rId4"/>
          <a:stretch>
            <a:fillRect/>
          </a:stretch>
        </p:blipFill>
        <p:spPr>
          <a:xfrm>
            <a:off x="0" y="1703540"/>
            <a:ext cx="12192000" cy="5154459"/>
          </a:xfrm>
          <a:prstGeom prst="rect">
            <a:avLst/>
          </a:prstGeom>
        </p:spPr>
      </p:pic>
    </p:spTree>
    <p:extLst>
      <p:ext uri="{BB962C8B-B14F-4D97-AF65-F5344CB8AC3E}">
        <p14:creationId xmlns:p14="http://schemas.microsoft.com/office/powerpoint/2010/main" val="35132144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B3EC-2ADB-B149-9656-29AAAF7715B0}"/>
              </a:ext>
            </a:extLst>
          </p:cNvPr>
          <p:cNvSpPr>
            <a:spLocks noGrp="1"/>
          </p:cNvSpPr>
          <p:nvPr>
            <p:ph type="title"/>
          </p:nvPr>
        </p:nvSpPr>
        <p:spPr>
          <a:xfrm>
            <a:off x="1005840" y="0"/>
            <a:ext cx="9252070" cy="1143000"/>
          </a:xfrm>
        </p:spPr>
        <p:txBody>
          <a:bodyPr>
            <a:normAutofit fontScale="90000"/>
          </a:bodyPr>
          <a:lstStyle/>
          <a:p>
            <a:pPr algn="ctr"/>
            <a:r>
              <a:rPr lang="en-US">
                <a:latin typeface="Garamond" panose="02020404030301010803" pitchFamily="18" charset="0"/>
                <a:hlinkClick r:id="rId2"/>
              </a:rPr>
              <a:t>For US customs </a:t>
            </a:r>
            <a:br>
              <a:rPr lang="en-US">
                <a:latin typeface="Garamond" panose="02020404030301010803" pitchFamily="18" charset="0"/>
                <a:hlinkClick r:id="rId2"/>
              </a:rPr>
            </a:br>
            <a:r>
              <a:rPr lang="en-US">
                <a:latin typeface="Garamond" panose="02020404030301010803" pitchFamily="18" charset="0"/>
                <a:hlinkClick r:id="rId2"/>
              </a:rPr>
              <a:t>www.importgenius.com</a:t>
            </a:r>
            <a:endParaRPr lang="en-US">
              <a:latin typeface="Garamond" panose="02020404030301010803" pitchFamily="18" charset="0"/>
            </a:endParaRPr>
          </a:p>
        </p:txBody>
      </p:sp>
      <p:pic>
        <p:nvPicPr>
          <p:cNvPr id="4" name="Picture 3">
            <a:extLst>
              <a:ext uri="{FF2B5EF4-FFF2-40B4-BE49-F238E27FC236}">
                <a16:creationId xmlns:a16="http://schemas.microsoft.com/office/drawing/2014/main" id="{A2A2D88E-421C-9E49-9FC3-2442A79F6F1F}"/>
              </a:ext>
            </a:extLst>
          </p:cNvPr>
          <p:cNvPicPr>
            <a:picLocks noChangeAspect="1"/>
          </p:cNvPicPr>
          <p:nvPr/>
        </p:nvPicPr>
        <p:blipFill>
          <a:blip r:embed="rId3"/>
          <a:stretch>
            <a:fillRect/>
          </a:stretch>
        </p:blipFill>
        <p:spPr>
          <a:xfrm>
            <a:off x="-1" y="1330960"/>
            <a:ext cx="12222195" cy="5527040"/>
          </a:xfrm>
          <a:prstGeom prst="rect">
            <a:avLst/>
          </a:prstGeom>
        </p:spPr>
      </p:pic>
    </p:spTree>
    <p:extLst>
      <p:ext uri="{BB962C8B-B14F-4D97-AF65-F5344CB8AC3E}">
        <p14:creationId xmlns:p14="http://schemas.microsoft.com/office/powerpoint/2010/main" val="4317354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p:spPr>
        <p:txBody>
          <a:bodyPr/>
          <a:lstStyle/>
          <a:p>
            <a:endParaRPr lang="en-US" sz="1500"/>
          </a:p>
        </p:txBody>
      </p:sp>
      <p:pic>
        <p:nvPicPr>
          <p:cNvPr id="13" name="Picture 12">
            <a:extLst>
              <a:ext uri="{FF2B5EF4-FFF2-40B4-BE49-F238E27FC236}">
                <a16:creationId xmlns:a16="http://schemas.microsoft.com/office/drawing/2014/main" id="{CFE17F26-B929-1899-14E8-94F2D9EBBD9B}"/>
              </a:ext>
            </a:extLst>
          </p:cNvPr>
          <p:cNvPicPr>
            <a:picLocks noChangeAspect="1"/>
          </p:cNvPicPr>
          <p:nvPr/>
        </p:nvPicPr>
        <p:blipFill>
          <a:blip r:embed="rId4"/>
          <a:stretch>
            <a:fillRect/>
          </a:stretch>
        </p:blipFill>
        <p:spPr>
          <a:xfrm>
            <a:off x="769194" y="1526054"/>
            <a:ext cx="10653612" cy="4588515"/>
          </a:xfrm>
          <a:prstGeom prst="rect">
            <a:avLst/>
          </a:prstGeom>
        </p:spPr>
      </p:pic>
      <p:sp>
        <p:nvSpPr>
          <p:cNvPr id="15" name="TextBox 14">
            <a:extLst>
              <a:ext uri="{FF2B5EF4-FFF2-40B4-BE49-F238E27FC236}">
                <a16:creationId xmlns:a16="http://schemas.microsoft.com/office/drawing/2014/main" id="{0D9FAA72-FD18-93DE-85DF-5EEC2477E508}"/>
              </a:ext>
            </a:extLst>
          </p:cNvPr>
          <p:cNvSpPr txBox="1"/>
          <p:nvPr/>
        </p:nvSpPr>
        <p:spPr>
          <a:xfrm>
            <a:off x="3048000" y="964911"/>
            <a:ext cx="6096000" cy="400110"/>
          </a:xfrm>
          <a:prstGeom prst="rect">
            <a:avLst/>
          </a:prstGeom>
          <a:noFill/>
        </p:spPr>
        <p:txBody>
          <a:bodyPr wrap="square">
            <a:spAutoFit/>
          </a:bodyPr>
          <a:lstStyle/>
          <a:p>
            <a:pPr algn="ctr"/>
            <a:r>
              <a:rPr lang="en-IN" sz="2000">
                <a:hlinkClick r:id="rId5"/>
              </a:rPr>
              <a:t>https://www.europages.co.uk/</a:t>
            </a:r>
            <a:r>
              <a:rPr lang="en-IN" sz="2000"/>
              <a:t> </a:t>
            </a:r>
          </a:p>
        </p:txBody>
      </p:sp>
    </p:spTree>
    <p:extLst>
      <p:ext uri="{BB962C8B-B14F-4D97-AF65-F5344CB8AC3E}">
        <p14:creationId xmlns:p14="http://schemas.microsoft.com/office/powerpoint/2010/main" val="9161324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20" y="0"/>
            <a:ext cx="8229600" cy="1143000"/>
          </a:xfrm>
        </p:spPr>
        <p:txBody>
          <a:bodyPr>
            <a:normAutofit/>
          </a:bodyPr>
          <a:lstStyle/>
          <a:p>
            <a:r>
              <a:rPr lang="en-US" sz="3200" b="1">
                <a:latin typeface="Garamond" panose="02020404030301010803" pitchFamily="18" charset="0"/>
              </a:rPr>
              <a:t>10 Approaches of entering export markets </a:t>
            </a:r>
          </a:p>
        </p:txBody>
      </p:sp>
      <p:sp>
        <p:nvSpPr>
          <p:cNvPr id="3" name="Content Placeholder 2"/>
          <p:cNvSpPr>
            <a:spLocks noGrp="1"/>
          </p:cNvSpPr>
          <p:nvPr>
            <p:ph idx="1"/>
          </p:nvPr>
        </p:nvSpPr>
        <p:spPr>
          <a:xfrm>
            <a:off x="2273808" y="1127342"/>
            <a:ext cx="4177812" cy="5690640"/>
          </a:xfrm>
        </p:spPr>
        <p:txBody>
          <a:bodyPr>
            <a:normAutofit fontScale="85000" lnSpcReduction="20000"/>
          </a:bodyPr>
          <a:lstStyle/>
          <a:p>
            <a:r>
              <a:rPr lang="en-US" b="1">
                <a:latin typeface="Garamond" panose="02020404030301010803" pitchFamily="18" charset="0"/>
              </a:rPr>
              <a:t>Generating Importer leads  - SPANCO ( HS Code ) </a:t>
            </a:r>
          </a:p>
          <a:p>
            <a:endParaRPr lang="en-US">
              <a:latin typeface="Garamond" panose="02020404030301010803" pitchFamily="18" charset="0"/>
            </a:endParaRPr>
          </a:p>
          <a:p>
            <a:r>
              <a:rPr lang="en-US" b="1">
                <a:solidFill>
                  <a:srgbClr val="FF0000"/>
                </a:solidFill>
                <a:latin typeface="Garamond" panose="02020404030301010803" pitchFamily="18" charset="0"/>
              </a:rPr>
              <a:t>Strategic institutional sales – US &amp; EU Tenders, UN</a:t>
            </a:r>
          </a:p>
          <a:p>
            <a:pPr marL="0" indent="0">
              <a:buNone/>
            </a:pPr>
            <a:endParaRPr lang="en-US" b="1">
              <a:latin typeface="Garamond" panose="02020404030301010803" pitchFamily="18" charset="0"/>
            </a:endParaRPr>
          </a:p>
          <a:p>
            <a:r>
              <a:rPr lang="en-US" b="1">
                <a:latin typeface="Garamond" panose="02020404030301010803" pitchFamily="18" charset="0"/>
              </a:rPr>
              <a:t>Opening office or warehouse abroad</a:t>
            </a:r>
          </a:p>
          <a:p>
            <a:endParaRPr lang="en-US" b="1">
              <a:latin typeface="Garamond" panose="02020404030301010803" pitchFamily="18" charset="0"/>
            </a:endParaRPr>
          </a:p>
          <a:p>
            <a:r>
              <a:rPr lang="en-US" b="1">
                <a:latin typeface="Garamond" panose="02020404030301010803" pitchFamily="18" charset="0"/>
              </a:rPr>
              <a:t>Online E Comm Sales approach as a tool of Global business</a:t>
            </a:r>
          </a:p>
          <a:p>
            <a:endParaRPr lang="en-US" b="1">
              <a:latin typeface="Garamond" panose="02020404030301010803" pitchFamily="18" charset="0"/>
            </a:endParaRPr>
          </a:p>
          <a:p>
            <a:r>
              <a:rPr lang="en-US" b="1">
                <a:latin typeface="Garamond" panose="02020404030301010803" pitchFamily="18" charset="0"/>
              </a:rPr>
              <a:t>Visit abroad with a B2B meeting plan ( 2 Months plan in advance ) </a:t>
            </a:r>
          </a:p>
          <a:p>
            <a:endParaRPr lang="en-US">
              <a:latin typeface="Garamond" panose="02020404030301010803" pitchFamily="18" charset="0"/>
            </a:endParaRPr>
          </a:p>
          <a:p>
            <a:endParaRPr lang="en-US">
              <a:latin typeface="Garamond" panose="02020404030301010803" pitchFamily="18" charset="0"/>
            </a:endParaRPr>
          </a:p>
          <a:p>
            <a:endParaRPr lang="en-US">
              <a:latin typeface="Garamond" panose="02020404030301010803" pitchFamily="18" charset="0"/>
            </a:endParaRPr>
          </a:p>
        </p:txBody>
      </p:sp>
      <p:sp>
        <p:nvSpPr>
          <p:cNvPr id="4" name="Content Placeholder 2">
            <a:extLst>
              <a:ext uri="{FF2B5EF4-FFF2-40B4-BE49-F238E27FC236}">
                <a16:creationId xmlns:a16="http://schemas.microsoft.com/office/drawing/2014/main" id="{F61ED370-030A-D1FE-C8D3-8B0D9981AA5E}"/>
              </a:ext>
            </a:extLst>
          </p:cNvPr>
          <p:cNvSpPr txBox="1"/>
          <p:nvPr/>
        </p:nvSpPr>
        <p:spPr>
          <a:xfrm>
            <a:off x="7495921" y="1127342"/>
            <a:ext cx="4718518" cy="569064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ct val="0"/>
              </a:spcBef>
              <a:spcAft>
                <a:spcPct val="0"/>
              </a:spcAft>
            </a:defPPr>
            <a:lvl1pPr marL="457200" marR="0" lvl="0" indent="-342900" algn="l" rtl="0">
              <a:lnSpc>
                <a:spcPct val="90000"/>
              </a:lnSpc>
              <a:spcBef>
                <a:spcPts val="1000"/>
              </a:spcBef>
              <a:spcAft>
                <a:spcPct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ct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a:latin typeface="Garamond" panose="02020404030301010803" pitchFamily="18" charset="0"/>
              </a:rPr>
              <a:t>Agent appointment abroad </a:t>
            </a:r>
          </a:p>
          <a:p>
            <a:endParaRPr lang="en-US" b="1">
              <a:latin typeface="Garamond" panose="02020404030301010803" pitchFamily="18" charset="0"/>
            </a:endParaRPr>
          </a:p>
          <a:p>
            <a:r>
              <a:rPr lang="en-US" b="1">
                <a:latin typeface="Garamond" panose="02020404030301010803" pitchFamily="18" charset="0"/>
              </a:rPr>
              <a:t>Participating in an overseas expo / Virtual EXPO / Webinar </a:t>
            </a:r>
          </a:p>
          <a:p>
            <a:endParaRPr lang="en-US" b="1">
              <a:latin typeface="Garamond" panose="02020404030301010803" pitchFamily="18" charset="0"/>
            </a:endParaRPr>
          </a:p>
          <a:p>
            <a:r>
              <a:rPr lang="en-US" b="1">
                <a:latin typeface="Garamond" panose="02020404030301010803" pitchFamily="18" charset="0"/>
              </a:rPr>
              <a:t>Joint venture route with overseas companies (Importers) </a:t>
            </a:r>
          </a:p>
          <a:p>
            <a:endParaRPr lang="en-US" b="1">
              <a:latin typeface="Garamond" panose="02020404030301010803" pitchFamily="18" charset="0"/>
            </a:endParaRPr>
          </a:p>
          <a:p>
            <a:r>
              <a:rPr lang="en-US" b="1">
                <a:latin typeface="Garamond" panose="02020404030301010803" pitchFamily="18" charset="0"/>
              </a:rPr>
              <a:t>Exporting through merchant exporters</a:t>
            </a:r>
          </a:p>
          <a:p>
            <a:endParaRPr lang="en-US" b="1">
              <a:latin typeface="Garamond" panose="02020404030301010803" pitchFamily="18" charset="0"/>
            </a:endParaRPr>
          </a:p>
          <a:p>
            <a:r>
              <a:rPr lang="en-US" b="1">
                <a:latin typeface="Garamond" panose="02020404030301010803" pitchFamily="18" charset="0"/>
              </a:rPr>
              <a:t>Franchise / Brand approach </a:t>
            </a:r>
          </a:p>
          <a:p>
            <a:endParaRPr lang="en-US" b="1">
              <a:latin typeface="Garamond" panose="02020404030301010803" pitchFamily="18" charset="0"/>
            </a:endParaRPr>
          </a:p>
          <a:p>
            <a:endParaRPr lang="en-US">
              <a:latin typeface="Garamond" panose="02020404030301010803" pitchFamily="18" charset="0"/>
            </a:endParaRPr>
          </a:p>
        </p:txBody>
      </p:sp>
    </p:spTree>
    <p:extLst>
      <p:ext uri="{BB962C8B-B14F-4D97-AF65-F5344CB8AC3E}">
        <p14:creationId xmlns:p14="http://schemas.microsoft.com/office/powerpoint/2010/main" val="26525661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1783-5027-40FC-A42A-8F65C001D0E7}"/>
              </a:ext>
            </a:extLst>
          </p:cNvPr>
          <p:cNvSpPr>
            <a:spLocks noGrp="1"/>
          </p:cNvSpPr>
          <p:nvPr>
            <p:ph type="title"/>
          </p:nvPr>
        </p:nvSpPr>
        <p:spPr>
          <a:xfrm>
            <a:off x="2083075" y="316320"/>
            <a:ext cx="10515600" cy="1325563"/>
          </a:xfrm>
        </p:spPr>
        <p:txBody>
          <a:bodyPr>
            <a:normAutofit fontScale="90000"/>
          </a:bodyPr>
          <a:lstStyle/>
          <a:p>
            <a:pPr>
              <a:lnSpc>
                <a:spcPct val="110000"/>
              </a:lnSpc>
            </a:pPr>
            <a:r>
              <a:rPr lang="en-IN" b="1">
                <a:latin typeface="Garamond" panose="02020404030301010803" pitchFamily="18" charset="0"/>
              </a:rPr>
              <a:t>UNGM – 30 Supporting Agencies</a:t>
            </a:r>
            <a:br>
              <a:rPr lang="en-IN" b="1">
                <a:latin typeface="Garamond" panose="02020404030301010803" pitchFamily="18" charset="0"/>
              </a:rPr>
            </a:br>
            <a:r>
              <a:rPr lang="en-IN" sz="3100">
                <a:latin typeface="Garamond" panose="02020404030301010803" pitchFamily="18" charset="0"/>
                <a:hlinkClick r:id="rId2"/>
              </a:rPr>
              <a:t>https://www.youtube.com/watch?v=wBM_F-TS9a0</a:t>
            </a:r>
            <a:br>
              <a:rPr lang="en-IN" sz="3100">
                <a:latin typeface="Garamond" panose="02020404030301010803" pitchFamily="18" charset="0"/>
                <a:hlinkClick r:id="rId2"/>
              </a:rPr>
            </a:br>
            <a:br>
              <a:rPr lang="en-IN" sz="3100">
                <a:latin typeface="Garamond" panose="02020404030301010803" pitchFamily="18" charset="0"/>
                <a:hlinkClick r:id="rId2"/>
              </a:rPr>
            </a:br>
            <a:endParaRPr lang="en-IN" sz="3100" b="1">
              <a:latin typeface="Garamond" panose="02020404030301010803" pitchFamily="18" charset="0"/>
            </a:endParaRPr>
          </a:p>
        </p:txBody>
      </p:sp>
      <p:sp>
        <p:nvSpPr>
          <p:cNvPr id="3" name="Content Placeholder 2">
            <a:extLst>
              <a:ext uri="{FF2B5EF4-FFF2-40B4-BE49-F238E27FC236}">
                <a16:creationId xmlns:a16="http://schemas.microsoft.com/office/drawing/2014/main" id="{DBA28577-3322-48BE-BC66-A1930FBAB47C}"/>
              </a:ext>
            </a:extLst>
          </p:cNvPr>
          <p:cNvSpPr>
            <a:spLocks noGrp="1"/>
          </p:cNvSpPr>
          <p:nvPr>
            <p:ph idx="1"/>
          </p:nvPr>
        </p:nvSpPr>
        <p:spPr>
          <a:xfrm>
            <a:off x="508000" y="1825625"/>
            <a:ext cx="11490960" cy="4869815"/>
          </a:xfrm>
        </p:spPr>
        <p:txBody>
          <a:bodyPr numCol="3">
            <a:normAutofit fontScale="92500"/>
          </a:bodyPr>
          <a:lstStyle/>
          <a:p>
            <a:pPr>
              <a:lnSpc>
                <a:spcPct val="120000"/>
              </a:lnSpc>
              <a:spcBef>
                <a:spcPct val="0"/>
              </a:spcBef>
            </a:pPr>
            <a:r>
              <a:rPr lang="en-US" sz="1600">
                <a:latin typeface="Garamond" panose="02020404030301010803" pitchFamily="18" charset="0"/>
              </a:rPr>
              <a:t>AfDB African Development Bank </a:t>
            </a:r>
          </a:p>
          <a:p>
            <a:pPr>
              <a:lnSpc>
                <a:spcPct val="120000"/>
              </a:lnSpc>
              <a:spcBef>
                <a:spcPct val="0"/>
              </a:spcBef>
            </a:pPr>
            <a:r>
              <a:rPr lang="en-US" sz="1600">
                <a:latin typeface="Garamond" panose="02020404030301010803" pitchFamily="18" charset="0"/>
              </a:rPr>
              <a:t>ADB Asian Development Bank </a:t>
            </a:r>
          </a:p>
          <a:p>
            <a:pPr>
              <a:lnSpc>
                <a:spcPct val="120000"/>
              </a:lnSpc>
              <a:spcBef>
                <a:spcPct val="0"/>
              </a:spcBef>
            </a:pPr>
            <a:r>
              <a:rPr lang="en-US" sz="1600">
                <a:latin typeface="Garamond" panose="02020404030301010803" pitchFamily="18" charset="0"/>
              </a:rPr>
              <a:t>FAO Food and Agriculture Organization of the United Nations </a:t>
            </a:r>
          </a:p>
          <a:p>
            <a:pPr>
              <a:lnSpc>
                <a:spcPct val="120000"/>
              </a:lnSpc>
              <a:spcBef>
                <a:spcPct val="0"/>
              </a:spcBef>
            </a:pPr>
            <a:r>
              <a:rPr lang="en-US" sz="1600">
                <a:latin typeface="Garamond" panose="02020404030301010803" pitchFamily="18" charset="0"/>
              </a:rPr>
              <a:t>IAEA International Atomic Energy Agency </a:t>
            </a:r>
          </a:p>
          <a:p>
            <a:pPr>
              <a:lnSpc>
                <a:spcPct val="120000"/>
              </a:lnSpc>
              <a:spcBef>
                <a:spcPct val="0"/>
              </a:spcBef>
            </a:pPr>
            <a:r>
              <a:rPr lang="en-US" sz="1600">
                <a:latin typeface="Garamond" panose="02020404030301010803" pitchFamily="18" charset="0"/>
              </a:rPr>
              <a:t>IFAD The International Fund for Agricultural Development </a:t>
            </a:r>
          </a:p>
          <a:p>
            <a:pPr>
              <a:lnSpc>
                <a:spcPct val="120000"/>
              </a:lnSpc>
              <a:spcBef>
                <a:spcPct val="0"/>
              </a:spcBef>
            </a:pPr>
            <a:r>
              <a:rPr lang="en-US" sz="1600">
                <a:latin typeface="Garamond" panose="02020404030301010803" pitchFamily="18" charset="0"/>
              </a:rPr>
              <a:t>ILO International Labour Organization </a:t>
            </a:r>
          </a:p>
          <a:p>
            <a:pPr>
              <a:lnSpc>
                <a:spcPct val="120000"/>
              </a:lnSpc>
              <a:spcBef>
                <a:spcPct val="0"/>
              </a:spcBef>
            </a:pPr>
            <a:r>
              <a:rPr lang="en-US" sz="1600">
                <a:latin typeface="Garamond" panose="02020404030301010803" pitchFamily="18" charset="0"/>
              </a:rPr>
              <a:t>ITU International Telecommunication Union </a:t>
            </a:r>
          </a:p>
          <a:p>
            <a:pPr>
              <a:lnSpc>
                <a:spcPct val="120000"/>
              </a:lnSpc>
              <a:spcBef>
                <a:spcPct val="0"/>
              </a:spcBef>
            </a:pPr>
            <a:r>
              <a:rPr lang="en-US" sz="1600">
                <a:latin typeface="Garamond" panose="02020404030301010803" pitchFamily="18" charset="0"/>
              </a:rPr>
              <a:t>ITC International Trade Centre UNCTAD/WTO </a:t>
            </a:r>
          </a:p>
          <a:p>
            <a:pPr>
              <a:lnSpc>
                <a:spcPct val="120000"/>
              </a:lnSpc>
              <a:spcBef>
                <a:spcPct val="0"/>
              </a:spcBef>
            </a:pPr>
            <a:r>
              <a:rPr lang="en-US" sz="1600">
                <a:latin typeface="Garamond" panose="02020404030301010803" pitchFamily="18" charset="0"/>
              </a:rPr>
              <a:t>UNAIDS Joint United Nations Programme on HIV/AIDS </a:t>
            </a:r>
          </a:p>
          <a:p>
            <a:pPr>
              <a:lnSpc>
                <a:spcPct val="120000"/>
              </a:lnSpc>
              <a:spcBef>
                <a:spcPct val="0"/>
              </a:spcBef>
            </a:pPr>
            <a:r>
              <a:rPr lang="en-US" sz="1600">
                <a:latin typeface="Garamond" panose="02020404030301010803" pitchFamily="18" charset="0"/>
              </a:rPr>
              <a:t>OPCW Organisation for the Prohibition of Chemical Weapons </a:t>
            </a:r>
          </a:p>
          <a:p>
            <a:pPr>
              <a:lnSpc>
                <a:spcPct val="120000"/>
              </a:lnSpc>
              <a:spcBef>
                <a:spcPct val="0"/>
              </a:spcBef>
            </a:pPr>
            <a:r>
              <a:rPr lang="en-US" sz="1600">
                <a:latin typeface="Garamond" panose="02020404030301010803" pitchFamily="18" charset="0"/>
              </a:rPr>
              <a:t>PAHO Pan American Health Organization </a:t>
            </a:r>
          </a:p>
          <a:p>
            <a:pPr>
              <a:lnSpc>
                <a:spcPct val="120000"/>
              </a:lnSpc>
              <a:spcBef>
                <a:spcPct val="0"/>
              </a:spcBef>
            </a:pPr>
            <a:r>
              <a:rPr lang="en-US" sz="1600">
                <a:latin typeface="Garamond" panose="02020404030301010803" pitchFamily="18" charset="0"/>
              </a:rPr>
              <a:t>CTBTO The Preparatory Commission for the Comprehensive Nuclear-Test-Ban Treaty Organization</a:t>
            </a:r>
          </a:p>
          <a:p>
            <a:pPr>
              <a:lnSpc>
                <a:spcPct val="120000"/>
              </a:lnSpc>
              <a:spcBef>
                <a:spcPct val="0"/>
              </a:spcBef>
            </a:pPr>
            <a:r>
              <a:rPr lang="en-US" sz="1600">
                <a:latin typeface="Garamond" panose="02020404030301010803" pitchFamily="18" charset="0"/>
              </a:rPr>
              <a:t>UN Secretariat United Nations Secretariat (including UN/PD)  </a:t>
            </a:r>
          </a:p>
          <a:p>
            <a:pPr>
              <a:lnSpc>
                <a:spcPct val="120000"/>
              </a:lnSpc>
              <a:spcBef>
                <a:spcPct val="0"/>
              </a:spcBef>
            </a:pPr>
            <a:r>
              <a:rPr lang="en-US" sz="1600">
                <a:latin typeface="Garamond" panose="02020404030301010803" pitchFamily="18" charset="0"/>
              </a:rPr>
              <a:t>UNICEF United Nations Children’s Fund </a:t>
            </a:r>
          </a:p>
          <a:p>
            <a:pPr>
              <a:lnSpc>
                <a:spcPct val="120000"/>
              </a:lnSpc>
              <a:spcBef>
                <a:spcPct val="0"/>
              </a:spcBef>
            </a:pPr>
            <a:r>
              <a:rPr lang="en-US" sz="1600">
                <a:latin typeface="Garamond" panose="02020404030301010803" pitchFamily="18" charset="0"/>
              </a:rPr>
              <a:t>UNDP United Nations Development Programme </a:t>
            </a:r>
          </a:p>
          <a:p>
            <a:pPr>
              <a:lnSpc>
                <a:spcPct val="120000"/>
              </a:lnSpc>
              <a:spcBef>
                <a:spcPct val="0"/>
              </a:spcBef>
            </a:pPr>
            <a:r>
              <a:rPr lang="en-US" sz="1600">
                <a:latin typeface="Garamond" panose="02020404030301010803" pitchFamily="18" charset="0"/>
              </a:rPr>
              <a:t>UNECA United Nations Economic Commission for Africa </a:t>
            </a:r>
          </a:p>
          <a:p>
            <a:pPr>
              <a:lnSpc>
                <a:spcPct val="120000"/>
              </a:lnSpc>
              <a:spcBef>
                <a:spcPct val="0"/>
              </a:spcBef>
            </a:pPr>
            <a:r>
              <a:rPr lang="en-US" sz="1600">
                <a:latin typeface="Garamond" panose="02020404030301010803" pitchFamily="18" charset="0"/>
              </a:rPr>
              <a:t>UNESCO United Nations Educational, Scientific and Cultural Organization </a:t>
            </a:r>
          </a:p>
          <a:p>
            <a:pPr>
              <a:lnSpc>
                <a:spcPct val="120000"/>
              </a:lnSpc>
              <a:spcBef>
                <a:spcPct val="0"/>
              </a:spcBef>
            </a:pPr>
            <a:r>
              <a:rPr lang="en-US" sz="1600">
                <a:latin typeface="Garamond" panose="02020404030301010803" pitchFamily="18" charset="0"/>
              </a:rPr>
              <a:t>UNWOMEN United Nations Entity for Gender Equality and the Empowerment of Women </a:t>
            </a:r>
          </a:p>
          <a:p>
            <a:pPr>
              <a:lnSpc>
                <a:spcPct val="120000"/>
              </a:lnSpc>
              <a:spcBef>
                <a:spcPct val="0"/>
              </a:spcBef>
            </a:pPr>
            <a:r>
              <a:rPr lang="en-US" sz="1600">
                <a:latin typeface="Garamond" panose="02020404030301010803" pitchFamily="18" charset="0"/>
              </a:rPr>
              <a:t>UNHCR United Nations High Commissioner for Refugees </a:t>
            </a:r>
          </a:p>
          <a:p>
            <a:pPr>
              <a:lnSpc>
                <a:spcPct val="120000"/>
              </a:lnSpc>
              <a:spcBef>
                <a:spcPct val="0"/>
              </a:spcBef>
            </a:pPr>
            <a:r>
              <a:rPr lang="en-US" sz="1600">
                <a:latin typeface="Garamond" panose="02020404030301010803" pitchFamily="18" charset="0"/>
              </a:rPr>
              <a:t>UNIDO United Nations Industrial Development Organization </a:t>
            </a:r>
          </a:p>
          <a:p>
            <a:pPr>
              <a:lnSpc>
                <a:spcPct val="120000"/>
              </a:lnSpc>
              <a:spcBef>
                <a:spcPct val="0"/>
              </a:spcBef>
            </a:pPr>
            <a:r>
              <a:rPr lang="en-US" sz="1600">
                <a:latin typeface="Garamond" panose="02020404030301010803" pitchFamily="18" charset="0"/>
              </a:rPr>
              <a:t>UNOG United Nations Office at Geneva </a:t>
            </a:r>
          </a:p>
          <a:p>
            <a:pPr>
              <a:lnSpc>
                <a:spcPct val="120000"/>
              </a:lnSpc>
              <a:spcBef>
                <a:spcPct val="0"/>
              </a:spcBef>
            </a:pPr>
            <a:r>
              <a:rPr lang="en-US" sz="1600">
                <a:latin typeface="Garamond" panose="02020404030301010803" pitchFamily="18" charset="0"/>
              </a:rPr>
              <a:t>UNOV United Nations Office at Vienna </a:t>
            </a:r>
          </a:p>
          <a:p>
            <a:pPr>
              <a:lnSpc>
                <a:spcPct val="120000"/>
              </a:lnSpc>
              <a:spcBef>
                <a:spcPct val="0"/>
              </a:spcBef>
            </a:pPr>
            <a:r>
              <a:rPr lang="en-US" sz="1600">
                <a:latin typeface="Garamond" panose="02020404030301010803" pitchFamily="18" charset="0"/>
              </a:rPr>
              <a:t>UNOPS United Nations Office for Project Services </a:t>
            </a:r>
          </a:p>
          <a:p>
            <a:pPr>
              <a:lnSpc>
                <a:spcPct val="120000"/>
              </a:lnSpc>
              <a:spcBef>
                <a:spcPct val="0"/>
              </a:spcBef>
            </a:pPr>
            <a:r>
              <a:rPr lang="en-US" sz="1600">
                <a:latin typeface="Garamond" panose="02020404030301010803" pitchFamily="18" charset="0"/>
              </a:rPr>
              <a:t>UNFPA United Nations Population Fund </a:t>
            </a:r>
          </a:p>
          <a:p>
            <a:pPr>
              <a:lnSpc>
                <a:spcPct val="120000"/>
              </a:lnSpc>
              <a:spcBef>
                <a:spcPct val="0"/>
              </a:spcBef>
            </a:pPr>
            <a:r>
              <a:rPr lang="en-US" sz="1600">
                <a:latin typeface="Garamond" panose="02020404030301010803" pitchFamily="18" charset="0"/>
              </a:rPr>
              <a:t>UN/PD United Nations Procurement Division </a:t>
            </a:r>
          </a:p>
          <a:p>
            <a:pPr>
              <a:lnSpc>
                <a:spcPct val="120000"/>
              </a:lnSpc>
              <a:spcBef>
                <a:spcPct val="0"/>
              </a:spcBef>
            </a:pPr>
            <a:r>
              <a:rPr lang="en-US" sz="1600">
                <a:latin typeface="Garamond" panose="02020404030301010803" pitchFamily="18" charset="0"/>
              </a:rPr>
              <a:t>UNRWA United Nations Relief and Works Agency </a:t>
            </a:r>
          </a:p>
          <a:p>
            <a:pPr>
              <a:lnSpc>
                <a:spcPct val="120000"/>
              </a:lnSpc>
              <a:spcBef>
                <a:spcPct val="0"/>
              </a:spcBef>
            </a:pPr>
            <a:r>
              <a:rPr lang="en-US" sz="1600">
                <a:latin typeface="Garamond" panose="02020404030301010803" pitchFamily="18" charset="0"/>
              </a:rPr>
              <a:t>WFP World Food Programme </a:t>
            </a:r>
          </a:p>
          <a:p>
            <a:pPr>
              <a:lnSpc>
                <a:spcPct val="120000"/>
              </a:lnSpc>
              <a:spcBef>
                <a:spcPct val="0"/>
              </a:spcBef>
            </a:pPr>
            <a:r>
              <a:rPr lang="en-US" sz="1600">
                <a:latin typeface="Garamond" panose="02020404030301010803" pitchFamily="18" charset="0"/>
              </a:rPr>
              <a:t>WHO World Health Organization </a:t>
            </a:r>
          </a:p>
          <a:p>
            <a:pPr>
              <a:lnSpc>
                <a:spcPct val="120000"/>
              </a:lnSpc>
              <a:spcBef>
                <a:spcPct val="0"/>
              </a:spcBef>
            </a:pPr>
            <a:r>
              <a:rPr lang="en-US" sz="1600">
                <a:latin typeface="Garamond" panose="02020404030301010803" pitchFamily="18" charset="0"/>
              </a:rPr>
              <a:t>WIPO World Intellectual Property Organization </a:t>
            </a:r>
          </a:p>
          <a:p>
            <a:pPr>
              <a:lnSpc>
                <a:spcPct val="120000"/>
              </a:lnSpc>
              <a:spcBef>
                <a:spcPct val="0"/>
              </a:spcBef>
            </a:pPr>
            <a:r>
              <a:rPr lang="en-US" sz="1600">
                <a:latin typeface="Garamond" panose="02020404030301010803" pitchFamily="18" charset="0"/>
              </a:rPr>
              <a:t>WMO World Meteorological Organization</a:t>
            </a:r>
          </a:p>
        </p:txBody>
      </p:sp>
    </p:spTree>
    <p:extLst>
      <p:ext uri="{BB962C8B-B14F-4D97-AF65-F5344CB8AC3E}">
        <p14:creationId xmlns:p14="http://schemas.microsoft.com/office/powerpoint/2010/main" val="6998104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8627-521D-864F-CC79-0F3AA59DCEC9}"/>
              </a:ext>
            </a:extLst>
          </p:cNvPr>
          <p:cNvSpPr>
            <a:spLocks noGrp="1"/>
          </p:cNvSpPr>
          <p:nvPr>
            <p:ph type="title"/>
          </p:nvPr>
        </p:nvSpPr>
        <p:spPr>
          <a:xfrm>
            <a:off x="2445027" y="-214013"/>
            <a:ext cx="10515600" cy="1325563"/>
          </a:xfrm>
        </p:spPr>
        <p:txBody>
          <a:bodyPr>
            <a:normAutofit/>
          </a:bodyPr>
          <a:lstStyle/>
          <a:p>
            <a:r>
              <a:rPr lang="en-US" sz="3200">
                <a:hlinkClick r:id="rId2"/>
              </a:rPr>
              <a:t>https://procurementmap.intracen.org/</a:t>
            </a:r>
            <a:endParaRPr lang="en-US" sz="3200"/>
          </a:p>
        </p:txBody>
      </p:sp>
      <p:pic>
        <p:nvPicPr>
          <p:cNvPr id="4" name="Picture 3">
            <a:extLst>
              <a:ext uri="{FF2B5EF4-FFF2-40B4-BE49-F238E27FC236}">
                <a16:creationId xmlns:a16="http://schemas.microsoft.com/office/drawing/2014/main" id="{E6D52745-864C-8DD5-5FC1-31FC0F45330D}"/>
              </a:ext>
            </a:extLst>
          </p:cNvPr>
          <p:cNvPicPr>
            <a:picLocks noChangeAspect="1"/>
          </p:cNvPicPr>
          <p:nvPr/>
        </p:nvPicPr>
        <p:blipFill>
          <a:blip r:embed="rId3"/>
          <a:stretch>
            <a:fillRect/>
          </a:stretch>
        </p:blipFill>
        <p:spPr>
          <a:xfrm>
            <a:off x="2209799" y="1294410"/>
            <a:ext cx="9410153" cy="5563590"/>
          </a:xfrm>
          <a:prstGeom prst="rect">
            <a:avLst/>
          </a:prstGeom>
        </p:spPr>
      </p:pic>
    </p:spTree>
    <p:extLst>
      <p:ext uri="{BB962C8B-B14F-4D97-AF65-F5344CB8AC3E}">
        <p14:creationId xmlns:p14="http://schemas.microsoft.com/office/powerpoint/2010/main" val="1090092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C9F8-52EE-4AB4-8B9A-22175F981E36}"/>
              </a:ext>
            </a:extLst>
          </p:cNvPr>
          <p:cNvSpPr>
            <a:spLocks noGrp="1"/>
          </p:cNvSpPr>
          <p:nvPr>
            <p:ph type="title"/>
          </p:nvPr>
        </p:nvSpPr>
        <p:spPr>
          <a:xfrm>
            <a:off x="838200" y="144462"/>
            <a:ext cx="10515600" cy="739775"/>
          </a:xfrm>
        </p:spPr>
        <p:txBody>
          <a:bodyPr>
            <a:normAutofit/>
          </a:bodyPr>
          <a:lstStyle/>
          <a:p>
            <a:pPr algn="ctr"/>
            <a:r>
              <a:rPr lang="en-IN" sz="3600">
                <a:latin typeface="Garamond" panose="02020404030301010803" pitchFamily="18" charset="0"/>
              </a:rPr>
              <a:t>Pre-requisites to Federal Contracting in USA</a:t>
            </a:r>
          </a:p>
        </p:txBody>
      </p:sp>
      <p:sp>
        <p:nvSpPr>
          <p:cNvPr id="3" name="Content Placeholder 2">
            <a:extLst>
              <a:ext uri="{FF2B5EF4-FFF2-40B4-BE49-F238E27FC236}">
                <a16:creationId xmlns:a16="http://schemas.microsoft.com/office/drawing/2014/main" id="{BB96BA16-4E31-46D0-9266-ECA600BDA436}"/>
              </a:ext>
            </a:extLst>
          </p:cNvPr>
          <p:cNvSpPr>
            <a:spLocks noGrp="1"/>
          </p:cNvSpPr>
          <p:nvPr>
            <p:ph idx="1"/>
          </p:nvPr>
        </p:nvSpPr>
        <p:spPr>
          <a:xfrm>
            <a:off x="361949" y="705595"/>
            <a:ext cx="11172825" cy="5391150"/>
          </a:xfrm>
        </p:spPr>
        <p:txBody>
          <a:bodyPr>
            <a:normAutofit/>
          </a:bodyPr>
          <a:lstStyle/>
          <a:p>
            <a:pPr marL="0" indent="0" algn="ctr">
              <a:buNone/>
            </a:pPr>
            <a:r>
              <a:rPr lang="en-IN" b="1">
                <a:solidFill>
                  <a:srgbClr val="FF0000"/>
                </a:solidFill>
                <a:latin typeface="Garamond" panose="02020404030301010803" pitchFamily="18" charset="0"/>
              </a:rPr>
              <a:t>GET TRAINED</a:t>
            </a:r>
          </a:p>
          <a:p>
            <a:pPr algn="just">
              <a:buFont typeface="Wingdings" panose="05000000000000000000" pitchFamily="2" charset="2"/>
              <a:buChar char="Ø"/>
            </a:pPr>
            <a:r>
              <a:rPr lang="en-IN" sz="2000" b="1">
                <a:latin typeface="Garamond" panose="02020404030301010803" pitchFamily="18" charset="0"/>
              </a:rPr>
              <a:t>Training 1: Pathways to Success</a:t>
            </a:r>
          </a:p>
          <a:p>
            <a:pPr lvl="1" algn="just"/>
            <a:r>
              <a:rPr lang="en-IN" sz="1800">
                <a:latin typeface="Garamond" panose="02020404030301010803" pitchFamily="18" charset="0"/>
              </a:rPr>
              <a:t>Pathways to Success is an online webinar on the Vendor Education Center (</a:t>
            </a:r>
            <a:r>
              <a:rPr lang="en-IN" sz="1800">
                <a:latin typeface="Garamond" panose="02020404030301010803" pitchFamily="18" charset="0"/>
                <a:hlinkClick r:id="rId2"/>
              </a:rPr>
              <a:t>https://vsc.gsa.gov/vsc/</a:t>
            </a:r>
            <a:r>
              <a:rPr lang="en-IN" sz="1800">
                <a:latin typeface="Garamond" panose="02020404030301010803" pitchFamily="18" charset="0"/>
              </a:rPr>
              <a:t>). This webinar explains how GSA Schedule contracts work, how to succeed as a contractor, what you need to do to get and administer a GSA Schedule contract. After successful completion of the webinar, you will receive a Pathway to Success Certificate which is </a:t>
            </a:r>
            <a:r>
              <a:rPr lang="en-IN" sz="1800" b="1">
                <a:latin typeface="Garamond" panose="02020404030301010803" pitchFamily="18" charset="0"/>
              </a:rPr>
              <a:t>valid for one year </a:t>
            </a:r>
            <a:r>
              <a:rPr lang="en-IN" sz="1800">
                <a:latin typeface="Garamond" panose="02020404030301010803" pitchFamily="18" charset="0"/>
              </a:rPr>
              <a:t>from the completion of the webinar. </a:t>
            </a:r>
            <a:r>
              <a:rPr lang="en-IN" sz="1800" b="1">
                <a:latin typeface="Garamond" panose="02020404030301010803" pitchFamily="18" charset="0"/>
              </a:rPr>
              <a:t>You must submit two copies of a valid certificate with any GSA Schedules' offer. </a:t>
            </a:r>
          </a:p>
        </p:txBody>
      </p:sp>
      <p:pic>
        <p:nvPicPr>
          <p:cNvPr id="5" name="Picture 4">
            <a:extLst>
              <a:ext uri="{FF2B5EF4-FFF2-40B4-BE49-F238E27FC236}">
                <a16:creationId xmlns:a16="http://schemas.microsoft.com/office/drawing/2014/main" id="{D15036C1-8ECC-69A5-B996-60F686E7414F}"/>
              </a:ext>
            </a:extLst>
          </p:cNvPr>
          <p:cNvPicPr>
            <a:picLocks noChangeAspect="1"/>
          </p:cNvPicPr>
          <p:nvPr/>
        </p:nvPicPr>
        <p:blipFill>
          <a:blip r:embed="rId3"/>
          <a:stretch>
            <a:fillRect/>
          </a:stretch>
        </p:blipFill>
        <p:spPr>
          <a:xfrm>
            <a:off x="5470632" y="3562186"/>
            <a:ext cx="6721368" cy="3095692"/>
          </a:xfrm>
          <a:prstGeom prst="rect">
            <a:avLst/>
          </a:prstGeom>
        </p:spPr>
      </p:pic>
      <p:sp>
        <p:nvSpPr>
          <p:cNvPr id="6" name="TextBox 5">
            <a:extLst>
              <a:ext uri="{FF2B5EF4-FFF2-40B4-BE49-F238E27FC236}">
                <a16:creationId xmlns:a16="http://schemas.microsoft.com/office/drawing/2014/main" id="{ACB98AEA-EA28-C6AE-AD2D-E54F1956617F}"/>
              </a:ext>
            </a:extLst>
          </p:cNvPr>
          <p:cNvSpPr txBox="1"/>
          <p:nvPr/>
        </p:nvSpPr>
        <p:spPr>
          <a:xfrm>
            <a:off x="79513" y="3121159"/>
            <a:ext cx="8517575" cy="369332"/>
          </a:xfrm>
          <a:prstGeom prst="rect">
            <a:avLst/>
          </a:prstGeom>
          <a:noFill/>
        </p:spPr>
        <p:txBody>
          <a:bodyPr wrap="square">
            <a:spAutoFit/>
          </a:bodyPr>
          <a:lstStyle/>
          <a:p>
            <a:r>
              <a:rPr lang="en-IN" sz="1800" b="1">
                <a:latin typeface="Garamond" panose="02020404030301010803" pitchFamily="18" charset="0"/>
                <a:hlinkClick r:id="rId4"/>
              </a:rPr>
              <a:t>https://www.youtube.com/watch?v=h2Mj_4jtL7g</a:t>
            </a:r>
            <a:r>
              <a:rPr lang="en-IN" sz="1800" b="1">
                <a:latin typeface="Garamond" panose="02020404030301010803" pitchFamily="18" charset="0"/>
              </a:rPr>
              <a:t> – 59 min </a:t>
            </a:r>
            <a:endParaRPr lang="en-US" b="1"/>
          </a:p>
        </p:txBody>
      </p:sp>
    </p:spTree>
    <p:extLst>
      <p:ext uri="{BB962C8B-B14F-4D97-AF65-F5344CB8AC3E}">
        <p14:creationId xmlns:p14="http://schemas.microsoft.com/office/powerpoint/2010/main" val="41002745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901FD-CC84-CE4B-BCC3-E83DC74559A5}"/>
              </a:ext>
            </a:extLst>
          </p:cNvPr>
          <p:cNvPicPr>
            <a:picLocks noChangeAspect="1"/>
          </p:cNvPicPr>
          <p:nvPr/>
        </p:nvPicPr>
        <p:blipFill>
          <a:blip r:embed="rId2"/>
          <a:stretch>
            <a:fillRect/>
          </a:stretch>
        </p:blipFill>
        <p:spPr>
          <a:xfrm>
            <a:off x="0" y="87682"/>
            <a:ext cx="12192000" cy="7014308"/>
          </a:xfrm>
          <a:prstGeom prst="rect">
            <a:avLst/>
          </a:prstGeom>
        </p:spPr>
      </p:pic>
      <p:sp>
        <p:nvSpPr>
          <p:cNvPr id="3" name="Title 1">
            <a:extLst>
              <a:ext uri="{FF2B5EF4-FFF2-40B4-BE49-F238E27FC236}">
                <a16:creationId xmlns:a16="http://schemas.microsoft.com/office/drawing/2014/main" id="{217D9084-5B5A-4C48-9C4B-90343DB5EBE9}"/>
              </a:ext>
            </a:extLst>
          </p:cNvPr>
          <p:cNvSpPr txBox="1"/>
          <p:nvPr/>
        </p:nvSpPr>
        <p:spPr>
          <a:xfrm>
            <a:off x="2921000" y="1308100"/>
            <a:ext cx="2113476" cy="5260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a:t>Innovation</a:t>
            </a:r>
          </a:p>
        </p:txBody>
      </p:sp>
      <p:sp>
        <p:nvSpPr>
          <p:cNvPr id="5" name="Title 1">
            <a:extLst>
              <a:ext uri="{FF2B5EF4-FFF2-40B4-BE49-F238E27FC236}">
                <a16:creationId xmlns:a16="http://schemas.microsoft.com/office/drawing/2014/main" id="{E4E5B14F-5F13-8F45-AC6A-73510D297C96}"/>
              </a:ext>
            </a:extLst>
          </p:cNvPr>
          <p:cNvSpPr txBox="1"/>
          <p:nvPr/>
        </p:nvSpPr>
        <p:spPr>
          <a:xfrm>
            <a:off x="4491972" y="3018645"/>
            <a:ext cx="2113476" cy="5260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a:t>Exports</a:t>
            </a:r>
          </a:p>
        </p:txBody>
      </p:sp>
      <p:sp>
        <p:nvSpPr>
          <p:cNvPr id="7" name="Title 1">
            <a:extLst>
              <a:ext uri="{FF2B5EF4-FFF2-40B4-BE49-F238E27FC236}">
                <a16:creationId xmlns:a16="http://schemas.microsoft.com/office/drawing/2014/main" id="{127CD7BA-9CBC-7A4B-A008-FC508501F09A}"/>
              </a:ext>
            </a:extLst>
          </p:cNvPr>
          <p:cNvSpPr txBox="1"/>
          <p:nvPr/>
        </p:nvSpPr>
        <p:spPr>
          <a:xfrm>
            <a:off x="2223544" y="4998761"/>
            <a:ext cx="2113476" cy="5260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a:t>Equity</a:t>
            </a:r>
          </a:p>
        </p:txBody>
      </p:sp>
      <p:sp>
        <p:nvSpPr>
          <p:cNvPr id="8" name="Title 1">
            <a:extLst>
              <a:ext uri="{FF2B5EF4-FFF2-40B4-BE49-F238E27FC236}">
                <a16:creationId xmlns:a16="http://schemas.microsoft.com/office/drawing/2014/main" id="{11B53462-9E14-0548-81E1-738F2E447074}"/>
              </a:ext>
            </a:extLst>
          </p:cNvPr>
          <p:cNvSpPr txBox="1"/>
          <p:nvPr/>
        </p:nvSpPr>
        <p:spPr>
          <a:xfrm>
            <a:off x="7683500" y="5892800"/>
            <a:ext cx="2450056" cy="5260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a:t>Eco Friendly - ESG</a:t>
            </a:r>
          </a:p>
        </p:txBody>
      </p:sp>
    </p:spTree>
    <p:extLst>
      <p:ext uri="{BB962C8B-B14F-4D97-AF65-F5344CB8AC3E}">
        <p14:creationId xmlns:p14="http://schemas.microsoft.com/office/powerpoint/2010/main" val="111961167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C9F8-52EE-4AB4-8B9A-22175F981E36}"/>
              </a:ext>
            </a:extLst>
          </p:cNvPr>
          <p:cNvSpPr>
            <a:spLocks noGrp="1"/>
          </p:cNvSpPr>
          <p:nvPr>
            <p:ph type="title"/>
          </p:nvPr>
        </p:nvSpPr>
        <p:spPr>
          <a:xfrm>
            <a:off x="838200" y="0"/>
            <a:ext cx="10515600" cy="739775"/>
          </a:xfrm>
        </p:spPr>
        <p:txBody>
          <a:bodyPr>
            <a:normAutofit/>
          </a:bodyPr>
          <a:lstStyle/>
          <a:p>
            <a:pPr algn="ctr"/>
            <a:r>
              <a:rPr lang="en-IN" sz="3600">
                <a:latin typeface="Garamond" panose="02020404030301010803" pitchFamily="18" charset="0"/>
              </a:rPr>
              <a:t>Pre-requisites to Federal Contracting in USA</a:t>
            </a:r>
          </a:p>
        </p:txBody>
      </p:sp>
      <p:sp>
        <p:nvSpPr>
          <p:cNvPr id="3" name="Content Placeholder 2">
            <a:extLst>
              <a:ext uri="{FF2B5EF4-FFF2-40B4-BE49-F238E27FC236}">
                <a16:creationId xmlns:a16="http://schemas.microsoft.com/office/drawing/2014/main" id="{BB96BA16-4E31-46D0-9266-ECA600BDA436}"/>
              </a:ext>
            </a:extLst>
          </p:cNvPr>
          <p:cNvSpPr>
            <a:spLocks noGrp="1"/>
          </p:cNvSpPr>
          <p:nvPr>
            <p:ph idx="1"/>
          </p:nvPr>
        </p:nvSpPr>
        <p:spPr>
          <a:xfrm>
            <a:off x="361949" y="587375"/>
            <a:ext cx="11172825" cy="5391150"/>
          </a:xfrm>
        </p:spPr>
        <p:txBody>
          <a:bodyPr>
            <a:normAutofit/>
          </a:bodyPr>
          <a:lstStyle/>
          <a:p>
            <a:pPr marL="0" indent="0" algn="ctr">
              <a:buNone/>
            </a:pPr>
            <a:r>
              <a:rPr lang="en-IN" b="1">
                <a:solidFill>
                  <a:srgbClr val="FF0000"/>
                </a:solidFill>
                <a:latin typeface="Garamond" panose="02020404030301010803" pitchFamily="18" charset="0"/>
              </a:rPr>
              <a:t>GET TRAINED</a:t>
            </a:r>
            <a:endParaRPr lang="en-IN" b="1">
              <a:latin typeface="Garamond" panose="02020404030301010803" pitchFamily="18" charset="0"/>
            </a:endParaRPr>
          </a:p>
          <a:p>
            <a:pPr algn="just">
              <a:buFont typeface="Wingdings" panose="05000000000000000000" pitchFamily="2" charset="2"/>
              <a:buChar char="Ø"/>
            </a:pPr>
            <a:r>
              <a:rPr lang="en-IN" sz="2000" b="1">
                <a:latin typeface="Garamond" panose="02020404030301010803" pitchFamily="18" charset="0"/>
              </a:rPr>
              <a:t>Training 2: Readiness Assessment</a:t>
            </a:r>
          </a:p>
          <a:p>
            <a:pPr lvl="1" algn="just"/>
            <a:r>
              <a:rPr lang="en-IN" sz="1800">
                <a:latin typeface="Garamond" panose="02020404030301010803" pitchFamily="18" charset="0"/>
              </a:rPr>
              <a:t>Log in to the GSA Vendor Education Center. After you log in, choose the Vendor Toolbox from the main menu. It is mandatory that this assessment is completed and signed by an officer of your company before submitting an offer. </a:t>
            </a:r>
            <a:r>
              <a:rPr lang="en-IN" sz="1800" b="1">
                <a:latin typeface="Garamond" panose="02020404030301010803" pitchFamily="18" charset="0"/>
                <a:hlinkClick r:id="rId2"/>
              </a:rPr>
              <a:t>https://www.gsa.gov/about-us/events-and-training/gsa-events</a:t>
            </a:r>
            <a:r>
              <a:rPr lang="en-IN" sz="1800" b="1">
                <a:latin typeface="Garamond" panose="02020404030301010803" pitchFamily="18" charset="0"/>
              </a:rPr>
              <a:t> </a:t>
            </a:r>
            <a:endParaRPr lang="en-IN" sz="1800">
              <a:latin typeface="Garamond" panose="02020404030301010803" pitchFamily="18" charset="0"/>
            </a:endParaRPr>
          </a:p>
          <a:p>
            <a:pPr lvl="1" algn="just"/>
            <a:endParaRPr lang="en-IN" sz="1800">
              <a:latin typeface="Garamond" panose="02020404030301010803" pitchFamily="18" charset="0"/>
            </a:endParaRPr>
          </a:p>
          <a:p>
            <a:pPr lvl="1" algn="just"/>
            <a:r>
              <a:rPr lang="en-IN" sz="1800">
                <a:latin typeface="Garamond" panose="02020404030301010803" pitchFamily="18" charset="0"/>
              </a:rPr>
              <a:t>Once you have completed the Readiness Assessment, and you have decided to submit an offer, load the Readiness Assessment as an attachment to your offer in the e-Offer system. </a:t>
            </a:r>
            <a:r>
              <a:rPr lang="en-IN" sz="1800" b="1" err="1">
                <a:latin typeface="Garamond" panose="02020404030301010803" pitchFamily="18" charset="0"/>
              </a:rPr>
              <a:t>eOffer/eMod is a tool to submit Contract Offers and Contract Modification requests to GSA Federal Acquisition Service online.</a:t>
            </a:r>
            <a:r>
              <a:rPr lang="en-IN" sz="1800">
                <a:hlinkClick r:id="rId3"/>
              </a:rPr>
              <a:t> </a:t>
            </a:r>
            <a:r>
              <a:rPr lang="en-IN" sz="2000">
                <a:hlinkClick r:id="rId3"/>
              </a:rPr>
              <a:t>(</a:t>
            </a:r>
            <a:r>
              <a:rPr lang="en-IN" sz="2000">
                <a:latin typeface="Garamond" panose="02020404030301010803" pitchFamily="18" charset="0"/>
                <a:hlinkClick r:id="rId3"/>
              </a:rPr>
              <a:t>https://eoffer.gsa.gov/</a:t>
            </a:r>
            <a:r>
              <a:rPr lang="en-IN" sz="2000">
                <a:latin typeface="Garamond" panose="02020404030301010803" pitchFamily="18" charset="0"/>
              </a:rPr>
              <a:t>)</a:t>
            </a:r>
            <a:endParaRPr lang="en-IN" sz="1800" b="1">
              <a:latin typeface="Garamond" panose="02020404030301010803" pitchFamily="18" charset="0"/>
            </a:endParaRPr>
          </a:p>
        </p:txBody>
      </p:sp>
      <p:pic>
        <p:nvPicPr>
          <p:cNvPr id="5" name="Picture 4">
            <a:extLst>
              <a:ext uri="{FF2B5EF4-FFF2-40B4-BE49-F238E27FC236}">
                <a16:creationId xmlns:a16="http://schemas.microsoft.com/office/drawing/2014/main" id="{3780F577-9BFB-195B-EAAE-8367484897F4}"/>
              </a:ext>
            </a:extLst>
          </p:cNvPr>
          <p:cNvPicPr>
            <a:picLocks noChangeAspect="1"/>
          </p:cNvPicPr>
          <p:nvPr/>
        </p:nvPicPr>
        <p:blipFill>
          <a:blip r:embed="rId4"/>
          <a:stretch>
            <a:fillRect/>
          </a:stretch>
        </p:blipFill>
        <p:spPr>
          <a:xfrm>
            <a:off x="1665279" y="4370119"/>
            <a:ext cx="10521753" cy="2196935"/>
          </a:xfrm>
          <a:prstGeom prst="rect">
            <a:avLst/>
          </a:prstGeom>
        </p:spPr>
      </p:pic>
    </p:spTree>
    <p:extLst>
      <p:ext uri="{BB962C8B-B14F-4D97-AF65-F5344CB8AC3E}">
        <p14:creationId xmlns:p14="http://schemas.microsoft.com/office/powerpoint/2010/main" val="28838947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20" y="0"/>
            <a:ext cx="8229600" cy="1143000"/>
          </a:xfrm>
        </p:spPr>
        <p:txBody>
          <a:bodyPr>
            <a:normAutofit/>
          </a:bodyPr>
          <a:lstStyle/>
          <a:p>
            <a:r>
              <a:rPr lang="en-US" sz="3200" b="1">
                <a:latin typeface="Garamond" panose="02020404030301010803" pitchFamily="18" charset="0"/>
              </a:rPr>
              <a:t>10 Approaches of entering export markets </a:t>
            </a:r>
          </a:p>
        </p:txBody>
      </p:sp>
      <p:sp>
        <p:nvSpPr>
          <p:cNvPr id="3" name="Content Placeholder 2"/>
          <p:cNvSpPr>
            <a:spLocks noGrp="1"/>
          </p:cNvSpPr>
          <p:nvPr>
            <p:ph idx="1"/>
          </p:nvPr>
        </p:nvSpPr>
        <p:spPr>
          <a:xfrm>
            <a:off x="2273808" y="1127342"/>
            <a:ext cx="4177812" cy="5690640"/>
          </a:xfrm>
        </p:spPr>
        <p:txBody>
          <a:bodyPr>
            <a:normAutofit fontScale="85000" lnSpcReduction="20000"/>
          </a:bodyPr>
          <a:lstStyle/>
          <a:p>
            <a:r>
              <a:rPr lang="en-US" b="1">
                <a:latin typeface="Garamond" panose="02020404030301010803" pitchFamily="18" charset="0"/>
              </a:rPr>
              <a:t>Generating Importer leads  - SPANCO ( HS Code ) </a:t>
            </a:r>
          </a:p>
          <a:p>
            <a:endParaRPr lang="en-US">
              <a:latin typeface="Garamond" panose="02020404030301010803" pitchFamily="18" charset="0"/>
            </a:endParaRPr>
          </a:p>
          <a:p>
            <a:r>
              <a:rPr lang="en-US" b="1">
                <a:latin typeface="Garamond" panose="02020404030301010803" pitchFamily="18" charset="0"/>
              </a:rPr>
              <a:t>Strategic institutional sales – US &amp; EU Tenders, UN</a:t>
            </a:r>
          </a:p>
          <a:p>
            <a:pPr marL="0" indent="0">
              <a:buNone/>
            </a:pPr>
            <a:endParaRPr lang="en-US" b="1">
              <a:latin typeface="Garamond" panose="02020404030301010803" pitchFamily="18" charset="0"/>
            </a:endParaRPr>
          </a:p>
          <a:p>
            <a:r>
              <a:rPr lang="en-US" b="1">
                <a:solidFill>
                  <a:srgbClr val="FF0000"/>
                </a:solidFill>
                <a:latin typeface="Garamond" panose="02020404030301010803" pitchFamily="18" charset="0"/>
              </a:rPr>
              <a:t>Opening office or warehouse abroad</a:t>
            </a:r>
          </a:p>
          <a:p>
            <a:endParaRPr lang="en-US" b="1">
              <a:latin typeface="Garamond" panose="02020404030301010803" pitchFamily="18" charset="0"/>
            </a:endParaRPr>
          </a:p>
          <a:p>
            <a:r>
              <a:rPr lang="en-US" b="1">
                <a:latin typeface="Garamond" panose="02020404030301010803" pitchFamily="18" charset="0"/>
              </a:rPr>
              <a:t>Online E Comm Sales approach as a tool of Global business</a:t>
            </a:r>
          </a:p>
          <a:p>
            <a:endParaRPr lang="en-US" b="1">
              <a:latin typeface="Garamond" panose="02020404030301010803" pitchFamily="18" charset="0"/>
            </a:endParaRPr>
          </a:p>
          <a:p>
            <a:r>
              <a:rPr lang="en-US" b="1">
                <a:latin typeface="Garamond" panose="02020404030301010803" pitchFamily="18" charset="0"/>
              </a:rPr>
              <a:t>Visit abroad with a B2B meeting plan ( 2 Months plan in advance ) </a:t>
            </a:r>
          </a:p>
          <a:p>
            <a:endParaRPr lang="en-US">
              <a:latin typeface="Garamond" panose="02020404030301010803" pitchFamily="18" charset="0"/>
            </a:endParaRPr>
          </a:p>
          <a:p>
            <a:endParaRPr lang="en-US">
              <a:latin typeface="Garamond" panose="02020404030301010803" pitchFamily="18" charset="0"/>
            </a:endParaRPr>
          </a:p>
          <a:p>
            <a:endParaRPr lang="en-US">
              <a:latin typeface="Garamond" panose="02020404030301010803" pitchFamily="18" charset="0"/>
            </a:endParaRPr>
          </a:p>
        </p:txBody>
      </p:sp>
      <p:sp>
        <p:nvSpPr>
          <p:cNvPr id="4" name="Content Placeholder 2">
            <a:extLst>
              <a:ext uri="{FF2B5EF4-FFF2-40B4-BE49-F238E27FC236}">
                <a16:creationId xmlns:a16="http://schemas.microsoft.com/office/drawing/2014/main" id="{F61ED370-030A-D1FE-C8D3-8B0D9981AA5E}"/>
              </a:ext>
            </a:extLst>
          </p:cNvPr>
          <p:cNvSpPr txBox="1"/>
          <p:nvPr/>
        </p:nvSpPr>
        <p:spPr>
          <a:xfrm>
            <a:off x="7495921" y="1127342"/>
            <a:ext cx="4718518" cy="569064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ct val="0"/>
              </a:spcBef>
              <a:spcAft>
                <a:spcPct val="0"/>
              </a:spcAft>
            </a:defPPr>
            <a:lvl1pPr marL="457200" marR="0" lvl="0" indent="-342900" algn="l" rtl="0">
              <a:lnSpc>
                <a:spcPct val="90000"/>
              </a:lnSpc>
              <a:spcBef>
                <a:spcPts val="1000"/>
              </a:spcBef>
              <a:spcAft>
                <a:spcPct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ct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a:latin typeface="Garamond" panose="02020404030301010803" pitchFamily="18" charset="0"/>
              </a:rPr>
              <a:t>Agent appointment abroad </a:t>
            </a:r>
          </a:p>
          <a:p>
            <a:endParaRPr lang="en-US" b="1">
              <a:latin typeface="Garamond" panose="02020404030301010803" pitchFamily="18" charset="0"/>
            </a:endParaRPr>
          </a:p>
          <a:p>
            <a:r>
              <a:rPr lang="en-US" b="1">
                <a:latin typeface="Garamond" panose="02020404030301010803" pitchFamily="18" charset="0"/>
              </a:rPr>
              <a:t>Participating in an overseas expo / Virtual EXPO / Webinar </a:t>
            </a:r>
          </a:p>
          <a:p>
            <a:endParaRPr lang="en-US" b="1">
              <a:latin typeface="Garamond" panose="02020404030301010803" pitchFamily="18" charset="0"/>
            </a:endParaRPr>
          </a:p>
          <a:p>
            <a:r>
              <a:rPr lang="en-US" b="1">
                <a:latin typeface="Garamond" panose="02020404030301010803" pitchFamily="18" charset="0"/>
              </a:rPr>
              <a:t>Joint venture route with overseas companies (Importers) </a:t>
            </a:r>
          </a:p>
          <a:p>
            <a:endParaRPr lang="en-US" b="1">
              <a:latin typeface="Garamond" panose="02020404030301010803" pitchFamily="18" charset="0"/>
            </a:endParaRPr>
          </a:p>
          <a:p>
            <a:r>
              <a:rPr lang="en-US" b="1">
                <a:latin typeface="Garamond" panose="02020404030301010803" pitchFamily="18" charset="0"/>
              </a:rPr>
              <a:t>Exporting through merchant exporters</a:t>
            </a:r>
          </a:p>
          <a:p>
            <a:endParaRPr lang="en-US" b="1">
              <a:latin typeface="Garamond" panose="02020404030301010803" pitchFamily="18" charset="0"/>
            </a:endParaRPr>
          </a:p>
          <a:p>
            <a:r>
              <a:rPr lang="en-US" b="1">
                <a:latin typeface="Garamond" panose="02020404030301010803" pitchFamily="18" charset="0"/>
              </a:rPr>
              <a:t>Franchise / Brand approach </a:t>
            </a:r>
          </a:p>
          <a:p>
            <a:endParaRPr lang="en-US" b="1">
              <a:latin typeface="Garamond" panose="02020404030301010803" pitchFamily="18" charset="0"/>
            </a:endParaRPr>
          </a:p>
          <a:p>
            <a:endParaRPr lang="en-US">
              <a:latin typeface="Garamond" panose="02020404030301010803" pitchFamily="18" charset="0"/>
            </a:endParaRPr>
          </a:p>
        </p:txBody>
      </p:sp>
    </p:spTree>
    <p:extLst>
      <p:ext uri="{BB962C8B-B14F-4D97-AF65-F5344CB8AC3E}">
        <p14:creationId xmlns:p14="http://schemas.microsoft.com/office/powerpoint/2010/main" val="37153053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17" y="100390"/>
            <a:ext cx="6996793" cy="857250"/>
          </a:xfrm>
        </p:spPr>
        <p:txBody>
          <a:bodyPr>
            <a:noAutofit/>
          </a:bodyPr>
          <a:lstStyle/>
          <a:p>
            <a:r>
              <a:rPr lang="en-US" sz="2700">
                <a:latin typeface="Garamond" panose="02020404030301010803" pitchFamily="18" charset="0"/>
                <a:hlinkClick r:id="rId2"/>
              </a:rPr>
              <a:t>https://directtextilestore.com/</a:t>
            </a:r>
            <a:r>
              <a:rPr lang="en-US" sz="2700">
                <a:latin typeface="Garamond" panose="02020404030301010803" pitchFamily="18" charset="0"/>
              </a:rPr>
              <a:t>  - USA</a:t>
            </a:r>
          </a:p>
        </p:txBody>
      </p:sp>
      <p:sp>
        <p:nvSpPr>
          <p:cNvPr id="6" name="TextBox 5">
            <a:extLst>
              <a:ext uri="{FF2B5EF4-FFF2-40B4-BE49-F238E27FC236}">
                <a16:creationId xmlns:a16="http://schemas.microsoft.com/office/drawing/2014/main" id="{348581B4-D605-8004-A429-BDE2A4118E90}"/>
              </a:ext>
            </a:extLst>
          </p:cNvPr>
          <p:cNvSpPr txBox="1"/>
          <p:nvPr/>
        </p:nvSpPr>
        <p:spPr>
          <a:xfrm>
            <a:off x="-4085" y="1907164"/>
            <a:ext cx="6096000" cy="1815882"/>
          </a:xfrm>
          <a:prstGeom prst="rect">
            <a:avLst/>
          </a:prstGeom>
          <a:noFill/>
        </p:spPr>
        <p:txBody>
          <a:bodyPr wrap="square">
            <a:spAutoFit/>
          </a:bodyPr>
          <a:lstStyle/>
          <a:p>
            <a:pPr marL="285750" indent="-285750">
              <a:buFont typeface="Arial" panose="020B0604020202020204" pitchFamily="34" charset="0"/>
              <a:buChar char="•"/>
            </a:pPr>
            <a:r>
              <a:rPr lang="en-US" sz="1400" b="1"/>
              <a:t>Warehouse abroad : </a:t>
            </a:r>
          </a:p>
          <a:p>
            <a:br>
              <a:rPr lang="en-US" sz="1400" b="1"/>
            </a:br>
            <a:r>
              <a:rPr lang="en-US" sz="1400" b="1"/>
              <a:t>     Next day delivery  </a:t>
            </a:r>
            <a:br>
              <a:rPr lang="en-US" sz="1400" b="1"/>
            </a:br>
            <a:r>
              <a:rPr lang="en-US" sz="1400" b="1"/>
              <a:t>     Quality check &amp; buy </a:t>
            </a:r>
            <a:br>
              <a:rPr lang="en-US" sz="1400" b="1"/>
            </a:br>
            <a:r>
              <a:rPr lang="en-US" sz="1400" b="1"/>
              <a:t>     Payment rotation faster</a:t>
            </a:r>
          </a:p>
          <a:p>
            <a:r>
              <a:rPr lang="en-US" sz="1400" b="1"/>
              <a:t> </a:t>
            </a:r>
            <a:endParaRPr lang="en-US" b="1"/>
          </a:p>
          <a:p>
            <a:r>
              <a:rPr lang="en-US" sz="1400" b="1"/>
              <a:t>…………….Better price !</a:t>
            </a:r>
            <a:br>
              <a:rPr lang="en-US" sz="1400" b="1"/>
            </a:br>
            <a:endParaRPr lang="en-US"/>
          </a:p>
        </p:txBody>
      </p:sp>
      <p:pic>
        <p:nvPicPr>
          <p:cNvPr id="4" name="Picture 3">
            <a:extLst>
              <a:ext uri="{FF2B5EF4-FFF2-40B4-BE49-F238E27FC236}">
                <a16:creationId xmlns:a16="http://schemas.microsoft.com/office/drawing/2014/main" id="{47E676E0-CF5F-CEBF-3FF1-73DC0D0D256F}"/>
              </a:ext>
            </a:extLst>
          </p:cNvPr>
          <p:cNvPicPr>
            <a:picLocks noChangeAspect="1"/>
          </p:cNvPicPr>
          <p:nvPr/>
        </p:nvPicPr>
        <p:blipFill>
          <a:blip r:embed="rId3"/>
          <a:stretch>
            <a:fillRect/>
          </a:stretch>
        </p:blipFill>
        <p:spPr>
          <a:xfrm>
            <a:off x="2417522" y="1435185"/>
            <a:ext cx="9619021" cy="4664990"/>
          </a:xfrm>
          <a:prstGeom prst="rect">
            <a:avLst/>
          </a:prstGeom>
        </p:spPr>
      </p:pic>
    </p:spTree>
    <p:extLst>
      <p:ext uri="{BB962C8B-B14F-4D97-AF65-F5344CB8AC3E}">
        <p14:creationId xmlns:p14="http://schemas.microsoft.com/office/powerpoint/2010/main" val="9587548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20" y="0"/>
            <a:ext cx="8229600" cy="1143000"/>
          </a:xfrm>
        </p:spPr>
        <p:txBody>
          <a:bodyPr>
            <a:normAutofit/>
          </a:bodyPr>
          <a:lstStyle/>
          <a:p>
            <a:r>
              <a:rPr lang="en-US" sz="3200" b="1">
                <a:latin typeface="Garamond" panose="02020404030301010803" pitchFamily="18" charset="0"/>
              </a:rPr>
              <a:t>10 Approaches of entering export markets </a:t>
            </a:r>
          </a:p>
        </p:txBody>
      </p:sp>
      <p:sp>
        <p:nvSpPr>
          <p:cNvPr id="3" name="Content Placeholder 2"/>
          <p:cNvSpPr>
            <a:spLocks noGrp="1"/>
          </p:cNvSpPr>
          <p:nvPr>
            <p:ph idx="1"/>
          </p:nvPr>
        </p:nvSpPr>
        <p:spPr>
          <a:xfrm>
            <a:off x="2273808" y="1127342"/>
            <a:ext cx="4177812" cy="5690640"/>
          </a:xfrm>
        </p:spPr>
        <p:txBody>
          <a:bodyPr>
            <a:normAutofit fontScale="85000" lnSpcReduction="20000"/>
          </a:bodyPr>
          <a:lstStyle/>
          <a:p>
            <a:r>
              <a:rPr lang="en-US" b="1">
                <a:latin typeface="Garamond" panose="02020404030301010803" pitchFamily="18" charset="0"/>
              </a:rPr>
              <a:t>Generating Importer leads  - SPANCO ( HS Code ) </a:t>
            </a:r>
          </a:p>
          <a:p>
            <a:endParaRPr lang="en-US">
              <a:latin typeface="Garamond" panose="02020404030301010803" pitchFamily="18" charset="0"/>
            </a:endParaRPr>
          </a:p>
          <a:p>
            <a:r>
              <a:rPr lang="en-US" b="1">
                <a:latin typeface="Garamond" panose="02020404030301010803" pitchFamily="18" charset="0"/>
              </a:rPr>
              <a:t>Strategic institutional sales – US &amp; EU Tenders, UN</a:t>
            </a:r>
          </a:p>
          <a:p>
            <a:pPr marL="0" indent="0">
              <a:buNone/>
            </a:pPr>
            <a:endParaRPr lang="en-US" b="1">
              <a:latin typeface="Garamond" panose="02020404030301010803" pitchFamily="18" charset="0"/>
            </a:endParaRPr>
          </a:p>
          <a:p>
            <a:r>
              <a:rPr lang="en-US" b="1">
                <a:solidFill>
                  <a:schemeClr val="tx1"/>
                </a:solidFill>
                <a:latin typeface="Garamond" panose="02020404030301010803" pitchFamily="18" charset="0"/>
              </a:rPr>
              <a:t>Opening office or warehouse abroad</a:t>
            </a:r>
          </a:p>
          <a:p>
            <a:endParaRPr lang="en-US" b="1">
              <a:latin typeface="Garamond" panose="02020404030301010803" pitchFamily="18" charset="0"/>
            </a:endParaRPr>
          </a:p>
          <a:p>
            <a:r>
              <a:rPr lang="en-US" b="1">
                <a:solidFill>
                  <a:srgbClr val="FF0000"/>
                </a:solidFill>
                <a:latin typeface="Garamond" panose="02020404030301010803" pitchFamily="18" charset="0"/>
              </a:rPr>
              <a:t>Online E Comm Sales approach as a tool of Global business</a:t>
            </a:r>
          </a:p>
          <a:p>
            <a:endParaRPr lang="en-US" b="1">
              <a:latin typeface="Garamond" panose="02020404030301010803" pitchFamily="18" charset="0"/>
            </a:endParaRPr>
          </a:p>
          <a:p>
            <a:r>
              <a:rPr lang="en-US" b="1">
                <a:latin typeface="Garamond" panose="02020404030301010803" pitchFamily="18" charset="0"/>
              </a:rPr>
              <a:t>Visit abroad with a B2B meeting plan ( 2 Months plan in advance ) </a:t>
            </a:r>
          </a:p>
          <a:p>
            <a:endParaRPr lang="en-US">
              <a:latin typeface="Garamond" panose="02020404030301010803" pitchFamily="18" charset="0"/>
            </a:endParaRPr>
          </a:p>
          <a:p>
            <a:endParaRPr lang="en-US">
              <a:latin typeface="Garamond" panose="02020404030301010803" pitchFamily="18" charset="0"/>
            </a:endParaRPr>
          </a:p>
          <a:p>
            <a:endParaRPr lang="en-US">
              <a:latin typeface="Garamond" panose="02020404030301010803" pitchFamily="18" charset="0"/>
            </a:endParaRPr>
          </a:p>
        </p:txBody>
      </p:sp>
      <p:sp>
        <p:nvSpPr>
          <p:cNvPr id="4" name="Content Placeholder 2">
            <a:extLst>
              <a:ext uri="{FF2B5EF4-FFF2-40B4-BE49-F238E27FC236}">
                <a16:creationId xmlns:a16="http://schemas.microsoft.com/office/drawing/2014/main" id="{F61ED370-030A-D1FE-C8D3-8B0D9981AA5E}"/>
              </a:ext>
            </a:extLst>
          </p:cNvPr>
          <p:cNvSpPr txBox="1"/>
          <p:nvPr/>
        </p:nvSpPr>
        <p:spPr>
          <a:xfrm>
            <a:off x="7495921" y="1127342"/>
            <a:ext cx="4718518" cy="569064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ct val="0"/>
              </a:spcBef>
              <a:spcAft>
                <a:spcPct val="0"/>
              </a:spcAft>
            </a:defPPr>
            <a:lvl1pPr marL="457200" marR="0" lvl="0" indent="-342900" algn="l" rtl="0">
              <a:lnSpc>
                <a:spcPct val="90000"/>
              </a:lnSpc>
              <a:spcBef>
                <a:spcPts val="1000"/>
              </a:spcBef>
              <a:spcAft>
                <a:spcPct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ct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a:latin typeface="Garamond" panose="02020404030301010803" pitchFamily="18" charset="0"/>
              </a:rPr>
              <a:t>Agent appointment abroad </a:t>
            </a:r>
          </a:p>
          <a:p>
            <a:endParaRPr lang="en-US" b="1">
              <a:latin typeface="Garamond" panose="02020404030301010803" pitchFamily="18" charset="0"/>
            </a:endParaRPr>
          </a:p>
          <a:p>
            <a:r>
              <a:rPr lang="en-US" b="1">
                <a:latin typeface="Garamond" panose="02020404030301010803" pitchFamily="18" charset="0"/>
              </a:rPr>
              <a:t>Participating in an overseas expo / Virtual EXPO / Webinar </a:t>
            </a:r>
          </a:p>
          <a:p>
            <a:endParaRPr lang="en-US" b="1">
              <a:latin typeface="Garamond" panose="02020404030301010803" pitchFamily="18" charset="0"/>
            </a:endParaRPr>
          </a:p>
          <a:p>
            <a:r>
              <a:rPr lang="en-US" b="1">
                <a:latin typeface="Garamond" panose="02020404030301010803" pitchFamily="18" charset="0"/>
              </a:rPr>
              <a:t>Joint venture route with overseas companies (Importers) </a:t>
            </a:r>
          </a:p>
          <a:p>
            <a:endParaRPr lang="en-US" b="1">
              <a:latin typeface="Garamond" panose="02020404030301010803" pitchFamily="18" charset="0"/>
            </a:endParaRPr>
          </a:p>
          <a:p>
            <a:r>
              <a:rPr lang="en-US" b="1">
                <a:latin typeface="Garamond" panose="02020404030301010803" pitchFamily="18" charset="0"/>
              </a:rPr>
              <a:t>Exporting through merchant exporters</a:t>
            </a:r>
          </a:p>
          <a:p>
            <a:endParaRPr lang="en-US" b="1">
              <a:latin typeface="Garamond" panose="02020404030301010803" pitchFamily="18" charset="0"/>
            </a:endParaRPr>
          </a:p>
          <a:p>
            <a:r>
              <a:rPr lang="en-US" b="1">
                <a:latin typeface="Garamond" panose="02020404030301010803" pitchFamily="18" charset="0"/>
              </a:rPr>
              <a:t>Franchise / Brand approach </a:t>
            </a:r>
          </a:p>
          <a:p>
            <a:endParaRPr lang="en-US" b="1">
              <a:latin typeface="Garamond" panose="02020404030301010803" pitchFamily="18" charset="0"/>
            </a:endParaRPr>
          </a:p>
          <a:p>
            <a:endParaRPr lang="en-US">
              <a:latin typeface="Garamond" panose="02020404030301010803" pitchFamily="18" charset="0"/>
            </a:endParaRPr>
          </a:p>
        </p:txBody>
      </p:sp>
    </p:spTree>
    <p:extLst>
      <p:ext uri="{BB962C8B-B14F-4D97-AF65-F5344CB8AC3E}">
        <p14:creationId xmlns:p14="http://schemas.microsoft.com/office/powerpoint/2010/main" val="35026008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81B1-1E6D-6CD5-31CE-EB0EA2A2FD0E}"/>
              </a:ext>
            </a:extLst>
          </p:cNvPr>
          <p:cNvSpPr>
            <a:spLocks noGrp="1"/>
          </p:cNvSpPr>
          <p:nvPr>
            <p:ph type="title"/>
          </p:nvPr>
        </p:nvSpPr>
        <p:spPr>
          <a:xfrm>
            <a:off x="2352806" y="-142952"/>
            <a:ext cx="10515600" cy="1325563"/>
          </a:xfrm>
        </p:spPr>
        <p:txBody>
          <a:bodyPr>
            <a:normAutofit/>
          </a:bodyPr>
          <a:lstStyle/>
          <a:p>
            <a:r>
              <a:rPr lang="en-US" sz="3600">
                <a:latin typeface="Garamond" panose="02020404030301010803" pitchFamily="18" charset="0"/>
                <a:hlinkClick r:id="rId2"/>
              </a:rPr>
              <a:t>https://directtextilestore.com/</a:t>
            </a:r>
            <a:r>
              <a:rPr lang="en-US" sz="3600">
                <a:latin typeface="Garamond" panose="02020404030301010803" pitchFamily="18" charset="0"/>
              </a:rPr>
              <a:t>  - USA</a:t>
            </a:r>
            <a:endParaRPr lang="en-US" sz="3600"/>
          </a:p>
        </p:txBody>
      </p:sp>
      <p:pic>
        <p:nvPicPr>
          <p:cNvPr id="5" name="Picture 4">
            <a:extLst>
              <a:ext uri="{FF2B5EF4-FFF2-40B4-BE49-F238E27FC236}">
                <a16:creationId xmlns:a16="http://schemas.microsoft.com/office/drawing/2014/main" id="{93C3C8E6-83EE-FBF4-19F9-31BA3101CFAD}"/>
              </a:ext>
            </a:extLst>
          </p:cNvPr>
          <p:cNvPicPr>
            <a:picLocks noChangeAspect="1"/>
          </p:cNvPicPr>
          <p:nvPr/>
        </p:nvPicPr>
        <p:blipFill>
          <a:blip r:embed="rId3"/>
          <a:stretch>
            <a:fillRect/>
          </a:stretch>
        </p:blipFill>
        <p:spPr>
          <a:xfrm>
            <a:off x="2209799" y="1533425"/>
            <a:ext cx="9850417" cy="4804745"/>
          </a:xfrm>
          <a:prstGeom prst="rect">
            <a:avLst/>
          </a:prstGeom>
        </p:spPr>
      </p:pic>
    </p:spTree>
    <p:extLst>
      <p:ext uri="{BB962C8B-B14F-4D97-AF65-F5344CB8AC3E}">
        <p14:creationId xmlns:p14="http://schemas.microsoft.com/office/powerpoint/2010/main" val="243183857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C94A-D4C3-4255-172A-9D08E1F7BA4F}"/>
              </a:ext>
            </a:extLst>
          </p:cNvPr>
          <p:cNvSpPr>
            <a:spLocks noGrp="1"/>
          </p:cNvSpPr>
          <p:nvPr>
            <p:ph type="title"/>
          </p:nvPr>
        </p:nvSpPr>
        <p:spPr>
          <a:xfrm>
            <a:off x="3581400" y="0"/>
            <a:ext cx="10515600" cy="1325563"/>
          </a:xfrm>
        </p:spPr>
        <p:txBody>
          <a:bodyPr/>
          <a:lstStyle/>
          <a:p>
            <a:r>
              <a:rPr lang="en-US"/>
              <a:t>Examples of B2B </a:t>
            </a:r>
          </a:p>
        </p:txBody>
      </p:sp>
      <p:sp>
        <p:nvSpPr>
          <p:cNvPr id="3" name="Text Placeholder 2">
            <a:extLst>
              <a:ext uri="{FF2B5EF4-FFF2-40B4-BE49-F238E27FC236}">
                <a16:creationId xmlns:a16="http://schemas.microsoft.com/office/drawing/2014/main" id="{3921E8FC-3928-AEBF-0B35-98F61FFB6121}"/>
              </a:ext>
            </a:extLst>
          </p:cNvPr>
          <p:cNvSpPr>
            <a:spLocks noGrp="1"/>
          </p:cNvSpPr>
          <p:nvPr>
            <p:ph type="body" idx="1"/>
          </p:nvPr>
        </p:nvSpPr>
        <p:spPr>
          <a:xfrm>
            <a:off x="2560982" y="1978922"/>
            <a:ext cx="8345557" cy="4351338"/>
          </a:xfrm>
        </p:spPr>
        <p:txBody>
          <a:bodyPr>
            <a:normAutofit/>
          </a:bodyPr>
          <a:lstStyle/>
          <a:p>
            <a:r>
              <a:rPr lang="en-IN" b="1"/>
              <a:t>Tex Tech Industries :</a:t>
            </a:r>
            <a:r>
              <a:rPr lang="en-IN"/>
              <a:t> </a:t>
            </a:r>
            <a:r>
              <a:rPr lang="en-IN">
                <a:hlinkClick r:id="rId2"/>
              </a:rPr>
              <a:t>Tex Tech Industries</a:t>
            </a:r>
            <a:endParaRPr lang="en-IN"/>
          </a:p>
          <a:p>
            <a:pPr marL="114300" indent="0">
              <a:buNone/>
            </a:pPr>
            <a:endParaRPr lang="en-IN"/>
          </a:p>
          <a:p>
            <a:r>
              <a:rPr lang="en-IN" b="1"/>
              <a:t>Eastex Products</a:t>
            </a:r>
            <a:r>
              <a:rPr lang="en-IN"/>
              <a:t> ​: </a:t>
            </a:r>
            <a:r>
              <a:rPr lang="en-IN">
                <a:hlinkClick r:id="rId3"/>
              </a:rPr>
              <a:t>Eastex Products, LLC</a:t>
            </a:r>
            <a:endParaRPr lang="en-IN"/>
          </a:p>
          <a:p>
            <a:pPr marL="114300" indent="0">
              <a:buNone/>
            </a:pPr>
            <a:endParaRPr lang="en-IN"/>
          </a:p>
          <a:p>
            <a:r>
              <a:rPr lang="en-IN" b="1"/>
              <a:t>Technical Yarn Solutions (TYS)</a:t>
            </a:r>
            <a:r>
              <a:rPr lang="en-IN"/>
              <a:t> </a:t>
            </a:r>
          </a:p>
          <a:p>
            <a:r>
              <a:rPr lang="en-IN">
                <a:hlinkClick r:id="rId4"/>
              </a:rPr>
              <a:t>https://www.technicalyarnsolutions.com/</a:t>
            </a:r>
            <a:r>
              <a:rPr lang="en-IN"/>
              <a:t> </a:t>
            </a:r>
          </a:p>
          <a:p>
            <a:endParaRPr lang="en-US"/>
          </a:p>
        </p:txBody>
      </p:sp>
    </p:spTree>
    <p:extLst>
      <p:ext uri="{BB962C8B-B14F-4D97-AF65-F5344CB8AC3E}">
        <p14:creationId xmlns:p14="http://schemas.microsoft.com/office/powerpoint/2010/main" val="15541365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12F44A-D3E2-5949-BA0F-73924AE85E0E}"/>
              </a:ext>
            </a:extLst>
          </p:cNvPr>
          <p:cNvPicPr>
            <a:picLocks noChangeAspect="1"/>
          </p:cNvPicPr>
          <p:nvPr/>
        </p:nvPicPr>
        <p:blipFill>
          <a:blip r:embed="rId2"/>
          <a:stretch>
            <a:fillRect/>
          </a:stretch>
        </p:blipFill>
        <p:spPr>
          <a:xfrm>
            <a:off x="162232" y="4450606"/>
            <a:ext cx="5628967" cy="2552367"/>
          </a:xfrm>
          <a:prstGeom prst="rect">
            <a:avLst/>
          </a:prstGeom>
        </p:spPr>
      </p:pic>
      <p:sp>
        <p:nvSpPr>
          <p:cNvPr id="5" name="Title 1">
            <a:extLst>
              <a:ext uri="{FF2B5EF4-FFF2-40B4-BE49-F238E27FC236}">
                <a16:creationId xmlns:a16="http://schemas.microsoft.com/office/drawing/2014/main" id="{32A97FC4-ECAB-E043-A291-7BC8CFE3BDF6}"/>
              </a:ext>
            </a:extLst>
          </p:cNvPr>
          <p:cNvSpPr>
            <a:spLocks noGrp="1"/>
          </p:cNvSpPr>
          <p:nvPr>
            <p:ph type="title"/>
          </p:nvPr>
        </p:nvSpPr>
        <p:spPr>
          <a:xfrm>
            <a:off x="2122758" y="205707"/>
            <a:ext cx="6172200" cy="857250"/>
          </a:xfrm>
        </p:spPr>
        <p:txBody>
          <a:bodyPr>
            <a:normAutofit/>
          </a:bodyPr>
          <a:lstStyle/>
          <a:p>
            <a:r>
              <a:rPr lang="en-US" altLang="en-US" sz="2400" err="1">
                <a:latin typeface="Garamond" panose="02020404030301010803" pitchFamily="18" charset="0"/>
                <a:ea typeface="ＭＳ Ｐゴシック" panose="020B0600070205080204" pitchFamily="34" charset="-128"/>
                <a:hlinkClick r:id="rId3"/>
              </a:rPr>
              <a:t>www.personalizeddoormats.com</a:t>
            </a:r>
            <a:endParaRPr lang="en-US" sz="2400">
              <a:latin typeface="Garamond" panose="02020404030301010803" pitchFamily="18" charset="0"/>
            </a:endParaRPr>
          </a:p>
        </p:txBody>
      </p:sp>
      <p:pic>
        <p:nvPicPr>
          <p:cNvPr id="2" name="Picture 1">
            <a:extLst>
              <a:ext uri="{FF2B5EF4-FFF2-40B4-BE49-F238E27FC236}">
                <a16:creationId xmlns:a16="http://schemas.microsoft.com/office/drawing/2014/main" id="{5350437B-1C1E-A846-B87B-D50BDF869CFF}"/>
              </a:ext>
            </a:extLst>
          </p:cNvPr>
          <p:cNvPicPr>
            <a:picLocks noChangeAspect="1"/>
          </p:cNvPicPr>
          <p:nvPr/>
        </p:nvPicPr>
        <p:blipFill>
          <a:blip r:embed="rId4"/>
          <a:stretch>
            <a:fillRect/>
          </a:stretch>
        </p:blipFill>
        <p:spPr>
          <a:xfrm>
            <a:off x="6769504" y="117984"/>
            <a:ext cx="5373329" cy="2566352"/>
          </a:xfrm>
          <a:prstGeom prst="rect">
            <a:avLst/>
          </a:prstGeom>
        </p:spPr>
      </p:pic>
      <p:pic>
        <p:nvPicPr>
          <p:cNvPr id="3" name="Picture 2">
            <a:extLst>
              <a:ext uri="{FF2B5EF4-FFF2-40B4-BE49-F238E27FC236}">
                <a16:creationId xmlns:a16="http://schemas.microsoft.com/office/drawing/2014/main" id="{E0E2EBCC-6F83-674A-B1D4-3D16D92A7C77}"/>
              </a:ext>
            </a:extLst>
          </p:cNvPr>
          <p:cNvPicPr>
            <a:picLocks noChangeAspect="1"/>
          </p:cNvPicPr>
          <p:nvPr/>
        </p:nvPicPr>
        <p:blipFill>
          <a:blip r:embed="rId5"/>
          <a:stretch>
            <a:fillRect/>
          </a:stretch>
        </p:blipFill>
        <p:spPr>
          <a:xfrm>
            <a:off x="0" y="2686401"/>
            <a:ext cx="12192000" cy="2121875"/>
          </a:xfrm>
          <a:prstGeom prst="rect">
            <a:avLst/>
          </a:prstGeom>
        </p:spPr>
      </p:pic>
    </p:spTree>
    <p:extLst>
      <p:ext uri="{BB962C8B-B14F-4D97-AF65-F5344CB8AC3E}">
        <p14:creationId xmlns:p14="http://schemas.microsoft.com/office/powerpoint/2010/main" val="37500042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20" y="0"/>
            <a:ext cx="8229600" cy="1143000"/>
          </a:xfrm>
        </p:spPr>
        <p:txBody>
          <a:bodyPr>
            <a:normAutofit/>
          </a:bodyPr>
          <a:lstStyle/>
          <a:p>
            <a:r>
              <a:rPr lang="en-US" sz="3200" b="1">
                <a:latin typeface="Garamond" panose="02020404030301010803" pitchFamily="18" charset="0"/>
              </a:rPr>
              <a:t>10 Approaches of entering export markets </a:t>
            </a:r>
          </a:p>
        </p:txBody>
      </p:sp>
      <p:sp>
        <p:nvSpPr>
          <p:cNvPr id="3" name="Content Placeholder 2"/>
          <p:cNvSpPr>
            <a:spLocks noGrp="1"/>
          </p:cNvSpPr>
          <p:nvPr>
            <p:ph idx="1"/>
          </p:nvPr>
        </p:nvSpPr>
        <p:spPr>
          <a:xfrm>
            <a:off x="2273808" y="1127342"/>
            <a:ext cx="4177812" cy="5690640"/>
          </a:xfrm>
        </p:spPr>
        <p:txBody>
          <a:bodyPr>
            <a:normAutofit fontScale="85000" lnSpcReduction="10000"/>
          </a:bodyPr>
          <a:lstStyle/>
          <a:p>
            <a:r>
              <a:rPr lang="en-US" b="1">
                <a:latin typeface="Garamond" panose="02020404030301010803" pitchFamily="18" charset="0"/>
              </a:rPr>
              <a:t>Generating Importer leads  - SPANCO ( HS Code ) </a:t>
            </a:r>
          </a:p>
          <a:p>
            <a:endParaRPr lang="en-US">
              <a:latin typeface="Garamond" panose="02020404030301010803" pitchFamily="18" charset="0"/>
            </a:endParaRPr>
          </a:p>
          <a:p>
            <a:r>
              <a:rPr lang="en-US" b="1">
                <a:latin typeface="Garamond" panose="02020404030301010803" pitchFamily="18" charset="0"/>
              </a:rPr>
              <a:t>Strategic institutional sales – US &amp; EU Tenders, UN</a:t>
            </a:r>
          </a:p>
          <a:p>
            <a:pPr marL="0" indent="0">
              <a:buNone/>
            </a:pPr>
            <a:endParaRPr lang="en-US" b="1">
              <a:latin typeface="Garamond" panose="02020404030301010803" pitchFamily="18" charset="0"/>
            </a:endParaRPr>
          </a:p>
          <a:p>
            <a:r>
              <a:rPr lang="en-US" b="1">
                <a:solidFill>
                  <a:schemeClr val="tx1"/>
                </a:solidFill>
                <a:latin typeface="Garamond" panose="02020404030301010803" pitchFamily="18" charset="0"/>
              </a:rPr>
              <a:t>Opening office or warehouse abroad</a:t>
            </a:r>
          </a:p>
          <a:p>
            <a:endParaRPr lang="en-US" b="1">
              <a:latin typeface="Garamond" panose="02020404030301010803" pitchFamily="18" charset="0"/>
            </a:endParaRPr>
          </a:p>
          <a:p>
            <a:r>
              <a:rPr lang="en-US" b="1">
                <a:solidFill>
                  <a:schemeClr val="tx1"/>
                </a:solidFill>
                <a:latin typeface="Garamond" panose="02020404030301010803" pitchFamily="18" charset="0"/>
              </a:rPr>
              <a:t>Online E Comm Sales approach as a tool of Global business</a:t>
            </a:r>
          </a:p>
          <a:p>
            <a:endParaRPr lang="en-US" b="1">
              <a:solidFill>
                <a:schemeClr val="tx1"/>
              </a:solidFill>
              <a:latin typeface="Garamond" panose="02020404030301010803" pitchFamily="18" charset="0"/>
            </a:endParaRPr>
          </a:p>
          <a:p>
            <a:r>
              <a:rPr lang="en-US" b="1">
                <a:solidFill>
                  <a:srgbClr val="FF0000"/>
                </a:solidFill>
                <a:latin typeface="Garamond" panose="02020404030301010803" pitchFamily="18" charset="0"/>
              </a:rPr>
              <a:t>Agent appointment abroad </a:t>
            </a:r>
          </a:p>
          <a:p>
            <a:endParaRPr lang="en-US" b="1">
              <a:solidFill>
                <a:schemeClr val="tx1"/>
              </a:solidFill>
              <a:latin typeface="Garamond" panose="02020404030301010803" pitchFamily="18" charset="0"/>
            </a:endParaRPr>
          </a:p>
          <a:p>
            <a:endParaRPr lang="en-US" b="1">
              <a:latin typeface="Garamond" panose="02020404030301010803" pitchFamily="18" charset="0"/>
            </a:endParaRPr>
          </a:p>
          <a:p>
            <a:endParaRPr lang="en-US">
              <a:solidFill>
                <a:srgbClr val="FF0000"/>
              </a:solidFill>
              <a:latin typeface="Garamond" panose="02020404030301010803" pitchFamily="18" charset="0"/>
            </a:endParaRPr>
          </a:p>
          <a:p>
            <a:endParaRPr lang="en-US">
              <a:latin typeface="Garamond" panose="02020404030301010803" pitchFamily="18" charset="0"/>
            </a:endParaRPr>
          </a:p>
          <a:p>
            <a:endParaRPr lang="en-US">
              <a:latin typeface="Garamond" panose="02020404030301010803" pitchFamily="18" charset="0"/>
            </a:endParaRPr>
          </a:p>
        </p:txBody>
      </p:sp>
      <p:sp>
        <p:nvSpPr>
          <p:cNvPr id="4" name="Content Placeholder 2">
            <a:extLst>
              <a:ext uri="{FF2B5EF4-FFF2-40B4-BE49-F238E27FC236}">
                <a16:creationId xmlns:a16="http://schemas.microsoft.com/office/drawing/2014/main" id="{F61ED370-030A-D1FE-C8D3-8B0D9981AA5E}"/>
              </a:ext>
            </a:extLst>
          </p:cNvPr>
          <p:cNvSpPr txBox="1"/>
          <p:nvPr/>
        </p:nvSpPr>
        <p:spPr>
          <a:xfrm>
            <a:off x="7495921" y="1127342"/>
            <a:ext cx="4718518" cy="5690640"/>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ct val="0"/>
              </a:spcBef>
              <a:spcAft>
                <a:spcPct val="0"/>
              </a:spcAft>
            </a:defPPr>
            <a:lvl1pPr marL="457200" marR="0" lvl="0" indent="-342900" algn="l" rtl="0">
              <a:lnSpc>
                <a:spcPct val="90000"/>
              </a:lnSpc>
              <a:spcBef>
                <a:spcPts val="1000"/>
              </a:spcBef>
              <a:spcAft>
                <a:spcPct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ct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b="1">
              <a:solidFill>
                <a:srgbClr val="FF0000"/>
              </a:solidFill>
              <a:latin typeface="Garamond" panose="02020404030301010803" pitchFamily="18" charset="0"/>
            </a:endParaRPr>
          </a:p>
          <a:p>
            <a:r>
              <a:rPr lang="en-US" b="1">
                <a:solidFill>
                  <a:schemeClr val="tx1"/>
                </a:solidFill>
                <a:latin typeface="Garamond" panose="02020404030301010803" pitchFamily="18" charset="0"/>
              </a:rPr>
              <a:t>Visit abroad with a B2B meeting plan ( 2 Months plan in advance ) </a:t>
            </a:r>
          </a:p>
          <a:p>
            <a:pPr marL="114300" indent="0">
              <a:buNone/>
            </a:pPr>
            <a:endParaRPr lang="en-US" b="1">
              <a:solidFill>
                <a:schemeClr val="tx1"/>
              </a:solidFill>
              <a:latin typeface="Garamond" panose="02020404030301010803" pitchFamily="18" charset="0"/>
            </a:endParaRPr>
          </a:p>
          <a:p>
            <a:r>
              <a:rPr lang="en-US" b="1">
                <a:solidFill>
                  <a:schemeClr val="tx1"/>
                </a:solidFill>
                <a:latin typeface="Garamond" panose="02020404030301010803" pitchFamily="18" charset="0"/>
              </a:rPr>
              <a:t>Participating in an overseas expo / Virtual EXPO / Webinar </a:t>
            </a:r>
          </a:p>
          <a:p>
            <a:endParaRPr lang="en-US" b="1">
              <a:solidFill>
                <a:schemeClr val="tx1"/>
              </a:solidFill>
              <a:latin typeface="Garamond" panose="02020404030301010803" pitchFamily="18" charset="0"/>
            </a:endParaRPr>
          </a:p>
          <a:p>
            <a:r>
              <a:rPr lang="en-US" b="1">
                <a:solidFill>
                  <a:schemeClr val="tx1"/>
                </a:solidFill>
                <a:latin typeface="Garamond" panose="02020404030301010803" pitchFamily="18" charset="0"/>
              </a:rPr>
              <a:t>Joint venture route with overseas companies (Importers) </a:t>
            </a:r>
          </a:p>
          <a:p>
            <a:endParaRPr lang="en-US" b="1">
              <a:solidFill>
                <a:schemeClr val="tx1"/>
              </a:solidFill>
              <a:latin typeface="Garamond" panose="02020404030301010803" pitchFamily="18" charset="0"/>
            </a:endParaRPr>
          </a:p>
          <a:p>
            <a:r>
              <a:rPr lang="en-US" b="1">
                <a:solidFill>
                  <a:schemeClr val="tx1"/>
                </a:solidFill>
                <a:latin typeface="Garamond" panose="02020404030301010803" pitchFamily="18" charset="0"/>
              </a:rPr>
              <a:t>Exporting through merchant exporters</a:t>
            </a:r>
          </a:p>
          <a:p>
            <a:endParaRPr lang="en-US" b="1">
              <a:solidFill>
                <a:schemeClr val="tx1"/>
              </a:solidFill>
              <a:latin typeface="Garamond" panose="02020404030301010803" pitchFamily="18" charset="0"/>
            </a:endParaRPr>
          </a:p>
          <a:p>
            <a:r>
              <a:rPr lang="en-US" b="1">
                <a:solidFill>
                  <a:schemeClr val="tx1"/>
                </a:solidFill>
                <a:latin typeface="Garamond" panose="02020404030301010803" pitchFamily="18" charset="0"/>
              </a:rPr>
              <a:t>Franchise / Brand approach </a:t>
            </a:r>
          </a:p>
          <a:p>
            <a:endParaRPr lang="en-US" b="1">
              <a:solidFill>
                <a:schemeClr val="tx1"/>
              </a:solidFill>
              <a:latin typeface="Garamond" panose="02020404030301010803" pitchFamily="18" charset="0"/>
            </a:endParaRPr>
          </a:p>
          <a:p>
            <a:endParaRPr lang="en-US">
              <a:latin typeface="Garamond" panose="02020404030301010803" pitchFamily="18" charset="0"/>
            </a:endParaRPr>
          </a:p>
        </p:txBody>
      </p:sp>
    </p:spTree>
    <p:extLst>
      <p:ext uri="{BB962C8B-B14F-4D97-AF65-F5344CB8AC3E}">
        <p14:creationId xmlns:p14="http://schemas.microsoft.com/office/powerpoint/2010/main" val="269270505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5B9D-36A6-D942-AFDE-90B1D7459C03}"/>
              </a:ext>
            </a:extLst>
          </p:cNvPr>
          <p:cNvSpPr>
            <a:spLocks noGrp="1"/>
          </p:cNvSpPr>
          <p:nvPr>
            <p:ph type="title"/>
          </p:nvPr>
        </p:nvSpPr>
        <p:spPr>
          <a:xfrm>
            <a:off x="2130056" y="-108133"/>
            <a:ext cx="7509244" cy="1143000"/>
          </a:xfrm>
        </p:spPr>
        <p:txBody>
          <a:bodyPr/>
          <a:lstStyle/>
          <a:p>
            <a:pPr algn="ctr"/>
            <a:r>
              <a:rPr lang="en-US">
                <a:latin typeface="Garamond" panose="02020404030301010803" pitchFamily="18" charset="0"/>
                <a:hlinkClick r:id="rId2"/>
              </a:rPr>
              <a:t>www.manaonline.org</a:t>
            </a:r>
            <a:r>
              <a:rPr lang="en-US">
                <a:latin typeface="Garamond" panose="02020404030301010803" pitchFamily="18" charset="0"/>
              </a:rPr>
              <a:t>  </a:t>
            </a:r>
          </a:p>
        </p:txBody>
      </p:sp>
      <p:pic>
        <p:nvPicPr>
          <p:cNvPr id="4" name="Picture 3">
            <a:extLst>
              <a:ext uri="{FF2B5EF4-FFF2-40B4-BE49-F238E27FC236}">
                <a16:creationId xmlns:a16="http://schemas.microsoft.com/office/drawing/2014/main" id="{F65A1F24-6810-3B47-972B-3C9F18A85B2B}"/>
              </a:ext>
            </a:extLst>
          </p:cNvPr>
          <p:cNvPicPr>
            <a:picLocks noChangeAspect="1"/>
          </p:cNvPicPr>
          <p:nvPr/>
        </p:nvPicPr>
        <p:blipFill>
          <a:blip r:embed="rId3"/>
          <a:stretch>
            <a:fillRect/>
          </a:stretch>
        </p:blipFill>
        <p:spPr>
          <a:xfrm>
            <a:off x="0" y="1195139"/>
            <a:ext cx="12192000" cy="5662861"/>
          </a:xfrm>
          <a:prstGeom prst="rect">
            <a:avLst/>
          </a:prstGeom>
        </p:spPr>
      </p:pic>
    </p:spTree>
    <p:extLst>
      <p:ext uri="{BB962C8B-B14F-4D97-AF65-F5344CB8AC3E}">
        <p14:creationId xmlns:p14="http://schemas.microsoft.com/office/powerpoint/2010/main" val="16219095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20" y="0"/>
            <a:ext cx="8229600" cy="1143000"/>
          </a:xfrm>
        </p:spPr>
        <p:txBody>
          <a:bodyPr>
            <a:normAutofit/>
          </a:bodyPr>
          <a:lstStyle/>
          <a:p>
            <a:r>
              <a:rPr lang="en-US" sz="3200" b="1">
                <a:latin typeface="Garamond" panose="02020404030301010803" pitchFamily="18" charset="0"/>
              </a:rPr>
              <a:t>10 Approaches of entering export markets </a:t>
            </a:r>
          </a:p>
        </p:txBody>
      </p:sp>
      <p:sp>
        <p:nvSpPr>
          <p:cNvPr id="3" name="Content Placeholder 2"/>
          <p:cNvSpPr>
            <a:spLocks noGrp="1"/>
          </p:cNvSpPr>
          <p:nvPr>
            <p:ph idx="1"/>
          </p:nvPr>
        </p:nvSpPr>
        <p:spPr>
          <a:xfrm>
            <a:off x="2273808" y="1127342"/>
            <a:ext cx="4177812" cy="5690640"/>
          </a:xfrm>
        </p:spPr>
        <p:txBody>
          <a:bodyPr>
            <a:normAutofit fontScale="85000" lnSpcReduction="10000"/>
          </a:bodyPr>
          <a:lstStyle/>
          <a:p>
            <a:r>
              <a:rPr lang="en-US" b="1">
                <a:latin typeface="Garamond" panose="02020404030301010803" pitchFamily="18" charset="0"/>
              </a:rPr>
              <a:t>Generating Importer leads  - SPANCO ( HS Code ) </a:t>
            </a:r>
          </a:p>
          <a:p>
            <a:endParaRPr lang="en-US">
              <a:latin typeface="Garamond" panose="02020404030301010803" pitchFamily="18" charset="0"/>
            </a:endParaRPr>
          </a:p>
          <a:p>
            <a:r>
              <a:rPr lang="en-US" b="1">
                <a:latin typeface="Garamond" panose="02020404030301010803" pitchFamily="18" charset="0"/>
              </a:rPr>
              <a:t>Strategic institutional sales – US &amp; EU Tenders, UN</a:t>
            </a:r>
          </a:p>
          <a:p>
            <a:pPr marL="0" indent="0">
              <a:buNone/>
            </a:pPr>
            <a:endParaRPr lang="en-US" b="1">
              <a:latin typeface="Garamond" panose="02020404030301010803" pitchFamily="18" charset="0"/>
            </a:endParaRPr>
          </a:p>
          <a:p>
            <a:r>
              <a:rPr lang="en-US" b="1">
                <a:solidFill>
                  <a:schemeClr val="tx1"/>
                </a:solidFill>
                <a:latin typeface="Garamond" panose="02020404030301010803" pitchFamily="18" charset="0"/>
              </a:rPr>
              <a:t>Opening office or warehouse abroad</a:t>
            </a:r>
          </a:p>
          <a:p>
            <a:endParaRPr lang="en-US" b="1">
              <a:latin typeface="Garamond" panose="02020404030301010803" pitchFamily="18" charset="0"/>
            </a:endParaRPr>
          </a:p>
          <a:p>
            <a:r>
              <a:rPr lang="en-US" b="1">
                <a:solidFill>
                  <a:schemeClr val="tx1"/>
                </a:solidFill>
                <a:latin typeface="Garamond" panose="02020404030301010803" pitchFamily="18" charset="0"/>
              </a:rPr>
              <a:t>Online E Comm Sales approach as a tool of Global business</a:t>
            </a:r>
          </a:p>
          <a:p>
            <a:endParaRPr lang="en-US" b="1">
              <a:solidFill>
                <a:schemeClr val="tx1"/>
              </a:solidFill>
              <a:latin typeface="Garamond" panose="02020404030301010803" pitchFamily="18" charset="0"/>
            </a:endParaRPr>
          </a:p>
          <a:p>
            <a:r>
              <a:rPr lang="en-US" b="1">
                <a:solidFill>
                  <a:schemeClr val="tx1"/>
                </a:solidFill>
                <a:latin typeface="Garamond" panose="02020404030301010803" pitchFamily="18" charset="0"/>
              </a:rPr>
              <a:t>Agent appointment abroad </a:t>
            </a:r>
          </a:p>
          <a:p>
            <a:endParaRPr lang="en-US" b="1">
              <a:solidFill>
                <a:schemeClr val="tx1"/>
              </a:solidFill>
              <a:latin typeface="Garamond" panose="02020404030301010803" pitchFamily="18" charset="0"/>
            </a:endParaRPr>
          </a:p>
          <a:p>
            <a:endParaRPr lang="en-US" b="1">
              <a:latin typeface="Garamond" panose="02020404030301010803" pitchFamily="18" charset="0"/>
            </a:endParaRPr>
          </a:p>
          <a:p>
            <a:endParaRPr lang="en-US">
              <a:solidFill>
                <a:srgbClr val="FF0000"/>
              </a:solidFill>
              <a:latin typeface="Garamond" panose="02020404030301010803" pitchFamily="18" charset="0"/>
            </a:endParaRPr>
          </a:p>
          <a:p>
            <a:endParaRPr lang="en-US">
              <a:latin typeface="Garamond" panose="02020404030301010803" pitchFamily="18" charset="0"/>
            </a:endParaRPr>
          </a:p>
          <a:p>
            <a:endParaRPr lang="en-US">
              <a:latin typeface="Garamond" panose="02020404030301010803" pitchFamily="18" charset="0"/>
            </a:endParaRPr>
          </a:p>
        </p:txBody>
      </p:sp>
      <p:sp>
        <p:nvSpPr>
          <p:cNvPr id="4" name="Content Placeholder 2">
            <a:extLst>
              <a:ext uri="{FF2B5EF4-FFF2-40B4-BE49-F238E27FC236}">
                <a16:creationId xmlns:a16="http://schemas.microsoft.com/office/drawing/2014/main" id="{F61ED370-030A-D1FE-C8D3-8B0D9981AA5E}"/>
              </a:ext>
            </a:extLst>
          </p:cNvPr>
          <p:cNvSpPr txBox="1"/>
          <p:nvPr/>
        </p:nvSpPr>
        <p:spPr>
          <a:xfrm>
            <a:off x="7495921" y="1127342"/>
            <a:ext cx="4718518" cy="5690640"/>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ct val="0"/>
              </a:spcBef>
              <a:spcAft>
                <a:spcPct val="0"/>
              </a:spcAft>
            </a:defPPr>
            <a:lvl1pPr marL="457200" marR="0" lvl="0" indent="-342900" algn="l" rtl="0">
              <a:lnSpc>
                <a:spcPct val="90000"/>
              </a:lnSpc>
              <a:spcBef>
                <a:spcPts val="1000"/>
              </a:spcBef>
              <a:spcAft>
                <a:spcPct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ct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b="1">
              <a:solidFill>
                <a:srgbClr val="FF0000"/>
              </a:solidFill>
              <a:latin typeface="Garamond" panose="02020404030301010803" pitchFamily="18" charset="0"/>
            </a:endParaRPr>
          </a:p>
          <a:p>
            <a:r>
              <a:rPr lang="en-US" b="1">
                <a:solidFill>
                  <a:srgbClr val="FF0000"/>
                </a:solidFill>
                <a:latin typeface="Garamond" panose="02020404030301010803" pitchFamily="18" charset="0"/>
              </a:rPr>
              <a:t>Participating in an overseas expo / Virtual EXPO / Webinar </a:t>
            </a:r>
          </a:p>
          <a:p>
            <a:pPr marL="114300" indent="0">
              <a:buNone/>
            </a:pPr>
            <a:endParaRPr lang="en-US" b="1">
              <a:solidFill>
                <a:srgbClr val="FF0000"/>
              </a:solidFill>
              <a:latin typeface="Garamond" panose="02020404030301010803" pitchFamily="18" charset="0"/>
            </a:endParaRPr>
          </a:p>
          <a:p>
            <a:r>
              <a:rPr lang="en-US" b="1">
                <a:solidFill>
                  <a:schemeClr val="tx1"/>
                </a:solidFill>
                <a:latin typeface="Garamond" panose="02020404030301010803" pitchFamily="18" charset="0"/>
              </a:rPr>
              <a:t>Visit abroad with a B2B meeting plan ( 2 Months plan in advance ) </a:t>
            </a:r>
          </a:p>
          <a:p>
            <a:endParaRPr lang="en-US" b="1">
              <a:solidFill>
                <a:schemeClr val="tx1"/>
              </a:solidFill>
              <a:latin typeface="Garamond" panose="02020404030301010803" pitchFamily="18" charset="0"/>
            </a:endParaRPr>
          </a:p>
          <a:p>
            <a:r>
              <a:rPr lang="en-US" b="1">
                <a:solidFill>
                  <a:schemeClr val="tx1"/>
                </a:solidFill>
                <a:latin typeface="Garamond" panose="02020404030301010803" pitchFamily="18" charset="0"/>
              </a:rPr>
              <a:t>Joint venture route with overseas companies (Importers) </a:t>
            </a:r>
          </a:p>
          <a:p>
            <a:endParaRPr lang="en-US" b="1">
              <a:solidFill>
                <a:schemeClr val="tx1"/>
              </a:solidFill>
              <a:latin typeface="Garamond" panose="02020404030301010803" pitchFamily="18" charset="0"/>
            </a:endParaRPr>
          </a:p>
          <a:p>
            <a:r>
              <a:rPr lang="en-US" b="1">
                <a:solidFill>
                  <a:schemeClr val="tx1"/>
                </a:solidFill>
                <a:latin typeface="Garamond" panose="02020404030301010803" pitchFamily="18" charset="0"/>
              </a:rPr>
              <a:t>Exporting through merchant exporters</a:t>
            </a:r>
          </a:p>
          <a:p>
            <a:endParaRPr lang="en-US" b="1">
              <a:solidFill>
                <a:schemeClr val="tx1"/>
              </a:solidFill>
              <a:latin typeface="Garamond" panose="02020404030301010803" pitchFamily="18" charset="0"/>
            </a:endParaRPr>
          </a:p>
          <a:p>
            <a:r>
              <a:rPr lang="en-US" b="1">
                <a:solidFill>
                  <a:schemeClr val="tx1"/>
                </a:solidFill>
                <a:latin typeface="Garamond" panose="02020404030301010803" pitchFamily="18" charset="0"/>
              </a:rPr>
              <a:t>Franchise / Brand approach </a:t>
            </a:r>
          </a:p>
          <a:p>
            <a:endParaRPr lang="en-US" b="1">
              <a:solidFill>
                <a:schemeClr val="tx1"/>
              </a:solidFill>
              <a:latin typeface="Garamond" panose="02020404030301010803" pitchFamily="18" charset="0"/>
            </a:endParaRPr>
          </a:p>
          <a:p>
            <a:endParaRPr lang="en-US">
              <a:latin typeface="Garamond" panose="02020404030301010803" pitchFamily="18" charset="0"/>
            </a:endParaRPr>
          </a:p>
        </p:txBody>
      </p:sp>
    </p:spTree>
    <p:extLst>
      <p:ext uri="{BB962C8B-B14F-4D97-AF65-F5344CB8AC3E}">
        <p14:creationId xmlns:p14="http://schemas.microsoft.com/office/powerpoint/2010/main" val="35044504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D4FC-C481-C74E-911C-AC7EF2AE2484}"/>
              </a:ext>
            </a:extLst>
          </p:cNvPr>
          <p:cNvSpPr>
            <a:spLocks noGrp="1"/>
          </p:cNvSpPr>
          <p:nvPr>
            <p:ph type="title"/>
          </p:nvPr>
        </p:nvSpPr>
        <p:spPr>
          <a:xfrm>
            <a:off x="3072348" y="109559"/>
            <a:ext cx="5821132" cy="99417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2700" b="1">
                <a:latin typeface="Garamond"/>
              </a:rPr>
              <a:t>Design thinking for innovation &amp; competitiveness  </a:t>
            </a:r>
            <a:br>
              <a:rPr lang="en-US" sz="3100" b="1">
                <a:latin typeface="Garamond"/>
              </a:rPr>
            </a:br>
            <a:r>
              <a:rPr lang="en-US" sz="2325" b="1">
                <a:latin typeface="Garamond"/>
              </a:rPr>
              <a:t>A philosophy or mindset with a set of tools </a:t>
            </a:r>
            <a:br>
              <a:rPr lang="en-US" sz="2325" b="1">
                <a:latin typeface="Garamond"/>
              </a:rPr>
            </a:br>
            <a:r>
              <a:rPr lang="en-US" sz="2325" b="1">
                <a:latin typeface="Garamond"/>
              </a:rPr>
              <a:t>having human centred approach</a:t>
            </a:r>
          </a:p>
        </p:txBody>
      </p:sp>
      <p:pic>
        <p:nvPicPr>
          <p:cNvPr id="5" name="Picture 4">
            <a:extLst>
              <a:ext uri="{FF2B5EF4-FFF2-40B4-BE49-F238E27FC236}">
                <a16:creationId xmlns:a16="http://schemas.microsoft.com/office/drawing/2014/main" id="{CB1D976C-B393-6644-92D3-A0DAF44B9BF5}"/>
              </a:ext>
            </a:extLst>
          </p:cNvPr>
          <p:cNvPicPr>
            <a:picLocks noChangeAspect="1"/>
          </p:cNvPicPr>
          <p:nvPr/>
        </p:nvPicPr>
        <p:blipFill>
          <a:blip r:embed="rId2"/>
          <a:stretch>
            <a:fillRect/>
          </a:stretch>
        </p:blipFill>
        <p:spPr>
          <a:xfrm>
            <a:off x="1945005" y="2617881"/>
            <a:ext cx="6153150" cy="3000375"/>
          </a:xfrm>
          <a:prstGeom prst="rect">
            <a:avLst/>
          </a:prstGeom>
        </p:spPr>
      </p:pic>
      <p:sp>
        <p:nvSpPr>
          <p:cNvPr id="6" name="Rectangle 3">
            <a:extLst>
              <a:ext uri="{FF2B5EF4-FFF2-40B4-BE49-F238E27FC236}">
                <a16:creationId xmlns:a16="http://schemas.microsoft.com/office/drawing/2014/main" id="{37584A24-4994-774D-8FE4-FEC7E0A93E64}"/>
              </a:ext>
            </a:extLst>
          </p:cNvPr>
          <p:cNvSpPr txBox="1">
            <a:spLocks noChangeArrowheads="1"/>
          </p:cNvSpPr>
          <p:nvPr/>
        </p:nvSpPr>
        <p:spPr>
          <a:xfrm>
            <a:off x="1661161" y="4126289"/>
            <a:ext cx="960120" cy="376024"/>
          </a:xfrm>
          <a:prstGeom prst="rect">
            <a:avLst/>
          </a:prstGeom>
          <a:noFill/>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500">
                <a:ea typeface="ＭＳ Ｐゴシック" panose="020B0600070205080204" pitchFamily="34" charset="-128"/>
              </a:rPr>
              <a:t>Interview people </a:t>
            </a:r>
          </a:p>
        </p:txBody>
      </p:sp>
      <p:sp>
        <p:nvSpPr>
          <p:cNvPr id="7" name="Rectangle 3">
            <a:extLst>
              <a:ext uri="{FF2B5EF4-FFF2-40B4-BE49-F238E27FC236}">
                <a16:creationId xmlns:a16="http://schemas.microsoft.com/office/drawing/2014/main" id="{B6198D66-F023-2849-A6CC-E558DCFB5A9D}"/>
              </a:ext>
            </a:extLst>
          </p:cNvPr>
          <p:cNvSpPr txBox="1">
            <a:spLocks noChangeArrowheads="1"/>
          </p:cNvSpPr>
          <p:nvPr/>
        </p:nvSpPr>
        <p:spPr>
          <a:xfrm>
            <a:off x="3432811" y="5628518"/>
            <a:ext cx="960120" cy="376024"/>
          </a:xfrm>
          <a:prstGeom prst="rect">
            <a:avLst/>
          </a:prstGeom>
          <a:noFill/>
        </p:spPr>
        <p:txBody>
          <a:bodyPr vert="horz" lIns="68580" tIns="34290" rIns="68580" bIns="3429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500">
                <a:ea typeface="ＭＳ Ｐゴシック" panose="020B0600070205080204" pitchFamily="34" charset="-128"/>
              </a:rPr>
              <a:t>Needs / Challenges</a:t>
            </a:r>
          </a:p>
        </p:txBody>
      </p:sp>
      <p:sp>
        <p:nvSpPr>
          <p:cNvPr id="8" name="Rectangle 3">
            <a:extLst>
              <a:ext uri="{FF2B5EF4-FFF2-40B4-BE49-F238E27FC236}">
                <a16:creationId xmlns:a16="http://schemas.microsoft.com/office/drawing/2014/main" id="{E006CA36-B583-E443-AA3D-E2CF6C77264A}"/>
              </a:ext>
            </a:extLst>
          </p:cNvPr>
          <p:cNvSpPr txBox="1">
            <a:spLocks noChangeArrowheads="1"/>
          </p:cNvSpPr>
          <p:nvPr/>
        </p:nvSpPr>
        <p:spPr>
          <a:xfrm>
            <a:off x="4541520" y="2153247"/>
            <a:ext cx="960120" cy="376024"/>
          </a:xfrm>
          <a:prstGeom prst="rect">
            <a:avLst/>
          </a:prstGeom>
          <a:noFill/>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500">
                <a:ea typeface="ＭＳ Ｐゴシック" panose="020B0600070205080204" pitchFamily="34" charset="-128"/>
              </a:rPr>
              <a:t>Ideas / Solutions</a:t>
            </a:r>
          </a:p>
        </p:txBody>
      </p:sp>
      <p:sp>
        <p:nvSpPr>
          <p:cNvPr id="9" name="Rectangle 3">
            <a:extLst>
              <a:ext uri="{FF2B5EF4-FFF2-40B4-BE49-F238E27FC236}">
                <a16:creationId xmlns:a16="http://schemas.microsoft.com/office/drawing/2014/main" id="{1D061A83-E7BC-FF44-9101-A424A56BB4E1}"/>
              </a:ext>
            </a:extLst>
          </p:cNvPr>
          <p:cNvSpPr txBox="1">
            <a:spLocks noChangeArrowheads="1"/>
          </p:cNvSpPr>
          <p:nvPr/>
        </p:nvSpPr>
        <p:spPr>
          <a:xfrm>
            <a:off x="5673091" y="5634815"/>
            <a:ext cx="960120" cy="376024"/>
          </a:xfrm>
          <a:prstGeom prst="rect">
            <a:avLst/>
          </a:prstGeom>
          <a:noFill/>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500">
                <a:ea typeface="ＭＳ Ｐゴシック" panose="020B0600070205080204" pitchFamily="34" charset="-128"/>
              </a:rPr>
              <a:t>Select few ideas</a:t>
            </a:r>
          </a:p>
        </p:txBody>
      </p:sp>
      <p:sp>
        <p:nvSpPr>
          <p:cNvPr id="10" name="Rectangle 3">
            <a:extLst>
              <a:ext uri="{FF2B5EF4-FFF2-40B4-BE49-F238E27FC236}">
                <a16:creationId xmlns:a16="http://schemas.microsoft.com/office/drawing/2014/main" id="{65A7AB1C-CEDB-1C4C-A5D2-5802AB573FDA}"/>
              </a:ext>
            </a:extLst>
          </p:cNvPr>
          <p:cNvSpPr txBox="1">
            <a:spLocks noChangeArrowheads="1"/>
          </p:cNvSpPr>
          <p:nvPr/>
        </p:nvSpPr>
        <p:spPr>
          <a:xfrm>
            <a:off x="8098157" y="2975730"/>
            <a:ext cx="1211579" cy="376024"/>
          </a:xfrm>
          <a:prstGeom prst="rect">
            <a:avLst/>
          </a:prstGeom>
          <a:noFill/>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500">
                <a:ea typeface="ＭＳ Ｐゴシック" panose="020B0600070205080204" pitchFamily="34" charset="-128"/>
              </a:rPr>
              <a:t>Real time with real users : Feedback</a:t>
            </a:r>
          </a:p>
        </p:txBody>
      </p:sp>
      <p:pic>
        <p:nvPicPr>
          <p:cNvPr id="11" name="Picture 10">
            <a:extLst>
              <a:ext uri="{FF2B5EF4-FFF2-40B4-BE49-F238E27FC236}">
                <a16:creationId xmlns:a16="http://schemas.microsoft.com/office/drawing/2014/main" id="{9D4C4FBE-42C2-3340-A6DE-8BE7F545227B}"/>
              </a:ext>
            </a:extLst>
          </p:cNvPr>
          <p:cNvPicPr>
            <a:picLocks noChangeAspect="1"/>
          </p:cNvPicPr>
          <p:nvPr/>
        </p:nvPicPr>
        <p:blipFill>
          <a:blip r:embed="rId3"/>
          <a:stretch>
            <a:fillRect/>
          </a:stretch>
        </p:blipFill>
        <p:spPr>
          <a:xfrm>
            <a:off x="8190411" y="4293655"/>
            <a:ext cx="2285185" cy="1394460"/>
          </a:xfrm>
          <a:prstGeom prst="rect">
            <a:avLst/>
          </a:prstGeom>
        </p:spPr>
      </p:pic>
    </p:spTree>
    <p:extLst>
      <p:ext uri="{BB962C8B-B14F-4D97-AF65-F5344CB8AC3E}">
        <p14:creationId xmlns:p14="http://schemas.microsoft.com/office/powerpoint/2010/main" val="249594356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F14A-68AA-1D72-A349-255548C45CAE}"/>
              </a:ext>
            </a:extLst>
          </p:cNvPr>
          <p:cNvSpPr>
            <a:spLocks noGrp="1"/>
          </p:cNvSpPr>
          <p:nvPr>
            <p:ph type="title"/>
          </p:nvPr>
        </p:nvSpPr>
        <p:spPr>
          <a:xfrm>
            <a:off x="3581400" y="-135916"/>
            <a:ext cx="10515600" cy="1325563"/>
          </a:xfrm>
        </p:spPr>
        <p:txBody>
          <a:bodyPr/>
          <a:lstStyle/>
          <a:p>
            <a:r>
              <a:rPr lang="en-US">
                <a:hlinkClick r:id="rId2"/>
              </a:rPr>
              <a:t>https://10times.com/</a:t>
            </a:r>
            <a:r>
              <a:rPr lang="en-US"/>
              <a:t> </a:t>
            </a:r>
          </a:p>
        </p:txBody>
      </p:sp>
      <p:pic>
        <p:nvPicPr>
          <p:cNvPr id="4" name="Picture 3">
            <a:extLst>
              <a:ext uri="{FF2B5EF4-FFF2-40B4-BE49-F238E27FC236}">
                <a16:creationId xmlns:a16="http://schemas.microsoft.com/office/drawing/2014/main" id="{2BDD26D9-5CE7-198E-AFC2-6EC4C5DFA57C}"/>
              </a:ext>
            </a:extLst>
          </p:cNvPr>
          <p:cNvPicPr>
            <a:picLocks noChangeAspect="1"/>
          </p:cNvPicPr>
          <p:nvPr/>
        </p:nvPicPr>
        <p:blipFill>
          <a:blip r:embed="rId3"/>
          <a:stretch>
            <a:fillRect/>
          </a:stretch>
        </p:blipFill>
        <p:spPr>
          <a:xfrm>
            <a:off x="2209799" y="1719305"/>
            <a:ext cx="9986355" cy="4393396"/>
          </a:xfrm>
          <a:prstGeom prst="rect">
            <a:avLst/>
          </a:prstGeom>
        </p:spPr>
      </p:pic>
    </p:spTree>
    <p:extLst>
      <p:ext uri="{BB962C8B-B14F-4D97-AF65-F5344CB8AC3E}">
        <p14:creationId xmlns:p14="http://schemas.microsoft.com/office/powerpoint/2010/main" val="37977138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20" y="0"/>
            <a:ext cx="8229600" cy="1143000"/>
          </a:xfrm>
        </p:spPr>
        <p:txBody>
          <a:bodyPr>
            <a:normAutofit/>
          </a:bodyPr>
          <a:lstStyle/>
          <a:p>
            <a:r>
              <a:rPr lang="en-US" sz="3200" b="1">
                <a:latin typeface="Garamond" panose="02020404030301010803" pitchFamily="18" charset="0"/>
              </a:rPr>
              <a:t>10 Approaches of entering export markets </a:t>
            </a:r>
          </a:p>
        </p:txBody>
      </p:sp>
      <p:sp>
        <p:nvSpPr>
          <p:cNvPr id="3" name="Content Placeholder 2"/>
          <p:cNvSpPr>
            <a:spLocks noGrp="1"/>
          </p:cNvSpPr>
          <p:nvPr>
            <p:ph idx="1"/>
          </p:nvPr>
        </p:nvSpPr>
        <p:spPr>
          <a:xfrm>
            <a:off x="2273808" y="1127342"/>
            <a:ext cx="4177812" cy="5690640"/>
          </a:xfrm>
        </p:spPr>
        <p:txBody>
          <a:bodyPr>
            <a:normAutofit fontScale="85000" lnSpcReduction="10000"/>
          </a:bodyPr>
          <a:lstStyle/>
          <a:p>
            <a:r>
              <a:rPr lang="en-US" b="1">
                <a:latin typeface="Garamond" panose="02020404030301010803" pitchFamily="18" charset="0"/>
              </a:rPr>
              <a:t>Generating Importer leads  - SPANCO ( HS Code ) </a:t>
            </a:r>
          </a:p>
          <a:p>
            <a:endParaRPr lang="en-US">
              <a:latin typeface="Garamond" panose="02020404030301010803" pitchFamily="18" charset="0"/>
            </a:endParaRPr>
          </a:p>
          <a:p>
            <a:r>
              <a:rPr lang="en-US" b="1">
                <a:latin typeface="Garamond" panose="02020404030301010803" pitchFamily="18" charset="0"/>
              </a:rPr>
              <a:t>Strategic institutional sales – US &amp; EU Tenders, UN</a:t>
            </a:r>
          </a:p>
          <a:p>
            <a:pPr marL="0" indent="0">
              <a:buNone/>
            </a:pPr>
            <a:endParaRPr lang="en-US" b="1">
              <a:latin typeface="Garamond" panose="02020404030301010803" pitchFamily="18" charset="0"/>
            </a:endParaRPr>
          </a:p>
          <a:p>
            <a:r>
              <a:rPr lang="en-US" b="1">
                <a:solidFill>
                  <a:schemeClr val="tx1"/>
                </a:solidFill>
                <a:latin typeface="Garamond" panose="02020404030301010803" pitchFamily="18" charset="0"/>
              </a:rPr>
              <a:t>Opening office or warehouse abroad</a:t>
            </a:r>
          </a:p>
          <a:p>
            <a:endParaRPr lang="en-US" b="1">
              <a:latin typeface="Garamond" panose="02020404030301010803" pitchFamily="18" charset="0"/>
            </a:endParaRPr>
          </a:p>
          <a:p>
            <a:r>
              <a:rPr lang="en-US" b="1">
                <a:solidFill>
                  <a:schemeClr val="tx1"/>
                </a:solidFill>
                <a:latin typeface="Garamond" panose="02020404030301010803" pitchFamily="18" charset="0"/>
              </a:rPr>
              <a:t>Online E Comm Sales approach as a tool of Global business</a:t>
            </a:r>
          </a:p>
          <a:p>
            <a:endParaRPr lang="en-US" b="1">
              <a:solidFill>
                <a:schemeClr val="tx1"/>
              </a:solidFill>
              <a:latin typeface="Garamond" panose="02020404030301010803" pitchFamily="18" charset="0"/>
            </a:endParaRPr>
          </a:p>
          <a:p>
            <a:r>
              <a:rPr lang="en-US" b="1">
                <a:solidFill>
                  <a:schemeClr val="tx1"/>
                </a:solidFill>
                <a:latin typeface="Garamond" panose="02020404030301010803" pitchFamily="18" charset="0"/>
              </a:rPr>
              <a:t>Agent appointment abroad </a:t>
            </a:r>
          </a:p>
          <a:p>
            <a:endParaRPr lang="en-US" b="1">
              <a:solidFill>
                <a:schemeClr val="tx1"/>
              </a:solidFill>
              <a:latin typeface="Garamond" panose="02020404030301010803" pitchFamily="18" charset="0"/>
            </a:endParaRPr>
          </a:p>
          <a:p>
            <a:endParaRPr lang="en-US" b="1">
              <a:latin typeface="Garamond" panose="02020404030301010803" pitchFamily="18" charset="0"/>
            </a:endParaRPr>
          </a:p>
          <a:p>
            <a:endParaRPr lang="en-US">
              <a:solidFill>
                <a:srgbClr val="FF0000"/>
              </a:solidFill>
              <a:latin typeface="Garamond" panose="02020404030301010803" pitchFamily="18" charset="0"/>
            </a:endParaRPr>
          </a:p>
          <a:p>
            <a:endParaRPr lang="en-US">
              <a:latin typeface="Garamond" panose="02020404030301010803" pitchFamily="18" charset="0"/>
            </a:endParaRPr>
          </a:p>
          <a:p>
            <a:endParaRPr lang="en-US">
              <a:latin typeface="Garamond" panose="02020404030301010803" pitchFamily="18" charset="0"/>
            </a:endParaRPr>
          </a:p>
        </p:txBody>
      </p:sp>
      <p:sp>
        <p:nvSpPr>
          <p:cNvPr id="4" name="Content Placeholder 2">
            <a:extLst>
              <a:ext uri="{FF2B5EF4-FFF2-40B4-BE49-F238E27FC236}">
                <a16:creationId xmlns:a16="http://schemas.microsoft.com/office/drawing/2014/main" id="{F61ED370-030A-D1FE-C8D3-8B0D9981AA5E}"/>
              </a:ext>
            </a:extLst>
          </p:cNvPr>
          <p:cNvSpPr txBox="1"/>
          <p:nvPr/>
        </p:nvSpPr>
        <p:spPr>
          <a:xfrm>
            <a:off x="7495921" y="1127342"/>
            <a:ext cx="4718518" cy="5690640"/>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ct val="0"/>
              </a:spcBef>
              <a:spcAft>
                <a:spcPct val="0"/>
              </a:spcAft>
            </a:defPPr>
            <a:lvl1pPr marL="457200" marR="0" lvl="0" indent="-342900" algn="l" rtl="0">
              <a:lnSpc>
                <a:spcPct val="90000"/>
              </a:lnSpc>
              <a:spcBef>
                <a:spcPts val="1000"/>
              </a:spcBef>
              <a:spcAft>
                <a:spcPct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ct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b="1">
              <a:solidFill>
                <a:srgbClr val="FF0000"/>
              </a:solidFill>
              <a:latin typeface="Garamond" panose="02020404030301010803" pitchFamily="18" charset="0"/>
            </a:endParaRPr>
          </a:p>
          <a:p>
            <a:r>
              <a:rPr lang="en-US" b="1">
                <a:solidFill>
                  <a:schemeClr val="tx1"/>
                </a:solidFill>
                <a:latin typeface="Garamond" panose="02020404030301010803" pitchFamily="18" charset="0"/>
              </a:rPr>
              <a:t>Participating in an overseas expo / Virtual EXPO / Webinar </a:t>
            </a:r>
          </a:p>
          <a:p>
            <a:pPr marL="114300" indent="0">
              <a:buNone/>
            </a:pPr>
            <a:endParaRPr lang="en-US" b="1">
              <a:solidFill>
                <a:srgbClr val="FF0000"/>
              </a:solidFill>
              <a:latin typeface="Garamond" panose="02020404030301010803" pitchFamily="18" charset="0"/>
            </a:endParaRPr>
          </a:p>
          <a:p>
            <a:r>
              <a:rPr lang="en-US" b="1">
                <a:solidFill>
                  <a:srgbClr val="FF0000"/>
                </a:solidFill>
                <a:latin typeface="Garamond" panose="02020404030301010803" pitchFamily="18" charset="0"/>
              </a:rPr>
              <a:t>Professionally plan your visit abroad with a B2B meeting plan </a:t>
            </a:r>
          </a:p>
          <a:p>
            <a:endParaRPr lang="en-US" b="1">
              <a:solidFill>
                <a:srgbClr val="FF0000"/>
              </a:solidFill>
              <a:latin typeface="Garamond" panose="02020404030301010803" pitchFamily="18" charset="0"/>
            </a:endParaRPr>
          </a:p>
          <a:p>
            <a:r>
              <a:rPr lang="en-US" b="1">
                <a:solidFill>
                  <a:srgbClr val="FF0000"/>
                </a:solidFill>
                <a:latin typeface="Garamond" panose="02020404030301010803" pitchFamily="18" charset="0"/>
              </a:rPr>
              <a:t>Joint venture route with overseas companies (Importers) </a:t>
            </a:r>
          </a:p>
          <a:p>
            <a:endParaRPr lang="en-US" b="1">
              <a:solidFill>
                <a:srgbClr val="FF0000"/>
              </a:solidFill>
              <a:latin typeface="Garamond" panose="02020404030301010803" pitchFamily="18" charset="0"/>
            </a:endParaRPr>
          </a:p>
          <a:p>
            <a:r>
              <a:rPr lang="en-US" b="1">
                <a:solidFill>
                  <a:srgbClr val="FF0000"/>
                </a:solidFill>
                <a:latin typeface="Garamond" panose="02020404030301010803" pitchFamily="18" charset="0"/>
              </a:rPr>
              <a:t>Exporting through merchant exporters</a:t>
            </a:r>
          </a:p>
          <a:p>
            <a:endParaRPr lang="en-US" b="1">
              <a:solidFill>
                <a:srgbClr val="FF0000"/>
              </a:solidFill>
              <a:latin typeface="Garamond" panose="02020404030301010803" pitchFamily="18" charset="0"/>
            </a:endParaRPr>
          </a:p>
          <a:p>
            <a:r>
              <a:rPr lang="en-US" b="1">
                <a:solidFill>
                  <a:srgbClr val="FF0000"/>
                </a:solidFill>
                <a:latin typeface="Garamond" panose="02020404030301010803" pitchFamily="18" charset="0"/>
              </a:rPr>
              <a:t>Franchise / Brand approach </a:t>
            </a:r>
          </a:p>
          <a:p>
            <a:endParaRPr lang="en-US" b="1">
              <a:solidFill>
                <a:srgbClr val="FF0000"/>
              </a:solidFill>
              <a:latin typeface="Garamond" panose="02020404030301010803" pitchFamily="18" charset="0"/>
            </a:endParaRPr>
          </a:p>
          <a:p>
            <a:endParaRPr lang="en-US">
              <a:latin typeface="Garamond" panose="02020404030301010803" pitchFamily="18" charset="0"/>
            </a:endParaRPr>
          </a:p>
        </p:txBody>
      </p:sp>
    </p:spTree>
    <p:extLst>
      <p:ext uri="{BB962C8B-B14F-4D97-AF65-F5344CB8AC3E}">
        <p14:creationId xmlns:p14="http://schemas.microsoft.com/office/powerpoint/2010/main" val="28016949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DBFA1-005F-1549-B9C0-220471BB1F1D}"/>
              </a:ext>
            </a:extLst>
          </p:cNvPr>
          <p:cNvPicPr>
            <a:picLocks noChangeAspect="1"/>
          </p:cNvPicPr>
          <p:nvPr/>
        </p:nvPicPr>
        <p:blipFill>
          <a:blip r:embed="rId2"/>
          <a:stretch>
            <a:fillRect/>
          </a:stretch>
        </p:blipFill>
        <p:spPr>
          <a:xfrm>
            <a:off x="3054457" y="0"/>
            <a:ext cx="6858000" cy="6858000"/>
          </a:xfrm>
          <a:prstGeom prst="rect">
            <a:avLst/>
          </a:prstGeom>
        </p:spPr>
      </p:pic>
      <p:sp>
        <p:nvSpPr>
          <p:cNvPr id="2" name="Title 1">
            <a:extLst>
              <a:ext uri="{FF2B5EF4-FFF2-40B4-BE49-F238E27FC236}">
                <a16:creationId xmlns:a16="http://schemas.microsoft.com/office/drawing/2014/main" id="{045E8BBB-223E-11EF-CD8D-2B1C107E934F}"/>
              </a:ext>
            </a:extLst>
          </p:cNvPr>
          <p:cNvSpPr>
            <a:spLocks noGrp="1"/>
          </p:cNvSpPr>
          <p:nvPr>
            <p:ph type="title"/>
          </p:nvPr>
        </p:nvSpPr>
        <p:spPr>
          <a:xfrm>
            <a:off x="-2602517" y="2286000"/>
            <a:ext cx="8229600" cy="1143000"/>
          </a:xfrm>
        </p:spPr>
        <p:txBody>
          <a:bodyPr>
            <a:normAutofit fontScale="90000"/>
          </a:bodyPr>
          <a:lstStyle/>
          <a:p>
            <a:pPr algn="ctr"/>
            <a:r>
              <a:rPr lang="en-US" b="1">
                <a:solidFill>
                  <a:srgbClr val="FF0000"/>
                </a:solidFill>
                <a:latin typeface="Garamond" panose="02020404030301010803" pitchFamily="18" charset="0"/>
              </a:rPr>
              <a:t>Data </a:t>
            </a:r>
            <a:br>
              <a:rPr lang="en-US" b="1">
                <a:solidFill>
                  <a:srgbClr val="FF0000"/>
                </a:solidFill>
                <a:latin typeface="Garamond" panose="02020404030301010803" pitchFamily="18" charset="0"/>
              </a:rPr>
            </a:br>
            <a:r>
              <a:rPr lang="en-US" b="1">
                <a:solidFill>
                  <a:srgbClr val="FF0000"/>
                </a:solidFill>
                <a:latin typeface="Garamond" panose="02020404030301010803" pitchFamily="18" charset="0"/>
              </a:rPr>
              <a:t>is the new oil</a:t>
            </a:r>
            <a:br>
              <a:rPr lang="en-US" b="1">
                <a:solidFill>
                  <a:srgbClr val="FF0000"/>
                </a:solidFill>
                <a:latin typeface="Garamond" panose="02020404030301010803" pitchFamily="18" charset="0"/>
              </a:rPr>
            </a:br>
            <a:br>
              <a:rPr lang="en-US" b="1">
                <a:solidFill>
                  <a:srgbClr val="FF0000"/>
                </a:solidFill>
                <a:latin typeface="Garamond" panose="02020404030301010803" pitchFamily="18" charset="0"/>
              </a:rPr>
            </a:br>
            <a:r>
              <a:rPr lang="en-US" b="1">
                <a:solidFill>
                  <a:srgbClr val="FF0000"/>
                </a:solidFill>
                <a:latin typeface="Garamond" panose="02020404030301010803" pitchFamily="18" charset="0"/>
              </a:rPr>
              <a:t>Numbers</a:t>
            </a:r>
            <a:br>
              <a:rPr lang="en-US" b="1">
                <a:solidFill>
                  <a:srgbClr val="FF0000"/>
                </a:solidFill>
                <a:latin typeface="Garamond" panose="02020404030301010803" pitchFamily="18" charset="0"/>
              </a:rPr>
            </a:br>
            <a:r>
              <a:rPr lang="en-US" b="1">
                <a:solidFill>
                  <a:srgbClr val="FF0000"/>
                </a:solidFill>
                <a:latin typeface="Garamond" panose="02020404030301010803" pitchFamily="18" charset="0"/>
              </a:rPr>
              <a:t>Quantification</a:t>
            </a:r>
          </a:p>
        </p:txBody>
      </p:sp>
    </p:spTree>
    <p:extLst>
      <p:ext uri="{BB962C8B-B14F-4D97-AF65-F5344CB8AC3E}">
        <p14:creationId xmlns:p14="http://schemas.microsoft.com/office/powerpoint/2010/main" val="358777924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17DF62-E4B0-046F-6B3D-A66F31F1D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0545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7C8C-912A-731C-063C-E966ABFF7D87}"/>
              </a:ext>
            </a:extLst>
          </p:cNvPr>
          <p:cNvSpPr>
            <a:spLocks noGrp="1"/>
          </p:cNvSpPr>
          <p:nvPr>
            <p:ph type="title"/>
          </p:nvPr>
        </p:nvSpPr>
        <p:spPr>
          <a:xfrm>
            <a:off x="1676400" y="1018267"/>
            <a:ext cx="10515600" cy="1325563"/>
          </a:xfrm>
        </p:spPr>
        <p:txBody>
          <a:bodyPr/>
          <a:lstStyle/>
          <a:p>
            <a:r>
              <a:rPr lang="en-US"/>
              <a:t>Follow Exportfundas Podcast on Youtube </a:t>
            </a:r>
          </a:p>
        </p:txBody>
      </p:sp>
      <p:sp>
        <p:nvSpPr>
          <p:cNvPr id="3" name="Content Placeholder 2">
            <a:extLst>
              <a:ext uri="{FF2B5EF4-FFF2-40B4-BE49-F238E27FC236}">
                <a16:creationId xmlns:a16="http://schemas.microsoft.com/office/drawing/2014/main" id="{CCA0B7F2-AE22-8D29-B8C5-1925B4186AF7}"/>
              </a:ext>
            </a:extLst>
          </p:cNvPr>
          <p:cNvSpPr>
            <a:spLocks noGrp="1"/>
          </p:cNvSpPr>
          <p:nvPr>
            <p:ph idx="1"/>
          </p:nvPr>
        </p:nvSpPr>
        <p:spPr>
          <a:xfrm>
            <a:off x="985157" y="3017611"/>
            <a:ext cx="10515600" cy="4351338"/>
          </a:xfrm>
        </p:spPr>
        <p:txBody>
          <a:bodyPr/>
          <a:lstStyle/>
          <a:p>
            <a:r>
              <a:rPr lang="en-US">
                <a:hlinkClick r:id="rId2"/>
              </a:rPr>
              <a:t>https://www.youtube.com/channel/UCOUuEL1r8wkYRXq-AykfLng</a:t>
            </a:r>
            <a:r>
              <a:rPr lang="en-US"/>
              <a:t> </a:t>
            </a:r>
          </a:p>
        </p:txBody>
      </p:sp>
    </p:spTree>
    <p:extLst>
      <p:ext uri="{BB962C8B-B14F-4D97-AF65-F5344CB8AC3E}">
        <p14:creationId xmlns:p14="http://schemas.microsoft.com/office/powerpoint/2010/main" val="86181749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5" descr="Image result for bleached and dehydrated ginger"/>
          <p:cNvSpPr/>
          <p:nvPr/>
        </p:nvSpPr>
        <p:spPr>
          <a:xfrm>
            <a:off x="2783681" y="748904"/>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76" name="Google Shape;376;p55" descr="Image result for bleached and dehydrated ginger"/>
          <p:cNvSpPr/>
          <p:nvPr/>
        </p:nvSpPr>
        <p:spPr>
          <a:xfrm>
            <a:off x="2897981" y="863205"/>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77" name="Google Shape;377;p55" descr="Image result for murmura manufacturing unit"/>
          <p:cNvSpPr/>
          <p:nvPr/>
        </p:nvSpPr>
        <p:spPr>
          <a:xfrm>
            <a:off x="3012281" y="977505"/>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78" name="Google Shape;378;p55" descr="Image result for murmura manufacturing unit"/>
          <p:cNvSpPr/>
          <p:nvPr/>
        </p:nvSpPr>
        <p:spPr>
          <a:xfrm>
            <a:off x="3126581" y="1091805"/>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79" name="Google Shape;379;p55" descr="Image result for murmura manufacturing unit"/>
          <p:cNvSpPr/>
          <p:nvPr/>
        </p:nvSpPr>
        <p:spPr>
          <a:xfrm>
            <a:off x="3240881" y="1206105"/>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80" name="Google Shape;380;p55" descr="Image result for murmura manufacturing unit"/>
          <p:cNvSpPr/>
          <p:nvPr/>
        </p:nvSpPr>
        <p:spPr>
          <a:xfrm>
            <a:off x="3355181" y="1320405"/>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81" name="Google Shape;381;p55" descr="Image result for water sports dandi"/>
          <p:cNvSpPr/>
          <p:nvPr/>
        </p:nvSpPr>
        <p:spPr>
          <a:xfrm>
            <a:off x="3469481" y="1434705"/>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82" name="Google Shape;382;p55" descr="Image result for water sports dandi"/>
          <p:cNvSpPr/>
          <p:nvPr/>
        </p:nvSpPr>
        <p:spPr>
          <a:xfrm>
            <a:off x="3583781" y="1549005"/>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83" name="Google Shape;383;p55" descr="Image result for water sports dandi"/>
          <p:cNvSpPr/>
          <p:nvPr/>
        </p:nvSpPr>
        <p:spPr>
          <a:xfrm>
            <a:off x="3698081" y="1663305"/>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84" name="Google Shape;384;p55"/>
          <p:cNvSpPr/>
          <p:nvPr/>
        </p:nvSpPr>
        <p:spPr>
          <a:xfrm>
            <a:off x="2667001" y="890202"/>
            <a:ext cx="138564" cy="276999"/>
          </a:xfrm>
          <a:prstGeom prst="rect">
            <a:avLst/>
          </a:prstGeom>
          <a:noFill/>
          <a:ln>
            <a:noFill/>
          </a:ln>
        </p:spPr>
        <p:txBody>
          <a:bodyPr spcFirstLastPara="1" wrap="square" lIns="68575" tIns="34275" rIns="68575" bIns="34275" anchor="ctr" anchorCtr="0">
            <a:noAutofit/>
          </a:bodyPr>
          <a:lstStyle/>
          <a:p>
            <a:pPr marL="0" marR="0" lvl="0" indent="0" algn="l" rtl="0">
              <a:spcBef>
                <a:spcPct val="0"/>
              </a:spcBef>
              <a:spcAft>
                <a:spcPct val="0"/>
              </a:spcAft>
              <a:buNone/>
            </a:pPr>
            <a:endParaRPr sz="1350">
              <a:solidFill>
                <a:schemeClr val="dk1"/>
              </a:solidFill>
              <a:latin typeface="Calibri"/>
              <a:ea typeface="Calibri"/>
              <a:cs typeface="Calibri"/>
              <a:sym typeface="Calibri"/>
            </a:endParaRPr>
          </a:p>
        </p:txBody>
      </p:sp>
      <p:sp>
        <p:nvSpPr>
          <p:cNvPr id="385" name="Google Shape;385;p55"/>
          <p:cNvSpPr/>
          <p:nvPr/>
        </p:nvSpPr>
        <p:spPr>
          <a:xfrm>
            <a:off x="3037286" y="3084256"/>
            <a:ext cx="165751" cy="184666"/>
          </a:xfrm>
          <a:prstGeom prst="rect">
            <a:avLst/>
          </a:prstGeom>
          <a:noFill/>
          <a:ln>
            <a:noFill/>
          </a:ln>
        </p:spPr>
        <p:txBody>
          <a:bodyPr spcFirstLastPara="1" wrap="square" lIns="68575" tIns="34275" rIns="68575" bIns="34275" anchor="ctr" anchorCtr="0">
            <a:noAutofit/>
          </a:bodyPr>
          <a:lstStyle/>
          <a:p>
            <a:pPr marL="0" marR="0" lvl="0" indent="0" algn="l" rtl="0">
              <a:spcBef>
                <a:spcPct val="0"/>
              </a:spcBef>
              <a:spcAft>
                <a:spcPct val="0"/>
              </a:spcAft>
              <a:buNone/>
            </a:pPr>
            <a:r>
              <a:rPr lang="en-US" sz="750">
                <a:solidFill>
                  <a:schemeClr val="dk1"/>
                </a:solidFill>
                <a:latin typeface="Arial"/>
                <a:ea typeface="Arial"/>
                <a:cs typeface="Arial"/>
                <a:sym typeface="Arial"/>
              </a:rPr>
              <a:t> </a:t>
            </a:r>
            <a:endParaRPr sz="1350">
              <a:solidFill>
                <a:schemeClr val="dk1"/>
              </a:solidFill>
              <a:latin typeface="Arial"/>
              <a:ea typeface="Arial"/>
              <a:cs typeface="Arial"/>
              <a:sym typeface="Arial"/>
            </a:endParaRPr>
          </a:p>
        </p:txBody>
      </p:sp>
      <p:sp>
        <p:nvSpPr>
          <p:cNvPr id="386" name="Google Shape;386;p55"/>
          <p:cNvSpPr/>
          <p:nvPr/>
        </p:nvSpPr>
        <p:spPr>
          <a:xfrm>
            <a:off x="3037286" y="5019290"/>
            <a:ext cx="138564" cy="276999"/>
          </a:xfrm>
          <a:prstGeom prst="rect">
            <a:avLst/>
          </a:prstGeom>
          <a:noFill/>
          <a:ln>
            <a:noFill/>
          </a:ln>
        </p:spPr>
        <p:txBody>
          <a:bodyPr spcFirstLastPara="1" wrap="square" lIns="68575" tIns="34275" rIns="68575" bIns="34275" anchor="ctr" anchorCtr="0">
            <a:noAutofit/>
          </a:bodyPr>
          <a:lstStyle/>
          <a:p>
            <a:pPr marL="0" marR="0" lvl="0" indent="0" algn="l" rtl="0">
              <a:spcBef>
                <a:spcPct val="0"/>
              </a:spcBef>
              <a:spcAft>
                <a:spcPct val="0"/>
              </a:spcAft>
              <a:buNone/>
            </a:pPr>
            <a:endParaRPr sz="1350">
              <a:solidFill>
                <a:schemeClr val="dk1"/>
              </a:solidFill>
              <a:latin typeface="Arial"/>
              <a:ea typeface="Arial"/>
              <a:cs typeface="Arial"/>
              <a:sym typeface="Arial"/>
            </a:endParaRPr>
          </a:p>
        </p:txBody>
      </p:sp>
      <p:sp>
        <p:nvSpPr>
          <p:cNvPr id="387" name="Google Shape;387;p55"/>
          <p:cNvSpPr/>
          <p:nvPr/>
        </p:nvSpPr>
        <p:spPr>
          <a:xfrm>
            <a:off x="3696989" y="108224"/>
            <a:ext cx="4798022" cy="923330"/>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en-US" sz="2700">
                <a:solidFill>
                  <a:schemeClr val="dk1"/>
                </a:solidFill>
                <a:latin typeface="Garamond"/>
                <a:ea typeface="Garamond"/>
                <a:cs typeface="Garamond"/>
                <a:sym typeface="Garamond"/>
              </a:rPr>
              <a:t>Our philosophy :</a:t>
            </a:r>
            <a:br>
              <a:rPr lang="en-US" sz="2700">
                <a:solidFill>
                  <a:schemeClr val="dk1"/>
                </a:solidFill>
                <a:latin typeface="Garamond"/>
                <a:ea typeface="Garamond"/>
                <a:cs typeface="Garamond"/>
                <a:sym typeface="Garamond"/>
              </a:rPr>
            </a:br>
            <a:r>
              <a:rPr lang="en-US" sz="2700" b="1">
                <a:solidFill>
                  <a:srgbClr val="0000FF"/>
                </a:solidFill>
                <a:latin typeface="Garamond"/>
                <a:ea typeface="Garamond"/>
                <a:cs typeface="Garamond"/>
                <a:sym typeface="Garamond"/>
              </a:rPr>
              <a:t>Action @ Speed of thought</a:t>
            </a:r>
            <a:endParaRPr sz="2700">
              <a:solidFill>
                <a:schemeClr val="dk1"/>
              </a:solidFill>
              <a:latin typeface="Garamond"/>
              <a:ea typeface="Garamond"/>
              <a:cs typeface="Garamond"/>
              <a:sym typeface="Garamond"/>
            </a:endParaRPr>
          </a:p>
        </p:txBody>
      </p:sp>
      <p:pic>
        <p:nvPicPr>
          <p:cNvPr id="388" name="Google Shape;388;p55"/>
          <p:cNvPicPr preferRelativeResize="0"/>
          <p:nvPr/>
        </p:nvPicPr>
        <p:blipFill>
          <a:blip r:embed="rId3">
            <a:alphaModFix/>
          </a:blip>
          <a:stretch>
            <a:fillRect/>
          </a:stretch>
        </p:blipFill>
        <p:spPr>
          <a:xfrm>
            <a:off x="9154714" y="1519715"/>
            <a:ext cx="2935536" cy="2411049"/>
          </a:xfrm>
          <a:prstGeom prst="rect">
            <a:avLst/>
          </a:prstGeom>
          <a:noFill/>
          <a:ln>
            <a:noFill/>
          </a:ln>
        </p:spPr>
      </p:pic>
      <p:sp>
        <p:nvSpPr>
          <p:cNvPr id="389" name="Google Shape;389;p55"/>
          <p:cNvSpPr txBox="1"/>
          <p:nvPr/>
        </p:nvSpPr>
        <p:spPr>
          <a:xfrm>
            <a:off x="3203037" y="5766195"/>
            <a:ext cx="2994660" cy="768716"/>
          </a:xfrm>
          <a:prstGeom prst="rect">
            <a:avLst/>
          </a:prstGeom>
          <a:noFill/>
          <a:ln>
            <a:noFill/>
          </a:ln>
        </p:spPr>
        <p:txBody>
          <a:bodyPr spcFirstLastPara="1" wrap="square" lIns="68575" tIns="34275" rIns="68575" bIns="34275" anchor="ctr" anchorCtr="0">
            <a:noAutofit/>
          </a:bodyPr>
          <a:lstStyle/>
          <a:p>
            <a:pPr marL="0" marR="0" lvl="0" indent="0" algn="ctr" rtl="0">
              <a:spcBef>
                <a:spcPct val="0"/>
              </a:spcBef>
              <a:spcAft>
                <a:spcPct val="0"/>
              </a:spcAft>
              <a:buNone/>
            </a:pPr>
            <a:r>
              <a:rPr lang="en-US" sz="3000" b="1">
                <a:solidFill>
                  <a:schemeClr val="dk1"/>
                </a:solidFill>
                <a:latin typeface="Garamond"/>
                <a:ea typeface="Garamond"/>
                <a:cs typeface="Garamond"/>
                <a:sym typeface="Garamond"/>
              </a:rPr>
              <a:t>Ask questions please </a:t>
            </a:r>
            <a:endParaRPr/>
          </a:p>
        </p:txBody>
      </p:sp>
      <p:pic>
        <p:nvPicPr>
          <p:cNvPr id="390" name="Google Shape;390;p55"/>
          <p:cNvPicPr preferRelativeResize="0"/>
          <p:nvPr/>
        </p:nvPicPr>
        <p:blipFill>
          <a:blip r:embed="rId4">
            <a:alphaModFix/>
          </a:blip>
          <a:stretch>
            <a:fillRect/>
          </a:stretch>
        </p:blipFill>
        <p:spPr>
          <a:xfrm>
            <a:off x="4185672" y="4700700"/>
            <a:ext cx="914617" cy="914177"/>
          </a:xfrm>
          <a:prstGeom prst="rect">
            <a:avLst/>
          </a:prstGeom>
          <a:noFill/>
          <a:ln>
            <a:noFill/>
          </a:ln>
        </p:spPr>
      </p:pic>
      <p:sp>
        <p:nvSpPr>
          <p:cNvPr id="391" name="Google Shape;391;p55"/>
          <p:cNvSpPr/>
          <p:nvPr/>
        </p:nvSpPr>
        <p:spPr>
          <a:xfrm>
            <a:off x="6555369" y="4935151"/>
            <a:ext cx="6218894" cy="1015663"/>
          </a:xfrm>
          <a:prstGeom prst="rect">
            <a:avLst/>
          </a:prstGeom>
          <a:noFill/>
          <a:ln>
            <a:noFill/>
          </a:ln>
        </p:spPr>
        <p:txBody>
          <a:bodyPr spcFirstLastPara="1" wrap="square" lIns="91425" tIns="45700" rIns="91425" bIns="45700" anchor="t" anchorCtr="0">
            <a:noAutofit/>
          </a:bodyPr>
          <a:lstStyle/>
          <a:p>
            <a:pPr marL="0" marR="0" lvl="0" indent="0" algn="ctr" rtl="0">
              <a:spcBef>
                <a:spcPct val="0"/>
              </a:spcBef>
              <a:spcAft>
                <a:spcPct val="0"/>
              </a:spcAft>
              <a:buNone/>
            </a:pPr>
            <a:r>
              <a:rPr lang="en-US" sz="2100" b="1">
                <a:solidFill>
                  <a:schemeClr val="dk1"/>
                </a:solidFill>
                <a:latin typeface="Garamond"/>
                <a:ea typeface="Garamond"/>
                <a:cs typeface="Garamond"/>
                <a:sym typeface="Garamond"/>
              </a:rPr>
              <a:t>Handphone : India  +91-9825506441</a:t>
            </a:r>
            <a:br>
              <a:rPr lang="en-US" sz="2100" b="1">
                <a:solidFill>
                  <a:schemeClr val="dk1"/>
                </a:solidFill>
                <a:latin typeface="Garamond"/>
                <a:ea typeface="Garamond"/>
                <a:cs typeface="Garamond"/>
                <a:sym typeface="Garamond"/>
              </a:rPr>
            </a:br>
            <a:br>
              <a:rPr lang="en-US" sz="2100" b="1">
                <a:solidFill>
                  <a:schemeClr val="dk1"/>
                </a:solidFill>
                <a:latin typeface="Garamond"/>
                <a:ea typeface="Garamond"/>
                <a:cs typeface="Garamond"/>
                <a:sym typeface="Garamond"/>
              </a:rPr>
            </a:br>
            <a:r>
              <a:rPr lang="en-US" sz="1800" b="1">
                <a:solidFill>
                  <a:schemeClr val="dk1"/>
                </a:solidFill>
                <a:latin typeface="Garamond"/>
                <a:ea typeface="Garamond"/>
                <a:cs typeface="Garamond"/>
                <a:sym typeface="Garamond"/>
              </a:rPr>
              <a:t>Emails:  </a:t>
            </a:r>
            <a:r>
              <a:rPr lang="en-US" sz="1800" b="1" u="sng">
                <a:solidFill>
                  <a:schemeClr val="hlink"/>
                </a:solidFill>
                <a:latin typeface="Garamond"/>
                <a:ea typeface="Garamond"/>
                <a:cs typeface="Garamond"/>
                <a:sym typeface="Garamond"/>
                <a:hlinkClick r:id="rId5"/>
              </a:rPr>
              <a:t>jagat@globaljagat.com</a:t>
            </a:r>
            <a:r>
              <a:rPr lang="en-US" sz="1800" b="1">
                <a:solidFill>
                  <a:schemeClr val="dk1"/>
                </a:solidFill>
                <a:latin typeface="Garamond"/>
                <a:ea typeface="Garamond"/>
                <a:cs typeface="Garamond"/>
                <a:sym typeface="Garamond"/>
              </a:rPr>
              <a:t>  </a:t>
            </a:r>
            <a:endParaRPr/>
          </a:p>
        </p:txBody>
      </p:sp>
      <p:sp>
        <p:nvSpPr>
          <p:cNvPr id="392" name="Google Shape;392;p55"/>
          <p:cNvSpPr/>
          <p:nvPr/>
        </p:nvSpPr>
        <p:spPr>
          <a:xfrm>
            <a:off x="1790866" y="1917267"/>
            <a:ext cx="3729913" cy="646331"/>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en-US" sz="2100" b="1">
                <a:solidFill>
                  <a:schemeClr val="dk1"/>
                </a:solidFill>
                <a:latin typeface="Garamond"/>
                <a:ea typeface="Garamond"/>
                <a:cs typeface="Garamond"/>
                <a:sym typeface="Garamond"/>
              </a:rPr>
              <a:t>Follow us on social media:</a:t>
            </a:r>
            <a:br>
              <a:rPr lang="en-US" sz="1500" b="1">
                <a:solidFill>
                  <a:schemeClr val="dk1"/>
                </a:solidFill>
                <a:latin typeface="Garamond"/>
                <a:ea typeface="Garamond"/>
                <a:cs typeface="Garamond"/>
                <a:sym typeface="Garamond"/>
              </a:rPr>
            </a:br>
            <a:endParaRPr sz="1500">
              <a:solidFill>
                <a:schemeClr val="dk1"/>
              </a:solidFill>
              <a:latin typeface="Garamond"/>
              <a:ea typeface="Garamond"/>
              <a:cs typeface="Garamond"/>
              <a:sym typeface="Garamond"/>
            </a:endParaRPr>
          </a:p>
        </p:txBody>
      </p:sp>
      <p:pic>
        <p:nvPicPr>
          <p:cNvPr id="393" name="Google Shape;393;p55" descr="Image result for facebook logo"/>
          <p:cNvPicPr preferRelativeResize="0"/>
          <p:nvPr/>
        </p:nvPicPr>
        <p:blipFill>
          <a:blip r:embed="rId6">
            <a:alphaModFix/>
          </a:blip>
          <a:stretch>
            <a:fillRect/>
          </a:stretch>
        </p:blipFill>
        <p:spPr>
          <a:xfrm>
            <a:off x="1914278" y="2329155"/>
            <a:ext cx="356543" cy="356543"/>
          </a:xfrm>
          <a:prstGeom prst="rect">
            <a:avLst/>
          </a:prstGeom>
          <a:noFill/>
          <a:ln>
            <a:noFill/>
          </a:ln>
        </p:spPr>
      </p:pic>
      <p:pic>
        <p:nvPicPr>
          <p:cNvPr id="394" name="Google Shape;394;p55"/>
          <p:cNvPicPr preferRelativeResize="0"/>
          <p:nvPr/>
        </p:nvPicPr>
        <p:blipFill>
          <a:blip r:embed="rId7">
            <a:alphaModFix/>
          </a:blip>
          <a:stretch>
            <a:fillRect/>
          </a:stretch>
        </p:blipFill>
        <p:spPr>
          <a:xfrm>
            <a:off x="1914266" y="2848743"/>
            <a:ext cx="342900" cy="342900"/>
          </a:xfrm>
          <a:prstGeom prst="rect">
            <a:avLst/>
          </a:prstGeom>
          <a:noFill/>
          <a:ln>
            <a:noFill/>
          </a:ln>
        </p:spPr>
      </p:pic>
      <p:pic>
        <p:nvPicPr>
          <p:cNvPr id="395" name="Google Shape;395;p55"/>
          <p:cNvPicPr preferRelativeResize="0"/>
          <p:nvPr/>
        </p:nvPicPr>
        <p:blipFill>
          <a:blip r:embed="rId8">
            <a:alphaModFix/>
          </a:blip>
          <a:stretch>
            <a:fillRect/>
          </a:stretch>
        </p:blipFill>
        <p:spPr>
          <a:xfrm>
            <a:off x="1907759" y="3321518"/>
            <a:ext cx="355914" cy="344840"/>
          </a:xfrm>
          <a:prstGeom prst="rect">
            <a:avLst/>
          </a:prstGeom>
          <a:noFill/>
          <a:ln>
            <a:noFill/>
          </a:ln>
        </p:spPr>
      </p:pic>
      <p:pic>
        <p:nvPicPr>
          <p:cNvPr id="396" name="Google Shape;396;p55"/>
          <p:cNvPicPr preferRelativeResize="0"/>
          <p:nvPr/>
        </p:nvPicPr>
        <p:blipFill>
          <a:blip r:embed="rId9">
            <a:alphaModFix/>
          </a:blip>
          <a:stretch>
            <a:fillRect/>
          </a:stretch>
        </p:blipFill>
        <p:spPr>
          <a:xfrm>
            <a:off x="1891699" y="3817956"/>
            <a:ext cx="379123" cy="288843"/>
          </a:xfrm>
          <a:prstGeom prst="rect">
            <a:avLst/>
          </a:prstGeom>
          <a:noFill/>
          <a:ln>
            <a:noFill/>
          </a:ln>
        </p:spPr>
      </p:pic>
      <p:sp>
        <p:nvSpPr>
          <p:cNvPr id="397" name="Google Shape;397;p55"/>
          <p:cNvSpPr/>
          <p:nvPr/>
        </p:nvSpPr>
        <p:spPr>
          <a:xfrm>
            <a:off x="2383505" y="2854824"/>
            <a:ext cx="3514680" cy="323165"/>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en-US" sz="1500" u="sng">
                <a:solidFill>
                  <a:schemeClr val="hlink"/>
                </a:solidFill>
                <a:latin typeface="Garamond"/>
                <a:ea typeface="Garamond"/>
                <a:cs typeface="Garamond"/>
                <a:sym typeface="Garamond"/>
                <a:hlinkClick r:id="rId10"/>
              </a:rPr>
              <a:t>https://www.linkedin.com/in/clusterpulse/</a:t>
            </a:r>
            <a:r>
              <a:rPr lang="en-US" sz="1500">
                <a:solidFill>
                  <a:schemeClr val="dk1"/>
                </a:solidFill>
                <a:latin typeface="Garamond"/>
                <a:ea typeface="Garamond"/>
                <a:cs typeface="Garamond"/>
                <a:sym typeface="Garamond"/>
              </a:rPr>
              <a:t> </a:t>
            </a:r>
            <a:endParaRPr/>
          </a:p>
        </p:txBody>
      </p:sp>
      <p:sp>
        <p:nvSpPr>
          <p:cNvPr id="398" name="Google Shape;398;p55"/>
          <p:cNvSpPr/>
          <p:nvPr/>
        </p:nvSpPr>
        <p:spPr>
          <a:xfrm>
            <a:off x="2412382" y="3352569"/>
            <a:ext cx="3328597" cy="323165"/>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en-US" sz="1500" u="sng">
                <a:solidFill>
                  <a:schemeClr val="hlink"/>
                </a:solidFill>
                <a:latin typeface="Garamond"/>
                <a:ea typeface="Garamond"/>
                <a:cs typeface="Garamond"/>
                <a:sym typeface="Garamond"/>
                <a:hlinkClick r:id="rId11"/>
              </a:rPr>
              <a:t>https://twitter.com/globaljagat</a:t>
            </a:r>
            <a:r>
              <a:rPr lang="en-US" sz="1500">
                <a:solidFill>
                  <a:schemeClr val="dk1"/>
                </a:solidFill>
                <a:latin typeface="Garamond"/>
                <a:ea typeface="Garamond"/>
                <a:cs typeface="Garamond"/>
                <a:sym typeface="Garamond"/>
              </a:rPr>
              <a:t>  </a:t>
            </a:r>
            <a:endParaRPr/>
          </a:p>
        </p:txBody>
      </p:sp>
      <p:sp>
        <p:nvSpPr>
          <p:cNvPr id="399" name="Google Shape;399;p55"/>
          <p:cNvSpPr/>
          <p:nvPr/>
        </p:nvSpPr>
        <p:spPr>
          <a:xfrm>
            <a:off x="2428046" y="2356918"/>
            <a:ext cx="3193310" cy="323165"/>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en-US" sz="1500" u="sng">
                <a:solidFill>
                  <a:schemeClr val="hlink"/>
                </a:solidFill>
                <a:latin typeface="Garamond"/>
                <a:ea typeface="Garamond"/>
                <a:cs typeface="Garamond"/>
                <a:sym typeface="Garamond"/>
                <a:hlinkClick r:id="rId12"/>
              </a:rPr>
              <a:t>https://www.facebook.com/globaljagat</a:t>
            </a:r>
            <a:r>
              <a:rPr lang="en-US" sz="1500">
                <a:solidFill>
                  <a:schemeClr val="dk1"/>
                </a:solidFill>
                <a:latin typeface="Garamond"/>
                <a:ea typeface="Garamond"/>
                <a:cs typeface="Garamond"/>
                <a:sym typeface="Garamond"/>
              </a:rPr>
              <a:t> </a:t>
            </a:r>
            <a:endParaRPr/>
          </a:p>
        </p:txBody>
      </p:sp>
      <p:sp>
        <p:nvSpPr>
          <p:cNvPr id="400" name="Google Shape;400;p55"/>
          <p:cNvSpPr/>
          <p:nvPr/>
        </p:nvSpPr>
        <p:spPr>
          <a:xfrm>
            <a:off x="2412382" y="3817003"/>
            <a:ext cx="4861159" cy="553998"/>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en-US" sz="1500" u="sng">
                <a:solidFill>
                  <a:schemeClr val="hlink"/>
                </a:solidFill>
                <a:latin typeface="Garamond"/>
                <a:ea typeface="Garamond"/>
                <a:cs typeface="Garamond"/>
                <a:sym typeface="Garamond"/>
                <a:hlinkClick r:id="rId13"/>
              </a:rPr>
              <a:t>https://www.youtube.com/channel/UC9xUhauiTyCdZmCnDJ_9o-w</a:t>
            </a:r>
            <a:r>
              <a:rPr lang="en-US" sz="1500">
                <a:solidFill>
                  <a:schemeClr val="dk1"/>
                </a:solidFill>
                <a:latin typeface="Garamond"/>
                <a:ea typeface="Garamond"/>
                <a:cs typeface="Garamond"/>
                <a:sym typeface="Garamond"/>
              </a:rPr>
              <a:t> </a:t>
            </a: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A4BE79B-45EE-540F-77D5-5AA940EEC1CB}"/>
              </a:ext>
            </a:extLst>
          </p:cNvPr>
          <p:cNvSpPr>
            <a:spLocks noGrp="1"/>
          </p:cNvSpPr>
          <p:nvPr>
            <p:ph type="title"/>
          </p:nvPr>
        </p:nvSpPr>
        <p:spPr>
          <a:xfrm>
            <a:off x="7411546" y="2984940"/>
            <a:ext cx="5913120" cy="1325563"/>
          </a:xfrm>
        </p:spPr>
        <p:txBody>
          <a:bodyPr>
            <a:noAutofit/>
          </a:bodyPr>
          <a:lstStyle/>
          <a:p>
            <a:br>
              <a:rPr lang="en-US" sz="2000"/>
            </a:br>
            <a:br>
              <a:rPr lang="en-IN" sz="1800">
                <a:effectLst/>
                <a:latin typeface="Times"/>
                <a:ea typeface="Times New Roman" panose="02020603050405020304" pitchFamily="18" charset="0"/>
                <a:cs typeface="Times New Roman" panose="02020603050405020304" pitchFamily="18" charset="0"/>
              </a:rPr>
            </a:br>
            <a:br>
              <a:rPr lang="en-IN" sz="1800">
                <a:effectLst/>
                <a:latin typeface="Times"/>
                <a:ea typeface="Times New Roman" panose="02020603050405020304" pitchFamily="18" charset="0"/>
                <a:cs typeface="Times New Roman" panose="02020603050405020304" pitchFamily="18" charset="0"/>
              </a:rPr>
            </a:br>
            <a:r>
              <a:rPr lang="en-IN" sz="1800">
                <a:effectLst/>
                <a:latin typeface="Times"/>
                <a:ea typeface="Times New Roman" panose="02020603050405020304" pitchFamily="18" charset="0"/>
                <a:cs typeface="Times New Roman" panose="02020603050405020304" pitchFamily="18" charset="0"/>
              </a:rPr>
              <a:t>Next Cohort : 224</a:t>
            </a:r>
            <a:r>
              <a:rPr lang="en-IN" sz="1800" baseline="30000">
                <a:effectLst/>
                <a:latin typeface="Times"/>
                <a:ea typeface="Times New Roman" panose="02020603050405020304" pitchFamily="18" charset="0"/>
                <a:cs typeface="Times New Roman" panose="02020603050405020304" pitchFamily="18" charset="0"/>
              </a:rPr>
              <a:t>th</a:t>
            </a:r>
            <a:r>
              <a:rPr lang="en-IN" sz="1800">
                <a:effectLst/>
                <a:latin typeface="Times"/>
                <a:ea typeface="Times New Roman" panose="02020603050405020304" pitchFamily="18" charset="0"/>
                <a:cs typeface="Times New Roman" panose="02020603050405020304" pitchFamily="18" charset="0"/>
              </a:rPr>
              <a:t> </a:t>
            </a:r>
            <a:br>
              <a:rPr lang="en-IN" sz="1800">
                <a:effectLst/>
                <a:latin typeface="Times"/>
                <a:ea typeface="Times New Roman" panose="02020603050405020304" pitchFamily="18" charset="0"/>
                <a:cs typeface="Times New Roman" panose="02020603050405020304" pitchFamily="18" charset="0"/>
              </a:rPr>
            </a:br>
            <a:r>
              <a:rPr lang="en-IN" sz="1800" b="1">
                <a:solidFill>
                  <a:srgbClr val="FF0000"/>
                </a:solidFill>
                <a:latin typeface="Times"/>
                <a:ea typeface="Times New Roman" panose="02020603050405020304" pitchFamily="18" charset="0"/>
                <a:cs typeface="Times New Roman" panose="02020603050405020304" pitchFamily="18" charset="0"/>
              </a:rPr>
              <a:t>Sept &amp; Oct batch FULL &amp; CLOSED</a:t>
            </a:r>
            <a:br>
              <a:rPr lang="en-IN" sz="1800" b="1">
                <a:solidFill>
                  <a:srgbClr val="FF0000"/>
                </a:solidFill>
                <a:latin typeface="Times"/>
                <a:ea typeface="Times New Roman" panose="02020603050405020304" pitchFamily="18" charset="0"/>
                <a:cs typeface="Times New Roman" panose="02020603050405020304" pitchFamily="18" charset="0"/>
              </a:rPr>
            </a:br>
            <a:br>
              <a:rPr lang="en-IN" sz="1800" b="1">
                <a:solidFill>
                  <a:srgbClr val="FF0000"/>
                </a:solidFill>
                <a:latin typeface="Times"/>
                <a:ea typeface="Times New Roman" panose="02020603050405020304" pitchFamily="18" charset="0"/>
                <a:cs typeface="Times New Roman" panose="02020603050405020304" pitchFamily="18" charset="0"/>
              </a:rPr>
            </a:br>
            <a:r>
              <a:rPr lang="en-IN" sz="1800" b="1">
                <a:solidFill>
                  <a:srgbClr val="0070C0"/>
                </a:solidFill>
                <a:effectLst/>
                <a:latin typeface="Times"/>
                <a:ea typeface="Times New Roman" panose="02020603050405020304" pitchFamily="18" charset="0"/>
                <a:cs typeface="Times New Roman" panose="02020603050405020304" pitchFamily="18" charset="0"/>
              </a:rPr>
              <a:t>23 Nov to 27 Nov 2024 – 224</a:t>
            </a:r>
            <a:r>
              <a:rPr lang="en-IN" sz="1800" b="1" baseline="30000">
                <a:solidFill>
                  <a:srgbClr val="0070C0"/>
                </a:solidFill>
                <a:effectLst/>
                <a:latin typeface="Times"/>
                <a:ea typeface="Times New Roman" panose="02020603050405020304" pitchFamily="18" charset="0"/>
                <a:cs typeface="Times New Roman" panose="02020603050405020304" pitchFamily="18" charset="0"/>
              </a:rPr>
              <a:t>th</a:t>
            </a:r>
            <a:r>
              <a:rPr lang="en-IN" sz="1800" b="1">
                <a:solidFill>
                  <a:srgbClr val="0070C0"/>
                </a:solidFill>
                <a:effectLst/>
                <a:latin typeface="Times"/>
                <a:ea typeface="Times New Roman" panose="02020603050405020304" pitchFamily="18" charset="0"/>
                <a:cs typeface="Times New Roman" panose="02020603050405020304" pitchFamily="18" charset="0"/>
              </a:rPr>
              <a:t>  </a:t>
            </a:r>
            <a:r>
              <a:rPr lang="en-IN" sz="1800" b="1">
                <a:solidFill>
                  <a:srgbClr val="FF0000"/>
                </a:solidFill>
                <a:effectLst/>
                <a:latin typeface="Times"/>
                <a:ea typeface="Times New Roman" panose="02020603050405020304" pitchFamily="18" charset="0"/>
                <a:cs typeface="Times New Roman" panose="02020603050405020304" pitchFamily="18" charset="0"/>
              </a:rPr>
              <a:t>( OPEN ) </a:t>
            </a:r>
            <a:br>
              <a:rPr lang="en-IN" sz="1800" b="1">
                <a:solidFill>
                  <a:srgbClr val="FF0000"/>
                </a:solidFill>
                <a:effectLst/>
                <a:latin typeface="Times"/>
                <a:ea typeface="Times New Roman" panose="02020603050405020304" pitchFamily="18" charset="0"/>
                <a:cs typeface="Times New Roman" panose="02020603050405020304" pitchFamily="18" charset="0"/>
              </a:rPr>
            </a:br>
            <a:br>
              <a:rPr lang="en-IN" sz="1800" b="1">
                <a:solidFill>
                  <a:srgbClr val="FF0000"/>
                </a:solidFill>
                <a:effectLst/>
                <a:latin typeface="Times"/>
                <a:ea typeface="Times New Roman" panose="02020603050405020304" pitchFamily="18" charset="0"/>
                <a:cs typeface="Times New Roman" panose="02020603050405020304" pitchFamily="18" charset="0"/>
              </a:rPr>
            </a:br>
            <a:r>
              <a:rPr lang="en-IN" sz="1800" b="1">
                <a:solidFill>
                  <a:srgbClr val="FF0000"/>
                </a:solidFill>
                <a:effectLst/>
                <a:latin typeface="Times"/>
                <a:ea typeface="Times New Roman" panose="02020603050405020304" pitchFamily="18" charset="0"/>
                <a:cs typeface="Times New Roman" panose="02020603050405020304" pitchFamily="18" charset="0"/>
              </a:rPr>
              <a:t>Register here : </a:t>
            </a:r>
            <a:br>
              <a:rPr lang="en-IN" sz="1800" b="1">
                <a:solidFill>
                  <a:srgbClr val="FF0000"/>
                </a:solidFill>
                <a:effectLst/>
                <a:latin typeface="Times"/>
                <a:ea typeface="Times New Roman" panose="02020603050405020304" pitchFamily="18" charset="0"/>
                <a:cs typeface="Times New Roman" panose="02020603050405020304" pitchFamily="18" charset="0"/>
              </a:rPr>
            </a:br>
            <a:r>
              <a:rPr lang="en-IN" sz="1800" b="1">
                <a:effectLst/>
                <a:latin typeface="Times"/>
                <a:ea typeface="Times New Roman" panose="02020603050405020304" pitchFamily="18" charset="0"/>
                <a:cs typeface="Times New Roman" panose="02020603050405020304" pitchFamily="18" charset="0"/>
                <a:hlinkClick r:id="rId2"/>
              </a:rPr>
              <a:t>www.bit.ly/Cohort224</a:t>
            </a:r>
            <a:r>
              <a:rPr lang="en-IN" sz="1800" b="1">
                <a:effectLst/>
                <a:latin typeface="Times"/>
                <a:ea typeface="Times New Roman" panose="02020603050405020304" pitchFamily="18" charset="0"/>
                <a:cs typeface="Times New Roman" panose="02020603050405020304" pitchFamily="18" charset="0"/>
              </a:rPr>
              <a:t>   </a:t>
            </a:r>
            <a:br>
              <a:rPr lang="en-IN" sz="1800">
                <a:effectLst/>
                <a:latin typeface="Times"/>
                <a:ea typeface="Times New Roman" panose="02020603050405020304" pitchFamily="18" charset="0"/>
                <a:cs typeface="Times New Roman" panose="02020603050405020304" pitchFamily="18" charset="0"/>
                <a:hlinkClick r:id="rId2"/>
              </a:rPr>
            </a:br>
            <a:br>
              <a:rPr lang="en-IN" sz="2000" u="sng">
                <a:solidFill>
                  <a:srgbClr val="222222"/>
                </a:solidFill>
                <a:effectLst/>
                <a:latin typeface="Arial" panose="020B0604020202020204" pitchFamily="34" charset="0"/>
                <a:ea typeface="Times New Roman" panose="02020603050405020304" pitchFamily="18" charset="0"/>
                <a:hlinkClick r:id="rId2"/>
              </a:rPr>
            </a:br>
            <a:br>
              <a:rPr lang="en-IN" sz="2000" u="sng">
                <a:solidFill>
                  <a:srgbClr val="222222"/>
                </a:solidFill>
                <a:effectLst/>
                <a:latin typeface="Arial" panose="020B0604020202020204" pitchFamily="34" charset="0"/>
                <a:ea typeface="Times New Roman" panose="02020603050405020304" pitchFamily="18" charset="0"/>
                <a:hlinkClick r:id="rId2"/>
              </a:rPr>
            </a:br>
            <a:br>
              <a:rPr lang="en-IN" sz="2000" u="sng">
                <a:solidFill>
                  <a:srgbClr val="222222"/>
                </a:solidFill>
                <a:effectLst/>
                <a:latin typeface="Arial" panose="020B0604020202020204" pitchFamily="34" charset="0"/>
                <a:ea typeface="Times New Roman" panose="02020603050405020304" pitchFamily="18" charset="0"/>
                <a:hlinkClick r:id="rId2"/>
              </a:rPr>
            </a:br>
            <a:br>
              <a:rPr lang="en-IN" sz="1800" u="sng">
                <a:solidFill>
                  <a:srgbClr val="222222"/>
                </a:solidFill>
                <a:effectLst/>
                <a:latin typeface="Arial" panose="020B0604020202020204" pitchFamily="34" charset="0"/>
                <a:ea typeface="Times New Roman" panose="02020603050405020304" pitchFamily="18" charset="0"/>
                <a:hlinkClick r:id="rId2"/>
              </a:rPr>
            </a:br>
            <a:r>
              <a:rPr lang="en-IN" sz="1800">
                <a:solidFill>
                  <a:srgbClr val="222222"/>
                </a:solidFill>
                <a:effectLst/>
                <a:latin typeface="Arial" panose="020B0604020202020204" pitchFamily="34" charset="0"/>
                <a:ea typeface="Times New Roman" panose="02020603050405020304" pitchFamily="18" charset="0"/>
              </a:rPr>
              <a:t>If you are part of trade associations / </a:t>
            </a:r>
            <a:br>
              <a:rPr lang="en-IN" sz="1800">
                <a:solidFill>
                  <a:srgbClr val="222222"/>
                </a:solidFill>
                <a:effectLst/>
                <a:latin typeface="Arial" panose="020B0604020202020204" pitchFamily="34" charset="0"/>
                <a:ea typeface="Times New Roman" panose="02020603050405020304" pitchFamily="18" charset="0"/>
                <a:hlinkClick r:id="rId2"/>
              </a:rPr>
            </a:br>
            <a:r>
              <a:rPr lang="en-IN" sz="1800">
                <a:solidFill>
                  <a:srgbClr val="222222"/>
                </a:solidFill>
                <a:effectLst/>
                <a:latin typeface="Arial" panose="020B0604020202020204" pitchFamily="34" charset="0"/>
                <a:ea typeface="Times New Roman" panose="02020603050405020304" pitchFamily="18" charset="0"/>
              </a:rPr>
              <a:t>Chamber of commerce / Rotary club / </a:t>
            </a:r>
            <a:br>
              <a:rPr lang="en-IN" sz="1800">
                <a:solidFill>
                  <a:srgbClr val="222222"/>
                </a:solidFill>
                <a:effectLst/>
                <a:latin typeface="Arial" panose="020B0604020202020204" pitchFamily="34" charset="0"/>
                <a:ea typeface="Times New Roman" panose="02020603050405020304" pitchFamily="18" charset="0"/>
                <a:hlinkClick r:id="rId2"/>
              </a:rPr>
            </a:br>
            <a:r>
              <a:rPr lang="en-IN" sz="1800">
                <a:solidFill>
                  <a:srgbClr val="222222"/>
                </a:solidFill>
                <a:effectLst/>
                <a:latin typeface="Arial" panose="020B0604020202020204" pitchFamily="34" charset="0"/>
                <a:ea typeface="Times New Roman" panose="02020603050405020304" pitchFamily="18" charset="0"/>
              </a:rPr>
              <a:t>business groups etc in your city, </a:t>
            </a:r>
            <a:br>
              <a:rPr lang="en-IN" sz="1800">
                <a:solidFill>
                  <a:srgbClr val="222222"/>
                </a:solidFill>
                <a:effectLst/>
                <a:latin typeface="Arial" panose="020B0604020202020204" pitchFamily="34" charset="0"/>
                <a:ea typeface="Times New Roman" panose="02020603050405020304" pitchFamily="18" charset="0"/>
                <a:hlinkClick r:id="rId2"/>
              </a:rPr>
            </a:br>
            <a:r>
              <a:rPr lang="en-IN" sz="1800">
                <a:solidFill>
                  <a:srgbClr val="222222"/>
                </a:solidFill>
                <a:effectLst/>
                <a:latin typeface="Arial" panose="020B0604020202020204" pitchFamily="34" charset="0"/>
                <a:ea typeface="Times New Roman" panose="02020603050405020304" pitchFamily="18" charset="0"/>
              </a:rPr>
              <a:t>would love to take 1 / 2 hour sensitisation talk </a:t>
            </a:r>
            <a:br>
              <a:rPr lang="en-IN" sz="1800">
                <a:solidFill>
                  <a:srgbClr val="222222"/>
                </a:solidFill>
                <a:effectLst/>
                <a:latin typeface="Arial" panose="020B0604020202020204" pitchFamily="34" charset="0"/>
                <a:ea typeface="Times New Roman" panose="02020603050405020304" pitchFamily="18" charset="0"/>
                <a:hlinkClick r:id="rId2"/>
              </a:rPr>
            </a:br>
            <a:r>
              <a:rPr lang="en-IN" sz="1800">
                <a:solidFill>
                  <a:srgbClr val="222222"/>
                </a:solidFill>
                <a:effectLst/>
                <a:latin typeface="Arial" panose="020B0604020202020204" pitchFamily="34" charset="0"/>
                <a:ea typeface="Times New Roman" panose="02020603050405020304" pitchFamily="18" charset="0"/>
              </a:rPr>
              <a:t>on exports – either online or physical</a:t>
            </a:r>
            <a:br>
              <a:rPr lang="en-IN" sz="1800">
                <a:solidFill>
                  <a:srgbClr val="222222"/>
                </a:solidFill>
                <a:effectLst/>
                <a:latin typeface="Arial" panose="020B0604020202020204" pitchFamily="34" charset="0"/>
                <a:ea typeface="Times New Roman" panose="02020603050405020304" pitchFamily="18" charset="0"/>
                <a:hlinkClick r:id="rId2"/>
              </a:rPr>
            </a:br>
            <a:br>
              <a:rPr lang="en-IN" sz="1800">
                <a:solidFill>
                  <a:srgbClr val="222222"/>
                </a:solidFill>
                <a:effectLst/>
                <a:latin typeface="Arial" panose="020B0604020202020204" pitchFamily="34" charset="0"/>
                <a:ea typeface="Times New Roman" panose="02020603050405020304" pitchFamily="18" charset="0"/>
                <a:hlinkClick r:id="rId2"/>
              </a:rPr>
            </a:br>
            <a:r>
              <a:rPr lang="en-IN" sz="1800" b="1">
                <a:solidFill>
                  <a:srgbClr val="FF0000"/>
                </a:solidFill>
                <a:effectLst/>
                <a:latin typeface="Arial" panose="020B0604020202020204" pitchFamily="34" charset="0"/>
                <a:ea typeface="Times New Roman" panose="02020603050405020304" pitchFamily="18" charset="0"/>
              </a:rPr>
              <a:t>“The Art &amp; Science of exports – </a:t>
            </a:r>
            <a:br>
              <a:rPr lang="en-IN" sz="1800" b="1">
                <a:solidFill>
                  <a:srgbClr val="FF0000"/>
                </a:solidFill>
                <a:effectLst/>
                <a:latin typeface="Arial" panose="020B0604020202020204" pitchFamily="34" charset="0"/>
                <a:ea typeface="Times New Roman" panose="02020603050405020304" pitchFamily="18" charset="0"/>
                <a:hlinkClick r:id="rId2"/>
              </a:rPr>
            </a:br>
            <a:r>
              <a:rPr lang="en-IN" sz="1800" b="1">
                <a:solidFill>
                  <a:srgbClr val="FF0000"/>
                </a:solidFill>
                <a:effectLst/>
                <a:latin typeface="Arial" panose="020B0604020202020204" pitchFamily="34" charset="0"/>
                <a:ea typeface="Times New Roman" panose="02020603050405020304" pitchFamily="18" charset="0"/>
              </a:rPr>
              <a:t>AI as a tool of export lead generation”</a:t>
            </a:r>
            <a:br>
              <a:rPr lang="en-IN" sz="1800" b="1">
                <a:solidFill>
                  <a:srgbClr val="FF0000"/>
                </a:solidFill>
                <a:effectLst/>
                <a:latin typeface="Arial" panose="020B0604020202020204" pitchFamily="34" charset="0"/>
                <a:ea typeface="Times New Roman" panose="02020603050405020304" pitchFamily="18" charset="0"/>
                <a:hlinkClick r:id="rId2"/>
              </a:rPr>
            </a:br>
            <a:br>
              <a:rPr lang="en-IN" sz="1800" b="1">
                <a:solidFill>
                  <a:srgbClr val="FF0000"/>
                </a:solidFill>
                <a:effectLst/>
                <a:latin typeface="Arial" panose="020B0604020202020204" pitchFamily="34" charset="0"/>
                <a:ea typeface="Times New Roman" panose="02020603050405020304" pitchFamily="18" charset="0"/>
                <a:hlinkClick r:id="rId2"/>
              </a:rPr>
            </a:br>
            <a:r>
              <a:rPr lang="en-IN" sz="1800" b="1">
                <a:solidFill>
                  <a:srgbClr val="FF0000"/>
                </a:solidFill>
                <a:effectLst/>
                <a:latin typeface="Arial" panose="020B0604020202020204" pitchFamily="34" charset="0"/>
                <a:ea typeface="Times New Roman" panose="02020603050405020304" pitchFamily="18" charset="0"/>
              </a:rPr>
              <a:t>  </a:t>
            </a:r>
            <a:r>
              <a:rPr lang="en-IN" sz="1600" b="1">
                <a:solidFill>
                  <a:srgbClr val="FF0000"/>
                </a:solidFill>
              </a:rPr>
              <a:t>    </a:t>
            </a:r>
            <a:br>
              <a:rPr lang="en-IN" sz="1100" b="1">
                <a:solidFill>
                  <a:srgbClr val="FF0000"/>
                </a:solidFill>
              </a:rPr>
            </a:br>
            <a:endParaRPr lang="en-US" sz="2800" b="1">
              <a:solidFill>
                <a:srgbClr val="FF0000"/>
              </a:solidFill>
            </a:endParaRPr>
          </a:p>
        </p:txBody>
      </p:sp>
      <p:pic>
        <p:nvPicPr>
          <p:cNvPr id="3" name="Picture 2">
            <a:extLst>
              <a:ext uri="{FF2B5EF4-FFF2-40B4-BE49-F238E27FC236}">
                <a16:creationId xmlns:a16="http://schemas.microsoft.com/office/drawing/2014/main" id="{646674D2-31DF-0474-967F-F7A599895EE0}"/>
              </a:ext>
            </a:extLst>
          </p:cNvPr>
          <p:cNvPicPr>
            <a:picLocks noChangeAspect="1"/>
          </p:cNvPicPr>
          <p:nvPr/>
        </p:nvPicPr>
        <p:blipFill>
          <a:blip r:embed="rId3"/>
          <a:stretch>
            <a:fillRect/>
          </a:stretch>
        </p:blipFill>
        <p:spPr>
          <a:xfrm>
            <a:off x="0" y="0"/>
            <a:ext cx="6832600" cy="6819900"/>
          </a:xfrm>
          <a:prstGeom prst="rect">
            <a:avLst/>
          </a:prstGeom>
        </p:spPr>
      </p:pic>
    </p:spTree>
    <p:extLst>
      <p:ext uri="{BB962C8B-B14F-4D97-AF65-F5344CB8AC3E}">
        <p14:creationId xmlns:p14="http://schemas.microsoft.com/office/powerpoint/2010/main" val="261434678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9ED306-4DE1-DF83-4AFB-572AAF5EF7D1}"/>
              </a:ext>
            </a:extLst>
          </p:cNvPr>
          <p:cNvSpPr>
            <a:spLocks noGrp="1"/>
          </p:cNvSpPr>
          <p:nvPr>
            <p:ph type="title"/>
          </p:nvPr>
        </p:nvSpPr>
        <p:spPr>
          <a:xfrm>
            <a:off x="5719467" y="1830839"/>
            <a:ext cx="5913120" cy="1325563"/>
          </a:xfrm>
        </p:spPr>
        <p:txBody>
          <a:bodyPr>
            <a:noAutofit/>
          </a:bodyPr>
          <a:lstStyle/>
          <a:p>
            <a:pPr>
              <a:tabLst>
                <a:tab pos="785495" algn="l"/>
              </a:tabLst>
            </a:pPr>
            <a:br>
              <a:rPr lang="en-US" sz="2800"/>
            </a:br>
            <a:r>
              <a:rPr lang="en-US" sz="2800" b="1"/>
              <a:t>Services Export </a:t>
            </a:r>
            <a:br>
              <a:rPr lang="en-US" sz="2800" b="1"/>
            </a:br>
            <a:br>
              <a:rPr lang="en-US" sz="2800" b="1"/>
            </a:br>
            <a:r>
              <a:rPr lang="en-US" sz="2800" b="1">
                <a:solidFill>
                  <a:srgbClr val="FF0000"/>
                </a:solidFill>
              </a:rPr>
              <a:t>25</a:t>
            </a:r>
            <a:r>
              <a:rPr lang="en-US" sz="2800" b="1" baseline="30000">
                <a:solidFill>
                  <a:srgbClr val="FF0000"/>
                </a:solidFill>
              </a:rPr>
              <a:t>th</a:t>
            </a:r>
            <a:r>
              <a:rPr lang="en-US" sz="2800" b="1">
                <a:solidFill>
                  <a:srgbClr val="FF0000"/>
                </a:solidFill>
              </a:rPr>
              <a:t>. Sept to 27</a:t>
            </a:r>
            <a:r>
              <a:rPr lang="en-US" sz="2800" b="1" baseline="30000">
                <a:solidFill>
                  <a:srgbClr val="FF0000"/>
                </a:solidFill>
              </a:rPr>
              <a:t>th Sept</a:t>
            </a:r>
            <a:r>
              <a:rPr lang="en-US" sz="2800" b="1">
                <a:solidFill>
                  <a:srgbClr val="FF0000"/>
                </a:solidFill>
              </a:rPr>
              <a:t> 2024</a:t>
            </a:r>
            <a:br>
              <a:rPr lang="en-US" sz="2800"/>
            </a:br>
            <a:r>
              <a:rPr lang="en-US" sz="2800"/>
              <a:t>8 am to 10 am IST &amp; 6 pm to 8 pm IST</a:t>
            </a:r>
            <a:br>
              <a:rPr lang="en-US" sz="2800"/>
            </a:br>
            <a:br>
              <a:rPr lang="en-US" sz="2800"/>
            </a:br>
            <a:r>
              <a:rPr lang="en-US" sz="2800"/>
              <a:t>Register here : </a:t>
            </a:r>
            <a:r>
              <a:rPr lang="en-IN" sz="1800" b="1">
                <a:solidFill>
                  <a:srgbClr val="FF0000"/>
                </a:solidFill>
                <a:effectLst/>
                <a:latin typeface="Times New Roman" panose="02020603050405020304" pitchFamily="18" charset="0"/>
                <a:ea typeface="Times New Roman" panose="02020603050405020304" pitchFamily="18" charset="0"/>
              </a:rPr>
              <a:t> </a:t>
            </a:r>
            <a:br>
              <a:rPr lang="en-IN" sz="1800">
                <a:effectLst/>
                <a:latin typeface="Times New Roman" panose="02020603050405020304" pitchFamily="18" charset="0"/>
                <a:ea typeface="Times New Roman" panose="02020603050405020304" pitchFamily="18" charset="0"/>
              </a:rPr>
            </a:br>
            <a:r>
              <a:rPr lang="en-IN" sz="1800">
                <a:effectLst/>
                <a:latin typeface="Times New Roman" panose="02020603050405020304" pitchFamily="18" charset="0"/>
                <a:ea typeface="Times New Roman" panose="02020603050405020304" pitchFamily="18" charset="0"/>
                <a:hlinkClick r:id="rId2"/>
              </a:rPr>
              <a:t>https://bit.ly/Services-Export</a:t>
            </a:r>
            <a:r>
              <a:rPr lang="en-IN" sz="1800">
                <a:effectLst/>
                <a:latin typeface="Times New Roman" panose="02020603050405020304" pitchFamily="18" charset="0"/>
                <a:ea typeface="Times New Roman" panose="02020603050405020304" pitchFamily="18" charset="0"/>
              </a:rPr>
              <a:t>  </a:t>
            </a:r>
            <a:br>
              <a:rPr lang="en-IN" sz="1100" b="1">
                <a:hlinkClick r:id="rId2"/>
              </a:rPr>
            </a:br>
            <a:endParaRPr lang="en-US" sz="2800"/>
          </a:p>
        </p:txBody>
      </p:sp>
      <p:pic>
        <p:nvPicPr>
          <p:cNvPr id="2" name="Picture 1">
            <a:extLst>
              <a:ext uri="{FF2B5EF4-FFF2-40B4-BE49-F238E27FC236}">
                <a16:creationId xmlns:a16="http://schemas.microsoft.com/office/drawing/2014/main" id="{75C0FFF8-C22D-0A8B-B319-6443491DE7FD}"/>
              </a:ext>
            </a:extLst>
          </p:cNvPr>
          <p:cNvPicPr>
            <a:picLocks noChangeAspect="1"/>
          </p:cNvPicPr>
          <p:nvPr/>
        </p:nvPicPr>
        <p:blipFill>
          <a:blip r:embed="rId3"/>
          <a:stretch>
            <a:fillRect/>
          </a:stretch>
        </p:blipFill>
        <p:spPr>
          <a:xfrm>
            <a:off x="0" y="0"/>
            <a:ext cx="4823775" cy="6858000"/>
          </a:xfrm>
          <a:prstGeom prst="rect">
            <a:avLst/>
          </a:prstGeom>
        </p:spPr>
      </p:pic>
    </p:spTree>
    <p:extLst>
      <p:ext uri="{BB962C8B-B14F-4D97-AF65-F5344CB8AC3E}">
        <p14:creationId xmlns:p14="http://schemas.microsoft.com/office/powerpoint/2010/main" val="14251475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lobal Network India | LinkedIn">
            <a:extLst>
              <a:ext uri="{FF2B5EF4-FFF2-40B4-BE49-F238E27FC236}">
                <a16:creationId xmlns:a16="http://schemas.microsoft.com/office/drawing/2014/main" id="{E05D8B1F-1B2B-4E37-B288-5D7068692B17}"/>
              </a:ext>
            </a:extLst>
          </p:cNvPr>
          <p:cNvPicPr>
            <a:picLocks noChangeAspect="1" noChangeArrowheads="1"/>
          </p:cNvPicPr>
          <p:nvPr/>
        </p:nvPicPr>
        <p:blipFill>
          <a:blip r:embed="rId2">
            <a:extLst>
              <a:ext uri="{28A0092B-C50C-407E-A947-70E740481C1C}">
                <a14:useLocalDpi xmlns:a14="http://schemas.microsoft.com/office/drawing/2010/main"/>
              </a:ext>
            </a:extLst>
          </a:blip>
          <a:srcRect t="22533" r="-666" b="26267"/>
          <a:stretch>
            <a:fillRect/>
          </a:stretch>
        </p:blipFill>
        <p:spPr bwMode="auto">
          <a:xfrm>
            <a:off x="87314" y="95620"/>
            <a:ext cx="1917700" cy="975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039D5E-C035-4DE4-B161-A99915BE6D90}"/>
              </a:ext>
            </a:extLst>
          </p:cNvPr>
          <p:cNvSpPr txBox="1"/>
          <p:nvPr/>
        </p:nvSpPr>
        <p:spPr>
          <a:xfrm>
            <a:off x="0" y="1303382"/>
            <a:ext cx="2113280" cy="5386090"/>
          </a:xfrm>
          <a:prstGeom prst="rect">
            <a:avLst/>
          </a:prstGeom>
          <a:noFill/>
        </p:spPr>
        <p:txBody>
          <a:bodyPr wrap="square" rtlCol="0">
            <a:spAutoFit/>
          </a:bodyPr>
          <a:lstStyle/>
          <a:p>
            <a:r>
              <a:rPr lang="en-US" sz="1200" b="1">
                <a:latin typeface="Garamond" panose="02020404030301010803" pitchFamily="18" charset="0"/>
                <a:hlinkClick r:id="rId3"/>
              </a:rPr>
              <a:t>www.globalnetworkindia.com</a:t>
            </a:r>
            <a:r>
              <a:rPr lang="en-US" sz="1200" b="1">
                <a:latin typeface="Garamond" panose="02020404030301010803" pitchFamily="18" charset="0"/>
              </a:rPr>
              <a:t>  </a:t>
            </a:r>
          </a:p>
          <a:p>
            <a:r>
              <a:rPr lang="en-US" sz="1500">
                <a:latin typeface="Garamond" panose="02020404030301010803" pitchFamily="18" charset="0"/>
              </a:rPr>
              <a:t>International trade advisory firm since </a:t>
            </a:r>
            <a:r>
              <a:rPr lang="en-US" sz="1500" b="1">
                <a:latin typeface="Garamond" panose="02020404030301010803" pitchFamily="18" charset="0"/>
              </a:rPr>
              <a:t>28 </a:t>
            </a:r>
          </a:p>
          <a:p>
            <a:r>
              <a:rPr lang="en-US" sz="1500" b="1">
                <a:latin typeface="Garamond" panose="02020404030301010803" pitchFamily="18" charset="0"/>
              </a:rPr>
              <a:t>( 1997) years ( 180 biz delegations</a:t>
            </a:r>
            <a:r>
              <a:rPr lang="en-US" sz="1500">
                <a:latin typeface="Garamond" panose="02020404030301010803" pitchFamily="18" charset="0"/>
              </a:rPr>
              <a:t>). </a:t>
            </a:r>
            <a:r>
              <a:rPr lang="en-US" sz="1500" b="1">
                <a:latin typeface="Garamond" panose="02020404030301010803" pitchFamily="18" charset="0"/>
              </a:rPr>
              <a:t>Ex Trade &amp; Investment commissioner of Government of Manitoba, Canada in India. </a:t>
            </a:r>
            <a:r>
              <a:rPr lang="en-US" sz="1500" b="1">
                <a:solidFill>
                  <a:srgbClr val="FF0000"/>
                </a:solidFill>
                <a:latin typeface="Garamond" panose="02020404030301010803" pitchFamily="18" charset="0"/>
              </a:rPr>
              <a:t>Defense Offset</a:t>
            </a:r>
          </a:p>
          <a:p>
            <a:r>
              <a:rPr lang="en-US" sz="1400">
                <a:latin typeface="Garamond" panose="02020404030301010803" pitchFamily="18" charset="0"/>
              </a:rPr>
              <a:t> </a:t>
            </a:r>
            <a:endParaRPr lang="en-US" sz="1500">
              <a:latin typeface="Garamond" panose="02020404030301010803" pitchFamily="18" charset="0"/>
            </a:endParaRPr>
          </a:p>
          <a:p>
            <a:pPr marL="285750" indent="-285750">
              <a:buFont typeface="Arial" panose="020B0604020202020204" pitchFamily="34" charset="0"/>
              <a:buChar char="•"/>
            </a:pPr>
            <a:r>
              <a:rPr lang="en-US" sz="1400">
                <a:latin typeface="Garamond" panose="02020404030301010803" pitchFamily="18" charset="0"/>
              </a:rPr>
              <a:t>Vibrant Gujarat USA roadshow</a:t>
            </a:r>
          </a:p>
          <a:p>
            <a:pPr marL="285750" indent="-285750">
              <a:buFont typeface="Arial" panose="020B0604020202020204" pitchFamily="34" charset="0"/>
              <a:buChar char="•"/>
            </a:pPr>
            <a:r>
              <a:rPr lang="en-US" sz="1400">
                <a:latin typeface="Garamond" panose="02020404030301010803" pitchFamily="18" charset="0"/>
              </a:rPr>
              <a:t>Vibrant Kutch 2015</a:t>
            </a:r>
          </a:p>
          <a:p>
            <a:pPr marL="285750" indent="-285750">
              <a:buFont typeface="Arial" panose="020B0604020202020204" pitchFamily="34" charset="0"/>
              <a:buChar char="•"/>
            </a:pPr>
            <a:r>
              <a:rPr lang="en-US" sz="1400">
                <a:latin typeface="Garamond" panose="02020404030301010803" pitchFamily="18" charset="0"/>
              </a:rPr>
              <a:t>Vibrant Saurashtra 2016</a:t>
            </a:r>
          </a:p>
          <a:p>
            <a:pPr marL="285750" indent="-285750">
              <a:buFont typeface="Arial" panose="020B0604020202020204" pitchFamily="34" charset="0"/>
              <a:buChar char="•"/>
            </a:pPr>
            <a:r>
              <a:rPr lang="en-US" sz="1400">
                <a:latin typeface="Garamond" panose="02020404030301010803" pitchFamily="18" charset="0"/>
              </a:rPr>
              <a:t>Vibrant Ceramics 2017</a:t>
            </a:r>
          </a:p>
          <a:p>
            <a:pPr marL="285750" indent="-285750">
              <a:buFont typeface="Arial" panose="020B0604020202020204" pitchFamily="34" charset="0"/>
              <a:buChar char="•"/>
            </a:pPr>
            <a:r>
              <a:rPr lang="en-US" sz="1400">
                <a:latin typeface="Garamond" panose="02020404030301010803" pitchFamily="18" charset="0"/>
              </a:rPr>
              <a:t>Vibrant Tamil Nadu 2018</a:t>
            </a:r>
          </a:p>
          <a:p>
            <a:pPr marL="285750" indent="-285750">
              <a:buFont typeface="Arial" panose="020B0604020202020204" pitchFamily="34" charset="0"/>
              <a:buChar char="•"/>
            </a:pPr>
            <a:r>
              <a:rPr lang="en-US" sz="1400">
                <a:latin typeface="Garamond" panose="02020404030301010803" pitchFamily="18" charset="0"/>
              </a:rPr>
              <a:t>Vibrant Goa 2019</a:t>
            </a:r>
          </a:p>
          <a:p>
            <a:pPr marL="285750" indent="-285750">
              <a:buFont typeface="Arial" panose="020B0604020202020204" pitchFamily="34" charset="0"/>
              <a:buChar char="•"/>
            </a:pPr>
            <a:r>
              <a:rPr lang="en-US" sz="1400">
                <a:latin typeface="Garamond" panose="02020404030301010803" pitchFamily="18" charset="0"/>
              </a:rPr>
              <a:t>Vibrant Kongunadu 2020</a:t>
            </a:r>
          </a:p>
          <a:p>
            <a:pPr marL="285750" indent="-285750">
              <a:buFont typeface="Arial" panose="020B0604020202020204" pitchFamily="34" charset="0"/>
              <a:buChar char="•"/>
            </a:pPr>
            <a:r>
              <a:rPr lang="en-US" sz="1400" b="1">
                <a:latin typeface="Garamond" panose="02020404030301010803" pitchFamily="18" charset="0"/>
              </a:rPr>
              <a:t>Vibrant Virtual Expo</a:t>
            </a:r>
          </a:p>
          <a:p>
            <a:endParaRPr lang="en-IN" sz="1500"/>
          </a:p>
        </p:txBody>
      </p:sp>
      <p:pic>
        <p:nvPicPr>
          <p:cNvPr id="1032" name="Picture 8" descr="Global Network Institute - Prahlad Nagar, Ahmedabad - Reviews, Fee  Structure, Admission Form, Address, Contact, Rating - Directory">
            <a:extLst>
              <a:ext uri="{FF2B5EF4-FFF2-40B4-BE49-F238E27FC236}">
                <a16:creationId xmlns:a16="http://schemas.microsoft.com/office/drawing/2014/main" id="{8EB1C4FF-4FE1-45C2-AD60-4EF58432D31B}"/>
              </a:ext>
            </a:extLst>
          </p:cNvPr>
          <p:cNvPicPr>
            <a:picLocks noChangeAspect="1" noChangeArrowheads="1"/>
          </p:cNvPicPr>
          <p:nvPr/>
        </p:nvPicPr>
        <p:blipFill>
          <a:blip r:embed="rId4">
            <a:extLst>
              <a:ext uri="{28A0092B-C50C-407E-A947-70E740481C1C}">
                <a14:useLocalDpi xmlns:a14="http://schemas.microsoft.com/office/drawing/2010/main"/>
              </a:ext>
            </a:extLst>
          </a:blip>
          <a:srcRect l="-1" r="-1111"/>
          <a:stretch>
            <a:fillRect/>
          </a:stretch>
        </p:blipFill>
        <p:spPr bwMode="auto">
          <a:xfrm>
            <a:off x="2190433" y="145561"/>
            <a:ext cx="1734820" cy="978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3ED77F-2DCA-4E6B-BA96-234BFF183EF7}"/>
              </a:ext>
            </a:extLst>
          </p:cNvPr>
          <p:cNvSpPr txBox="1"/>
          <p:nvPr/>
        </p:nvSpPr>
        <p:spPr>
          <a:xfrm>
            <a:off x="2077912" y="1290319"/>
            <a:ext cx="2020949" cy="5878532"/>
          </a:xfrm>
          <a:prstGeom prst="rect">
            <a:avLst/>
          </a:prstGeom>
          <a:noFill/>
        </p:spPr>
        <p:txBody>
          <a:bodyPr wrap="square" rtlCol="0">
            <a:spAutoFit/>
          </a:bodyPr>
          <a:lstStyle/>
          <a:p>
            <a:pPr marL="0" indent="0">
              <a:buNone/>
            </a:pPr>
            <a:r>
              <a:rPr lang="en-US" sz="1600" b="1">
                <a:latin typeface="Garamond" panose="02020404030301010803" pitchFamily="18" charset="0"/>
                <a:hlinkClick r:id="rId5"/>
              </a:rPr>
              <a:t>www.gninstitute.com</a:t>
            </a:r>
            <a:endParaRPr lang="en-US" sz="1600">
              <a:latin typeface="Garamond" panose="02020404030301010803" pitchFamily="18" charset="0"/>
            </a:endParaRPr>
          </a:p>
          <a:p>
            <a:pPr algn="l">
              <a:buFont typeface="Arial" panose="020B0604020202020204" pitchFamily="34" charset="0"/>
              <a:buChar char="•"/>
            </a:pPr>
            <a:r>
              <a:rPr lang="en-US" sz="1600" b="1">
                <a:latin typeface="Garamond" panose="02020404030301010803" pitchFamily="18" charset="0"/>
              </a:rPr>
              <a:t>221</a:t>
            </a:r>
            <a:r>
              <a:rPr lang="en-US" sz="1600" b="1" i="0">
                <a:effectLst/>
                <a:latin typeface="Garamond" panose="02020404030301010803" pitchFamily="18" charset="0"/>
              </a:rPr>
              <a:t> cohorts completed</a:t>
            </a:r>
          </a:p>
          <a:p>
            <a:pPr algn="l">
              <a:buFont typeface="Arial" panose="020B0604020202020204" pitchFamily="34" charset="0"/>
              <a:buChar char="•"/>
            </a:pPr>
            <a:r>
              <a:rPr lang="en-US" sz="1600">
                <a:latin typeface="Garamond" panose="02020404030301010803" pitchFamily="18" charset="0"/>
              </a:rPr>
              <a:t>883</a:t>
            </a:r>
            <a:r>
              <a:rPr lang="en-US" sz="1600" b="0" i="0">
                <a:effectLst/>
                <a:latin typeface="Garamond" panose="02020404030301010803" pitchFamily="18" charset="0"/>
              </a:rPr>
              <a:t> seminars globally</a:t>
            </a:r>
          </a:p>
          <a:p>
            <a:pPr algn="l">
              <a:buFont typeface="Arial" panose="020B0604020202020204" pitchFamily="34" charset="0"/>
              <a:buChar char="•"/>
            </a:pPr>
            <a:r>
              <a:rPr lang="en-US" sz="1600" b="0" i="0">
                <a:effectLst/>
                <a:latin typeface="Garamond" panose="02020404030301010803" pitchFamily="18" charset="0"/>
              </a:rPr>
              <a:t>6200 Participants</a:t>
            </a:r>
          </a:p>
          <a:p>
            <a:pPr algn="l">
              <a:buFont typeface="Arial" panose="020B0604020202020204" pitchFamily="34" charset="0"/>
              <a:buChar char="•"/>
            </a:pPr>
            <a:r>
              <a:rPr lang="en-US" sz="1600" b="0" i="0">
                <a:effectLst/>
                <a:latin typeface="Garamond" panose="02020404030301010803" pitchFamily="18" charset="0"/>
              </a:rPr>
              <a:t>1200+ students migrated abroad</a:t>
            </a:r>
          </a:p>
          <a:p>
            <a:pPr algn="l">
              <a:buFont typeface="Arial" panose="020B0604020202020204" pitchFamily="34" charset="0"/>
              <a:buChar char="•"/>
            </a:pPr>
            <a:r>
              <a:rPr lang="en-US" sz="1600" b="0" i="0">
                <a:effectLst/>
                <a:latin typeface="Garamond" panose="02020404030301010803" pitchFamily="18" charset="0"/>
              </a:rPr>
              <a:t>3200+ students are </a:t>
            </a:r>
            <a:r>
              <a:rPr lang="en-US" sz="1600" b="1" i="0">
                <a:effectLst/>
                <a:latin typeface="Garamond" panose="02020404030301010803" pitchFamily="18" charset="0"/>
              </a:rPr>
              <a:t>successful Exporters</a:t>
            </a:r>
          </a:p>
          <a:p>
            <a:pPr algn="l"/>
            <a:r>
              <a:rPr lang="en-US" b="1" i="0">
                <a:solidFill>
                  <a:srgbClr val="0070C0"/>
                </a:solidFill>
                <a:effectLst/>
                <a:latin typeface="Garamond" panose="02020404030301010803" pitchFamily="18" charset="0"/>
              </a:rPr>
              <a:t>1997 ( 27 years ) </a:t>
            </a:r>
          </a:p>
          <a:p>
            <a:pPr algn="l">
              <a:buFont typeface="Arial" panose="020B0604020202020204" pitchFamily="34" charset="0"/>
              <a:buChar char="•"/>
            </a:pPr>
            <a:endParaRPr lang="en-US" b="1" i="0">
              <a:effectLst/>
              <a:latin typeface="Garamond" panose="02020404030301010803" pitchFamily="18" charset="0"/>
            </a:endParaRPr>
          </a:p>
          <a:p>
            <a:pPr algn="l">
              <a:buFont typeface="Arial" panose="020B0604020202020204" pitchFamily="34" charset="0"/>
              <a:buChar char="•"/>
            </a:pPr>
            <a:r>
              <a:rPr lang="en-US" b="1" err="1">
                <a:latin typeface="Garamond" panose="02020404030301010803" pitchFamily="18" charset="0"/>
              </a:rPr>
              <a:t>V</a:t>
            </a:r>
            <a:r>
              <a:rPr lang="en-US" b="1" i="0" err="1">
                <a:effectLst/>
                <a:latin typeface="Garamond" panose="02020404030301010803" pitchFamily="18" charset="0"/>
              </a:rPr>
              <a:t>ibrantinar</a:t>
            </a:r>
            <a:r>
              <a:rPr lang="en-US" b="0" i="0">
                <a:effectLst/>
                <a:latin typeface="Garamond" panose="02020404030301010803" pitchFamily="18" charset="0"/>
              </a:rPr>
              <a:t> </a:t>
            </a:r>
            <a:r>
              <a:rPr lang="en-US" b="0" i="0">
                <a:solidFill>
                  <a:srgbClr val="222222"/>
                </a:solidFill>
                <a:effectLst/>
                <a:latin typeface="Garamond" panose="02020404030301010803" pitchFamily="18" charset="0"/>
              </a:rPr>
              <a:t>– </a:t>
            </a:r>
            <a:r>
              <a:rPr lang="en-US" b="1" i="0">
                <a:solidFill>
                  <a:srgbClr val="222222"/>
                </a:solidFill>
                <a:effectLst/>
                <a:latin typeface="Garamond" panose="02020404030301010803" pitchFamily="18" charset="0"/>
              </a:rPr>
              <a:t>183</a:t>
            </a:r>
            <a:r>
              <a:rPr lang="en-US" b="0" i="0">
                <a:solidFill>
                  <a:srgbClr val="222222"/>
                </a:solidFill>
                <a:effectLst/>
                <a:latin typeface="Garamond" panose="02020404030301010803" pitchFamily="18" charset="0"/>
              </a:rPr>
              <a:t> </a:t>
            </a:r>
            <a:r>
              <a:rPr lang="en-US" sz="1600" b="0" i="0">
                <a:solidFill>
                  <a:srgbClr val="222222"/>
                </a:solidFill>
                <a:effectLst/>
                <a:latin typeface="Garamond" panose="02020404030301010803" pitchFamily="18" charset="0"/>
              </a:rPr>
              <a:t>done in pandemic year </a:t>
            </a:r>
          </a:p>
          <a:p>
            <a:pPr algn="l"/>
            <a:r>
              <a:rPr lang="en-US" sz="1600" b="0" i="0">
                <a:solidFill>
                  <a:srgbClr val="222222"/>
                </a:solidFill>
                <a:effectLst/>
                <a:latin typeface="Garamond" panose="02020404030301010803" pitchFamily="18" charset="0"/>
              </a:rPr>
              <a:t> </a:t>
            </a:r>
          </a:p>
          <a:p>
            <a:pPr algn="l">
              <a:buFont typeface="Arial" panose="020B0604020202020204" pitchFamily="34" charset="0"/>
              <a:buChar char="•"/>
            </a:pPr>
            <a:r>
              <a:rPr lang="en-US" sz="1600">
                <a:solidFill>
                  <a:srgbClr val="222222"/>
                </a:solidFill>
                <a:latin typeface="Garamond" panose="02020404030301010803" pitchFamily="18" charset="0"/>
              </a:rPr>
              <a:t>9600</a:t>
            </a:r>
            <a:r>
              <a:rPr lang="en-US" sz="1600" b="0" i="0">
                <a:solidFill>
                  <a:srgbClr val="222222"/>
                </a:solidFill>
                <a:effectLst/>
                <a:latin typeface="Garamond" panose="02020404030301010803" pitchFamily="18" charset="0"/>
              </a:rPr>
              <a:t> companies attended from 45 countries</a:t>
            </a:r>
            <a:endParaRPr lang="en-US" sz="1600" b="1" i="0">
              <a:solidFill>
                <a:srgbClr val="FF0000"/>
              </a:solidFill>
              <a:effectLst/>
              <a:latin typeface="Garamond" panose="02020404030301010803" pitchFamily="18" charset="0"/>
            </a:endParaRPr>
          </a:p>
          <a:p>
            <a:pPr algn="l">
              <a:buFont typeface="Arial" panose="020B0604020202020204" pitchFamily="34" charset="0"/>
              <a:buChar char="•"/>
            </a:pPr>
            <a:r>
              <a:rPr lang="en-US" sz="1600" b="1" i="0">
                <a:effectLst/>
                <a:latin typeface="Garamond" panose="02020404030301010803" pitchFamily="18" charset="0"/>
              </a:rPr>
              <a:t>Several success stories in business and profession </a:t>
            </a:r>
            <a:r>
              <a:rPr lang="en-US" sz="1600" b="1">
                <a:latin typeface="Garamond" panose="02020404030301010803" pitchFamily="18" charset="0"/>
              </a:rPr>
              <a:t>mentioned in website</a:t>
            </a:r>
            <a:endParaRPr lang="en-US" sz="1600" b="1" i="0">
              <a:effectLst/>
              <a:latin typeface="Garamond" panose="02020404030301010803" pitchFamily="18" charset="0"/>
            </a:endParaRPr>
          </a:p>
          <a:p>
            <a:pPr marL="285750" indent="-285750">
              <a:buFont typeface="Arial" panose="020B0604020202020204" pitchFamily="34" charset="0"/>
              <a:buChar char="•"/>
            </a:pPr>
            <a:endParaRPr lang="en-IN" b="1">
              <a:solidFill>
                <a:srgbClr val="FF0000"/>
              </a:solidFill>
            </a:endParaRPr>
          </a:p>
        </p:txBody>
      </p:sp>
      <p:pic>
        <p:nvPicPr>
          <p:cNvPr id="1034" name="Picture 10" descr="Cluster Pulse">
            <a:extLst>
              <a:ext uri="{FF2B5EF4-FFF2-40B4-BE49-F238E27FC236}">
                <a16:creationId xmlns:a16="http://schemas.microsoft.com/office/drawing/2014/main" id="{12285A40-EACE-460D-85B7-540221C93047}"/>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4149408" y="163408"/>
            <a:ext cx="1734820" cy="9753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Mentor on Road | LinkedIn">
            <a:extLst>
              <a:ext uri="{FF2B5EF4-FFF2-40B4-BE49-F238E27FC236}">
                <a16:creationId xmlns:a16="http://schemas.microsoft.com/office/drawing/2014/main" id="{DEC56550-F4CF-45A2-965A-B75BF2264AB7}"/>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6108383" y="205654"/>
            <a:ext cx="1876425" cy="81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Awesome Image">
            <a:extLst>
              <a:ext uri="{FF2B5EF4-FFF2-40B4-BE49-F238E27FC236}">
                <a16:creationId xmlns:a16="http://schemas.microsoft.com/office/drawing/2014/main" id="{26697DF6-E02E-49CC-A1CC-BAAEF52E1929}"/>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0396165" y="3279813"/>
            <a:ext cx="1783715" cy="733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2" name="Picture 18" descr="Mentor on Road">
            <a:extLst>
              <a:ext uri="{FF2B5EF4-FFF2-40B4-BE49-F238E27FC236}">
                <a16:creationId xmlns:a16="http://schemas.microsoft.com/office/drawing/2014/main" id="{25586B25-4E8B-447C-8C7B-797E5345A4B3}"/>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8208963" y="205654"/>
            <a:ext cx="1876425" cy="81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86AD899F-0B27-4520-AA1E-6E9858D1EDF9}"/>
              </a:ext>
            </a:extLst>
          </p:cNvPr>
          <p:cNvCxnSpPr/>
          <p:nvPr/>
        </p:nvCxnSpPr>
        <p:spPr>
          <a:xfrm flipH="1">
            <a:off x="2113280" y="-111076"/>
            <a:ext cx="0" cy="6858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2375F7F0-B880-493A-9253-90B7B8E7DD63}"/>
              </a:ext>
            </a:extLst>
          </p:cNvPr>
          <p:cNvCxnSpPr/>
          <p:nvPr/>
        </p:nvCxnSpPr>
        <p:spPr>
          <a:xfrm flipH="1">
            <a:off x="4043680" y="22045"/>
            <a:ext cx="0" cy="6858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49ADF792-8B41-427E-8245-2C80F621813B}"/>
              </a:ext>
            </a:extLst>
          </p:cNvPr>
          <p:cNvCxnSpPr/>
          <p:nvPr/>
        </p:nvCxnSpPr>
        <p:spPr>
          <a:xfrm flipH="1">
            <a:off x="6014720" y="0"/>
            <a:ext cx="0" cy="6858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51F5A744-753C-4DFD-94C9-E68E829E9BE4}"/>
              </a:ext>
            </a:extLst>
          </p:cNvPr>
          <p:cNvCxnSpPr/>
          <p:nvPr/>
        </p:nvCxnSpPr>
        <p:spPr>
          <a:xfrm flipH="1">
            <a:off x="8117840" y="22045"/>
            <a:ext cx="0" cy="6858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83425E1B-D7FA-422E-8B65-EFFAA67C656F}"/>
              </a:ext>
            </a:extLst>
          </p:cNvPr>
          <p:cNvCxnSpPr/>
          <p:nvPr/>
        </p:nvCxnSpPr>
        <p:spPr>
          <a:xfrm flipH="1">
            <a:off x="10210800" y="0"/>
            <a:ext cx="0" cy="6858000"/>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AEF72F86-73AC-4AA8-A884-15419C3FD11D}"/>
              </a:ext>
            </a:extLst>
          </p:cNvPr>
          <p:cNvSpPr txBox="1"/>
          <p:nvPr/>
        </p:nvSpPr>
        <p:spPr>
          <a:xfrm>
            <a:off x="4086099" y="1303382"/>
            <a:ext cx="1953324" cy="5262979"/>
          </a:xfrm>
          <a:prstGeom prst="rect">
            <a:avLst/>
          </a:prstGeom>
          <a:noFill/>
        </p:spPr>
        <p:txBody>
          <a:bodyPr wrap="square" rtlCol="0">
            <a:spAutoFit/>
          </a:bodyPr>
          <a:lstStyle/>
          <a:p>
            <a:r>
              <a:rPr lang="en-US" sz="1400" b="1">
                <a:solidFill>
                  <a:srgbClr val="0563C1"/>
                </a:solidFill>
                <a:latin typeface="Garamond" panose="02020404030301010803" pitchFamily="18" charset="0"/>
                <a:hlinkClick r:id="rId10">
                  <a:extLst>
                    <a:ext uri="{A12FA001-AC4F-418D-AE19-62706E023703}">
                      <ahyp:hlinkClr xmlns:ahyp="http://schemas.microsoft.com/office/drawing/2018/hyperlinkcolor" val="tx"/>
                    </a:ext>
                  </a:extLst>
                </a:hlinkClick>
              </a:rPr>
              <a:t>www.clusterpulse.org/</a:t>
            </a:r>
            <a:r>
              <a:rPr lang="en-US" sz="1400" b="1">
                <a:latin typeface="Garamond" panose="02020404030301010803" pitchFamily="18" charset="0"/>
              </a:rPr>
              <a:t> </a:t>
            </a:r>
          </a:p>
          <a:p>
            <a:pPr>
              <a:buFont typeface="Wingdings" panose="05000000000000000000" pitchFamily="2" charset="2"/>
              <a:buChar char="§"/>
            </a:pPr>
            <a:endParaRPr lang="en-US" sz="1400">
              <a:latin typeface="Garamond" panose="02020404030301010803" pitchFamily="18" charset="0"/>
            </a:endParaRPr>
          </a:p>
          <a:p>
            <a:pPr>
              <a:buFont typeface="Wingdings" panose="05000000000000000000" pitchFamily="2" charset="2"/>
              <a:buChar char="§"/>
            </a:pPr>
            <a:r>
              <a:rPr lang="en-US" sz="1400" b="1">
                <a:latin typeface="Garamond" panose="02020404030301010803" pitchFamily="18" charset="0"/>
              </a:rPr>
              <a:t>Economic development:</a:t>
            </a:r>
          </a:p>
          <a:p>
            <a:r>
              <a:rPr lang="en-US" sz="1400" b="1">
                <a:latin typeface="Garamond" panose="02020404030301010803" pitchFamily="18" charset="0"/>
              </a:rPr>
              <a:t>SME competitiveness &amp; poverty elimination</a:t>
            </a:r>
            <a:r>
              <a:rPr lang="en-US" sz="1400">
                <a:latin typeface="Garamond" panose="02020404030301010803" pitchFamily="18" charset="0"/>
              </a:rPr>
              <a:t>. </a:t>
            </a:r>
            <a:r>
              <a:rPr lang="en-US" sz="1400" b="1">
                <a:latin typeface="Garamond" panose="02020404030301010803" pitchFamily="18" charset="0"/>
              </a:rPr>
              <a:t>2004</a:t>
            </a:r>
          </a:p>
          <a:p>
            <a:endParaRPr lang="en-US" sz="1400">
              <a:latin typeface="Garamond" panose="02020404030301010803" pitchFamily="18" charset="0"/>
            </a:endParaRPr>
          </a:p>
          <a:p>
            <a:pPr>
              <a:buFont typeface="Wingdings" panose="05000000000000000000" pitchFamily="2" charset="2"/>
              <a:buChar char="§"/>
            </a:pPr>
            <a:r>
              <a:rPr lang="en-US" sz="1400">
                <a:latin typeface="Garamond" panose="02020404030301010803" pitchFamily="18" charset="0"/>
              </a:rPr>
              <a:t>Worked with Government of USA, Senegal, Oman, Canada &amp; Brunei, worked on contracts with UNIDO, USAID, World Bank, ADB, GIZ, DFID, EU Projects &amp; Government of India Projects.</a:t>
            </a:r>
          </a:p>
          <a:p>
            <a:endParaRPr lang="en-US" sz="1400">
              <a:latin typeface="Garamond" panose="02020404030301010803" pitchFamily="18" charset="0"/>
            </a:endParaRPr>
          </a:p>
          <a:p>
            <a:pPr>
              <a:buFont typeface="Wingdings" panose="05000000000000000000" pitchFamily="2" charset="2"/>
              <a:buChar char="§"/>
            </a:pPr>
            <a:r>
              <a:rPr lang="en-US" sz="1400">
                <a:latin typeface="Garamond" panose="02020404030301010803" pitchFamily="18" charset="0"/>
              </a:rPr>
              <a:t>Worked in Afghanistan for 10 years on SME projects.</a:t>
            </a:r>
          </a:p>
          <a:p>
            <a:r>
              <a:rPr lang="en-US" sz="1400" b="1">
                <a:solidFill>
                  <a:srgbClr val="FF0000"/>
                </a:solidFill>
                <a:latin typeface="Garamond" panose="02020404030301010803" pitchFamily="18" charset="0"/>
              </a:rPr>
              <a:t>( Benchmark)</a:t>
            </a:r>
          </a:p>
          <a:p>
            <a:r>
              <a:rPr lang="en-US" sz="1400">
                <a:latin typeface="Garamond" panose="02020404030301010803" pitchFamily="18" charset="0"/>
              </a:rPr>
              <a:t> Carpets, Dry Fruits, Handicrafts, Marble</a:t>
            </a:r>
          </a:p>
        </p:txBody>
      </p:sp>
      <p:sp>
        <p:nvSpPr>
          <p:cNvPr id="21" name="TextBox 20">
            <a:extLst>
              <a:ext uri="{FF2B5EF4-FFF2-40B4-BE49-F238E27FC236}">
                <a16:creationId xmlns:a16="http://schemas.microsoft.com/office/drawing/2014/main" id="{996CC1A9-DE1D-423A-BCA1-6F792115CFF1}"/>
              </a:ext>
            </a:extLst>
          </p:cNvPr>
          <p:cNvSpPr txBox="1"/>
          <p:nvPr/>
        </p:nvSpPr>
        <p:spPr>
          <a:xfrm>
            <a:off x="6124657" y="1362036"/>
            <a:ext cx="1936496" cy="5509200"/>
          </a:xfrm>
          <a:prstGeom prst="rect">
            <a:avLst/>
          </a:prstGeom>
          <a:noFill/>
        </p:spPr>
        <p:txBody>
          <a:bodyPr wrap="square" rtlCol="0">
            <a:spAutoFit/>
          </a:bodyPr>
          <a:lstStyle/>
          <a:p>
            <a:r>
              <a:rPr lang="en-US" sz="1200" b="1">
                <a:solidFill>
                  <a:srgbClr val="FF0000"/>
                </a:solidFill>
                <a:latin typeface="Garamond" panose="02020404030301010803" pitchFamily="18" charset="0"/>
                <a:hlinkClick r:id="rId11"/>
              </a:rPr>
              <a:t>www.mentoronroad.com</a:t>
            </a:r>
            <a:r>
              <a:rPr lang="en-US" sz="1200" b="1">
                <a:solidFill>
                  <a:srgbClr val="FF0000"/>
                </a:solidFill>
                <a:latin typeface="Garamond" panose="02020404030301010803" pitchFamily="18" charset="0"/>
              </a:rPr>
              <a:t>                      </a:t>
            </a:r>
          </a:p>
          <a:p>
            <a:endParaRPr lang="en-US" sz="1200" b="1">
              <a:solidFill>
                <a:srgbClr val="FF0000"/>
              </a:solidFill>
              <a:latin typeface="Garamond" panose="02020404030301010803" pitchFamily="18" charset="0"/>
            </a:endParaRPr>
          </a:p>
          <a:p>
            <a:r>
              <a:rPr lang="en-US" sz="1800">
                <a:latin typeface="Garamond" panose="02020404030301010803" pitchFamily="18" charset="0"/>
              </a:rPr>
              <a:t>( 600,000 kms in last 18 years )</a:t>
            </a:r>
            <a:endParaRPr lang="en-US" sz="1800" b="1">
              <a:solidFill>
                <a:srgbClr val="0070C0"/>
              </a:solidFill>
              <a:latin typeface="Garamond" panose="02020404030301010803" pitchFamily="18" charset="0"/>
            </a:endParaRPr>
          </a:p>
          <a:p>
            <a:pPr>
              <a:buFont typeface="Wingdings" panose="05000000000000000000" pitchFamily="2" charset="2"/>
              <a:buChar char="§"/>
            </a:pPr>
            <a:endParaRPr lang="en-US">
              <a:latin typeface="Garamond" panose="02020404030301010803" pitchFamily="18" charset="0"/>
            </a:endParaRPr>
          </a:p>
          <a:p>
            <a:pPr>
              <a:buFont typeface="Wingdings" panose="05000000000000000000" pitchFamily="2" charset="2"/>
              <a:buChar char="§"/>
            </a:pPr>
            <a:r>
              <a:rPr lang="en-US" sz="1600">
                <a:latin typeface="Garamond" panose="02020404030301010803" pitchFamily="18" charset="0"/>
              </a:rPr>
              <a:t>MOR India &amp; UK</a:t>
            </a:r>
          </a:p>
          <a:p>
            <a:pPr>
              <a:buFont typeface="Wingdings" panose="05000000000000000000" pitchFamily="2" charset="2"/>
              <a:buChar char="§"/>
            </a:pPr>
            <a:r>
              <a:rPr lang="en-US" sz="1600">
                <a:latin typeface="Garamond" panose="02020404030301010803" pitchFamily="18" charset="0"/>
              </a:rPr>
              <a:t>MOR USA</a:t>
            </a:r>
          </a:p>
          <a:p>
            <a:pPr>
              <a:buFont typeface="Wingdings" panose="05000000000000000000" pitchFamily="2" charset="2"/>
              <a:buChar char="§"/>
            </a:pPr>
            <a:r>
              <a:rPr lang="en-US" sz="1600">
                <a:latin typeface="Garamond" panose="02020404030301010803" pitchFamily="18" charset="0"/>
              </a:rPr>
              <a:t>MOR Canada</a:t>
            </a:r>
          </a:p>
          <a:p>
            <a:pPr>
              <a:buFont typeface="Wingdings" panose="05000000000000000000" pitchFamily="2" charset="2"/>
              <a:buChar char="§"/>
            </a:pPr>
            <a:r>
              <a:rPr lang="en-US" sz="1600">
                <a:latin typeface="Garamond" panose="02020404030301010803" pitchFamily="18" charset="0"/>
              </a:rPr>
              <a:t>MOR Africa</a:t>
            </a:r>
          </a:p>
          <a:p>
            <a:pPr>
              <a:buFont typeface="Wingdings" panose="05000000000000000000" pitchFamily="2" charset="2"/>
              <a:buChar char="§"/>
            </a:pPr>
            <a:r>
              <a:rPr lang="en-US" sz="1600">
                <a:latin typeface="Garamond" panose="02020404030301010803" pitchFamily="18" charset="0"/>
              </a:rPr>
              <a:t>MOR Latin America</a:t>
            </a:r>
          </a:p>
          <a:p>
            <a:pPr>
              <a:buFont typeface="Wingdings" panose="05000000000000000000" pitchFamily="2" charset="2"/>
              <a:buChar char="§"/>
            </a:pPr>
            <a:r>
              <a:rPr lang="en-US" sz="1600">
                <a:latin typeface="Garamond" panose="02020404030301010803" pitchFamily="18" charset="0"/>
              </a:rPr>
              <a:t>MOR EU</a:t>
            </a:r>
            <a:endParaRPr lang="en-US" sz="1600">
              <a:solidFill>
                <a:srgbClr val="FF0000"/>
              </a:solidFill>
              <a:latin typeface="Garamond" panose="02020404030301010803" pitchFamily="18" charset="0"/>
            </a:endParaRPr>
          </a:p>
          <a:p>
            <a:pPr>
              <a:buFont typeface="Wingdings" panose="05000000000000000000" pitchFamily="2" charset="2"/>
              <a:buChar char="§"/>
            </a:pPr>
            <a:r>
              <a:rPr lang="en-US" sz="1600">
                <a:solidFill>
                  <a:srgbClr val="FF0000"/>
                </a:solidFill>
                <a:latin typeface="Garamond" panose="02020404030301010803" pitchFamily="18" charset="0"/>
              </a:rPr>
              <a:t>MOR Australia</a:t>
            </a:r>
          </a:p>
          <a:p>
            <a:pPr>
              <a:buFont typeface="Wingdings" panose="05000000000000000000" pitchFamily="2" charset="2"/>
              <a:buChar char="§"/>
            </a:pPr>
            <a:endParaRPr lang="en-US">
              <a:latin typeface="Garamond" panose="02020404030301010803" pitchFamily="18" charset="0"/>
            </a:endParaRPr>
          </a:p>
          <a:p>
            <a:r>
              <a:rPr lang="en-US" b="1" i="0">
                <a:effectLst/>
                <a:latin typeface="Garamond" panose="02020404030301010803" pitchFamily="18" charset="0"/>
              </a:rPr>
              <a:t>Mentoring</a:t>
            </a:r>
            <a:r>
              <a:rPr lang="en-US" i="0">
                <a:effectLst/>
                <a:latin typeface="Garamond" panose="02020404030301010803" pitchFamily="18" charset="0"/>
              </a:rPr>
              <a:t> s</a:t>
            </a:r>
            <a:r>
              <a:rPr lang="en-US" i="0">
                <a:solidFill>
                  <a:srgbClr val="000000"/>
                </a:solidFill>
                <a:effectLst/>
                <a:latin typeface="Garamond" panose="02020404030301010803" pitchFamily="18" charset="0"/>
              </a:rPr>
              <a:t>tart ups, Corporates, Small &amp; medium enterprises, Women business empowerment institutions &amp; Indian diaspora.</a:t>
            </a:r>
            <a:endParaRPr lang="en-US" sz="1800">
              <a:latin typeface="Garamond" panose="02020404030301010803" pitchFamily="18" charset="0"/>
            </a:endParaRPr>
          </a:p>
        </p:txBody>
      </p:sp>
      <p:sp>
        <p:nvSpPr>
          <p:cNvPr id="22" name="TextBox 21">
            <a:extLst>
              <a:ext uri="{FF2B5EF4-FFF2-40B4-BE49-F238E27FC236}">
                <a16:creationId xmlns:a16="http://schemas.microsoft.com/office/drawing/2014/main" id="{274BC1D4-4B85-496F-8888-C9F26BAFC041}"/>
              </a:ext>
            </a:extLst>
          </p:cNvPr>
          <p:cNvSpPr txBox="1"/>
          <p:nvPr/>
        </p:nvSpPr>
        <p:spPr>
          <a:xfrm>
            <a:off x="8150798" y="1305771"/>
            <a:ext cx="1876425" cy="4678204"/>
          </a:xfrm>
          <a:prstGeom prst="rect">
            <a:avLst/>
          </a:prstGeom>
          <a:noFill/>
        </p:spPr>
        <p:txBody>
          <a:bodyPr wrap="square" rtlCol="0">
            <a:spAutoFit/>
          </a:bodyPr>
          <a:lstStyle/>
          <a:p>
            <a:r>
              <a:rPr lang="en-US" sz="1400" b="1">
                <a:solidFill>
                  <a:srgbClr val="FF0000"/>
                </a:solidFill>
                <a:latin typeface="Garamond" panose="02020404030301010803" pitchFamily="18" charset="0"/>
                <a:hlinkClick r:id="rId12"/>
              </a:rPr>
              <a:t>www.smartvillage.biz</a:t>
            </a:r>
            <a:r>
              <a:rPr lang="en-US" sz="1400" b="1">
                <a:solidFill>
                  <a:srgbClr val="FF0000"/>
                </a:solidFill>
                <a:latin typeface="Garamond" panose="02020404030301010803" pitchFamily="18" charset="0"/>
              </a:rPr>
              <a:t> </a:t>
            </a:r>
          </a:p>
          <a:p>
            <a:endParaRPr lang="en-US" sz="1400" b="1">
              <a:solidFill>
                <a:srgbClr val="FF0000"/>
              </a:solidFill>
              <a:latin typeface="Garamond" panose="02020404030301010803" pitchFamily="18" charset="0"/>
            </a:endParaRPr>
          </a:p>
          <a:p>
            <a:r>
              <a:rPr lang="en-US" sz="1800">
                <a:latin typeface="Garamond" panose="02020404030301010803" pitchFamily="18" charset="0"/>
              </a:rPr>
              <a:t>( </a:t>
            </a:r>
            <a:r>
              <a:rPr lang="en-US">
                <a:latin typeface="Garamond" panose="02020404030301010803" pitchFamily="18" charset="0"/>
              </a:rPr>
              <a:t>174</a:t>
            </a:r>
            <a:r>
              <a:rPr lang="en-US" sz="1800">
                <a:latin typeface="Garamond" panose="02020404030301010803" pitchFamily="18" charset="0"/>
              </a:rPr>
              <a:t> villages in 19 states ) From </a:t>
            </a:r>
            <a:r>
              <a:rPr lang="en-US" sz="1800" b="1">
                <a:solidFill>
                  <a:srgbClr val="0070C0"/>
                </a:solidFill>
                <a:latin typeface="Garamond" panose="02020404030301010803" pitchFamily="18" charset="0"/>
              </a:rPr>
              <a:t>2017</a:t>
            </a:r>
          </a:p>
          <a:p>
            <a:endParaRPr lang="en-US" b="1">
              <a:solidFill>
                <a:srgbClr val="FF0000"/>
              </a:solidFill>
              <a:latin typeface="Garamond" panose="02020404030301010803" pitchFamily="18" charset="0"/>
            </a:endParaRPr>
          </a:p>
          <a:p>
            <a:r>
              <a:rPr lang="en-US" b="0" i="0">
                <a:solidFill>
                  <a:srgbClr val="000000"/>
                </a:solidFill>
                <a:effectLst/>
                <a:latin typeface="Garamond" panose="02020404030301010803" pitchFamily="18" charset="0"/>
              </a:rPr>
              <a:t>Smart village is </a:t>
            </a:r>
            <a:r>
              <a:rPr lang="en-US" i="0">
                <a:effectLst/>
                <a:latin typeface="Garamond" panose="02020404030301010803" pitchFamily="18" charset="0"/>
              </a:rPr>
              <a:t>about sources of earning for villagers </a:t>
            </a:r>
            <a:r>
              <a:rPr lang="en-US" b="0" i="0">
                <a:solidFill>
                  <a:srgbClr val="000000"/>
                </a:solidFill>
                <a:effectLst/>
                <a:latin typeface="Garamond" panose="02020404030301010803" pitchFamily="18" charset="0"/>
              </a:rPr>
              <a:t>(</a:t>
            </a:r>
            <a:r>
              <a:rPr lang="en-US" b="1" err="1">
                <a:solidFill>
                  <a:srgbClr val="000000"/>
                </a:solidFill>
                <a:latin typeface="Garamond" panose="02020404030301010803" pitchFamily="18" charset="0"/>
              </a:rPr>
              <a:t>K</a:t>
            </a:r>
            <a:r>
              <a:rPr lang="en-US" b="1" i="0" err="1">
                <a:effectLst/>
                <a:latin typeface="Garamond" panose="02020404030301010803" pitchFamily="18" charset="0"/>
              </a:rPr>
              <a:t>amai</a:t>
            </a:r>
            <a:r>
              <a:rPr lang="en-US" b="1" i="0">
                <a:solidFill>
                  <a:srgbClr val="000000"/>
                </a:solidFill>
                <a:effectLst/>
                <a:latin typeface="Garamond" panose="02020404030301010803" pitchFamily="18" charset="0"/>
              </a:rPr>
              <a:t>)</a:t>
            </a:r>
            <a:r>
              <a:rPr lang="en-US" b="0" i="0">
                <a:solidFill>
                  <a:srgbClr val="000000"/>
                </a:solidFill>
                <a:effectLst/>
                <a:latin typeface="Garamond" panose="02020404030301010803" pitchFamily="18" charset="0"/>
              </a:rPr>
              <a:t>, healthcare (</a:t>
            </a:r>
            <a:r>
              <a:rPr lang="en-US" b="1" err="1">
                <a:solidFill>
                  <a:srgbClr val="000000"/>
                </a:solidFill>
                <a:latin typeface="Garamond" panose="02020404030301010803" pitchFamily="18" charset="0"/>
              </a:rPr>
              <a:t>D</a:t>
            </a:r>
            <a:r>
              <a:rPr lang="en-US" b="1" i="0" err="1">
                <a:effectLst/>
                <a:latin typeface="Garamond" panose="02020404030301010803" pitchFamily="18" charset="0"/>
              </a:rPr>
              <a:t>awai</a:t>
            </a:r>
            <a:r>
              <a:rPr lang="en-US" b="0" i="0">
                <a:solidFill>
                  <a:srgbClr val="000000"/>
                </a:solidFill>
                <a:effectLst/>
                <a:latin typeface="Garamond" panose="02020404030301010803" pitchFamily="18" charset="0"/>
              </a:rPr>
              <a:t>) and education (</a:t>
            </a:r>
            <a:r>
              <a:rPr lang="en-US" b="1" err="1">
                <a:solidFill>
                  <a:srgbClr val="000000"/>
                </a:solidFill>
                <a:latin typeface="Garamond" panose="02020404030301010803" pitchFamily="18" charset="0"/>
              </a:rPr>
              <a:t>P</a:t>
            </a:r>
            <a:r>
              <a:rPr lang="en-US" b="1" i="0" err="1">
                <a:effectLst/>
                <a:latin typeface="Garamond" panose="02020404030301010803" pitchFamily="18" charset="0"/>
              </a:rPr>
              <a:t>adhai</a:t>
            </a:r>
            <a:r>
              <a:rPr lang="en-US" b="0" i="0">
                <a:solidFill>
                  <a:srgbClr val="000000"/>
                </a:solidFill>
                <a:effectLst/>
                <a:latin typeface="Garamond" panose="02020404030301010803" pitchFamily="18" charset="0"/>
              </a:rPr>
              <a:t>) in the villages in order to reverse the migration trend to cities.</a:t>
            </a:r>
            <a:r>
              <a:rPr lang="en-US" sz="1800" b="1">
                <a:solidFill>
                  <a:srgbClr val="FF0000"/>
                </a:solidFill>
                <a:latin typeface="Garamond" panose="02020404030301010803" pitchFamily="18" charset="0"/>
              </a:rPr>
              <a:t> </a:t>
            </a:r>
            <a:endParaRPr lang="en-US" sz="1800">
              <a:latin typeface="Garamond" panose="02020404030301010803" pitchFamily="18" charset="0"/>
            </a:endParaRPr>
          </a:p>
        </p:txBody>
      </p:sp>
      <p:sp>
        <p:nvSpPr>
          <p:cNvPr id="23" name="TextBox 22">
            <a:extLst>
              <a:ext uri="{FF2B5EF4-FFF2-40B4-BE49-F238E27FC236}">
                <a16:creationId xmlns:a16="http://schemas.microsoft.com/office/drawing/2014/main" id="{11C1FAF2-94BB-4DD6-B3BF-050B7B5CCEEB}"/>
              </a:ext>
            </a:extLst>
          </p:cNvPr>
          <p:cNvSpPr txBox="1"/>
          <p:nvPr/>
        </p:nvSpPr>
        <p:spPr>
          <a:xfrm>
            <a:off x="10380807" y="4058856"/>
            <a:ext cx="1876425" cy="2677656"/>
          </a:xfrm>
          <a:prstGeom prst="rect">
            <a:avLst/>
          </a:prstGeom>
          <a:noFill/>
        </p:spPr>
        <p:txBody>
          <a:bodyPr wrap="square" rtlCol="0">
            <a:spAutoFit/>
          </a:bodyPr>
          <a:lstStyle/>
          <a:p>
            <a:r>
              <a:rPr lang="en-US" sz="1200" b="1" i="0">
                <a:solidFill>
                  <a:srgbClr val="272727"/>
                </a:solidFill>
                <a:effectLst/>
                <a:latin typeface="Garamond" panose="02020404030301010803" pitchFamily="18" charset="0"/>
                <a:hlinkClick r:id="rId13"/>
              </a:rPr>
              <a:t>www.exportfundas.com</a:t>
            </a:r>
            <a:r>
              <a:rPr lang="en-US" sz="1200" b="1" i="0">
                <a:solidFill>
                  <a:srgbClr val="272727"/>
                </a:solidFill>
                <a:effectLst/>
                <a:latin typeface="Garamond" panose="02020404030301010803" pitchFamily="18" charset="0"/>
              </a:rPr>
              <a:t>  </a:t>
            </a:r>
          </a:p>
          <a:p>
            <a:endParaRPr lang="en-US" sz="1200" b="1">
              <a:solidFill>
                <a:srgbClr val="272727"/>
              </a:solidFill>
              <a:latin typeface="Garamond" panose="02020404030301010803" pitchFamily="18" charset="0"/>
            </a:endParaRPr>
          </a:p>
          <a:p>
            <a:r>
              <a:rPr lang="en-US" b="0" i="0">
                <a:solidFill>
                  <a:srgbClr val="272727"/>
                </a:solidFill>
                <a:effectLst/>
                <a:latin typeface="Garamond" panose="02020404030301010803" pitchFamily="18" charset="0"/>
              </a:rPr>
              <a:t>is </a:t>
            </a:r>
            <a:r>
              <a:rPr lang="en-US" b="1" i="0">
                <a:effectLst/>
                <a:latin typeface="Garamond" panose="02020404030301010803" pitchFamily="18" charset="0"/>
              </a:rPr>
              <a:t>one to one handholding </a:t>
            </a:r>
            <a:r>
              <a:rPr lang="en-US" b="0" i="0">
                <a:solidFill>
                  <a:srgbClr val="272727"/>
                </a:solidFill>
                <a:effectLst/>
                <a:latin typeface="Garamond" panose="02020404030301010803" pitchFamily="18" charset="0"/>
              </a:rPr>
              <a:t>portal for SME exporters. </a:t>
            </a:r>
            <a:r>
              <a:rPr lang="en-US" b="1" i="0">
                <a:solidFill>
                  <a:srgbClr val="0070C0"/>
                </a:solidFill>
                <a:effectLst/>
                <a:latin typeface="Garamond" panose="02020404030301010803" pitchFamily="18" charset="0"/>
              </a:rPr>
              <a:t>2004</a:t>
            </a:r>
            <a:r>
              <a:rPr lang="en-US" b="0" i="0">
                <a:solidFill>
                  <a:srgbClr val="0070C0"/>
                </a:solidFill>
                <a:effectLst/>
                <a:latin typeface="Garamond" panose="02020404030301010803" pitchFamily="18" charset="0"/>
              </a:rPr>
              <a:t> </a:t>
            </a:r>
          </a:p>
          <a:p>
            <a:endParaRPr lang="en-US">
              <a:solidFill>
                <a:srgbClr val="272727"/>
              </a:solidFill>
              <a:latin typeface="Garamond" panose="02020404030301010803" pitchFamily="18" charset="0"/>
            </a:endParaRPr>
          </a:p>
          <a:p>
            <a:r>
              <a:rPr lang="en-US" b="1">
                <a:solidFill>
                  <a:srgbClr val="FF0000"/>
                </a:solidFill>
                <a:latin typeface="Garamond" panose="02020404030301010803" pitchFamily="18" charset="0"/>
              </a:rPr>
              <a:t>Export Fundas PODCAST </a:t>
            </a:r>
          </a:p>
          <a:p>
            <a:r>
              <a:rPr lang="en-US" b="1">
                <a:solidFill>
                  <a:srgbClr val="FF0000"/>
                </a:solidFill>
                <a:latin typeface="Garamond" panose="02020404030301010803" pitchFamily="18" charset="0"/>
              </a:rPr>
              <a:t>( Youtube )</a:t>
            </a:r>
            <a:endParaRPr lang="en-IN" b="1">
              <a:solidFill>
                <a:srgbClr val="FF0000"/>
              </a:solidFill>
              <a:latin typeface="Garamond" panose="02020404030301010803" pitchFamily="18" charset="0"/>
            </a:endParaRPr>
          </a:p>
        </p:txBody>
      </p:sp>
      <p:sp>
        <p:nvSpPr>
          <p:cNvPr id="3" name="TextBox 2">
            <a:extLst>
              <a:ext uri="{FF2B5EF4-FFF2-40B4-BE49-F238E27FC236}">
                <a16:creationId xmlns:a16="http://schemas.microsoft.com/office/drawing/2014/main" id="{73482320-4573-55A8-CC78-3510CD14C5E3}"/>
              </a:ext>
            </a:extLst>
          </p:cNvPr>
          <p:cNvSpPr txBox="1"/>
          <p:nvPr/>
        </p:nvSpPr>
        <p:spPr>
          <a:xfrm>
            <a:off x="10427161" y="1362036"/>
            <a:ext cx="1876425" cy="1754326"/>
          </a:xfrm>
          <a:prstGeom prst="rect">
            <a:avLst/>
          </a:prstGeom>
          <a:noFill/>
        </p:spPr>
        <p:txBody>
          <a:bodyPr wrap="square" rtlCol="0">
            <a:spAutoFit/>
          </a:bodyPr>
          <a:lstStyle/>
          <a:p>
            <a:r>
              <a:rPr lang="en-US" sz="1200" b="1" i="0">
                <a:solidFill>
                  <a:srgbClr val="272727"/>
                </a:solidFill>
                <a:effectLst/>
                <a:latin typeface="Garamond" panose="02020404030301010803" pitchFamily="18" charset="0"/>
                <a:hlinkClick r:id="rId14"/>
              </a:rPr>
              <a:t>www.</a:t>
            </a:r>
            <a:r>
              <a:rPr lang="en-US" sz="1200" b="1">
                <a:solidFill>
                  <a:srgbClr val="272727"/>
                </a:solidFill>
                <a:latin typeface="Garamond" panose="02020404030301010803" pitchFamily="18" charset="0"/>
                <a:hlinkClick r:id="rId14"/>
              </a:rPr>
              <a:t>vibrantmarkets.biz</a:t>
            </a:r>
            <a:endParaRPr lang="en-US" sz="1200" b="1">
              <a:solidFill>
                <a:srgbClr val="272727"/>
              </a:solidFill>
              <a:latin typeface="Garamond" panose="02020404030301010803" pitchFamily="18" charset="0"/>
            </a:endParaRPr>
          </a:p>
          <a:p>
            <a:r>
              <a:rPr lang="en-US" sz="1200" b="1" i="0">
                <a:solidFill>
                  <a:srgbClr val="272727"/>
                </a:solidFill>
                <a:effectLst/>
                <a:latin typeface="Garamond" panose="02020404030301010803" pitchFamily="18" charset="0"/>
              </a:rPr>
              <a:t>  </a:t>
            </a:r>
          </a:p>
          <a:p>
            <a:r>
              <a:rPr lang="en-US" sz="1200" b="1">
                <a:latin typeface="Garamond" panose="02020404030301010803" pitchFamily="18" charset="0"/>
              </a:rPr>
              <a:t>600 clients in 20 nations</a:t>
            </a:r>
            <a:endParaRPr lang="en-US" sz="1200" b="1">
              <a:solidFill>
                <a:srgbClr val="272727"/>
              </a:solidFill>
              <a:latin typeface="Garamond" panose="02020404030301010803" pitchFamily="18" charset="0"/>
            </a:endParaRPr>
          </a:p>
          <a:p>
            <a:r>
              <a:rPr lang="en-IN" b="1">
                <a:solidFill>
                  <a:srgbClr val="FF0000"/>
                </a:solidFill>
                <a:latin typeface="Garamond" panose="02020404030301010803" pitchFamily="18" charset="0"/>
              </a:rPr>
              <a:t>Primary &amp; Secondary market research outside India</a:t>
            </a:r>
          </a:p>
        </p:txBody>
      </p:sp>
    </p:spTree>
    <p:extLst>
      <p:ext uri="{BB962C8B-B14F-4D97-AF65-F5344CB8AC3E}">
        <p14:creationId xmlns:p14="http://schemas.microsoft.com/office/powerpoint/2010/main" val="325532845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ACCD1E-2928-4EA5-B658-F4305FD95BB3}"/>
              </a:ext>
            </a:extLst>
          </p:cNvPr>
          <p:cNvPicPr>
            <a:picLocks noGrp="1" noChangeAspect="1"/>
          </p:cNvPicPr>
          <p:nvPr>
            <p:ph idx="1"/>
          </p:nvPr>
        </p:nvPicPr>
        <p:blipFill>
          <a:blip r:embed="rId2"/>
          <a:stretch>
            <a:fillRect/>
          </a:stretch>
        </p:blipFill>
        <p:spPr>
          <a:xfrm>
            <a:off x="2122714" y="1195914"/>
            <a:ext cx="10069286" cy="5672923"/>
          </a:xfrm>
          <a:prstGeom prst="rect">
            <a:avLst/>
          </a:prstGeom>
        </p:spPr>
      </p:pic>
      <p:sp>
        <p:nvSpPr>
          <p:cNvPr id="2" name="Title 3">
            <a:extLst>
              <a:ext uri="{FF2B5EF4-FFF2-40B4-BE49-F238E27FC236}">
                <a16:creationId xmlns:a16="http://schemas.microsoft.com/office/drawing/2014/main" id="{C1150E0E-D658-4C20-552B-1FE25D58DA96}"/>
              </a:ext>
            </a:extLst>
          </p:cNvPr>
          <p:cNvSpPr txBox="1"/>
          <p:nvPr/>
        </p:nvSpPr>
        <p:spPr>
          <a:xfrm>
            <a:off x="1756291" y="90508"/>
            <a:ext cx="9144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 </a:t>
            </a:r>
            <a:r>
              <a:rPr lang="en-US" sz="2800"/>
              <a:t>We have worked in 46 countries</a:t>
            </a:r>
          </a:p>
        </p:txBody>
      </p:sp>
    </p:spTree>
    <p:extLst>
      <p:ext uri="{BB962C8B-B14F-4D97-AF65-F5344CB8AC3E}">
        <p14:creationId xmlns:p14="http://schemas.microsoft.com/office/powerpoint/2010/main" val="37097687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EB6B6-872F-85D5-F09A-BE61C3479AD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9988"/>
            <a:ext cx="12192000" cy="6858000"/>
          </a:xfrm>
          <a:prstGeom prst="rect">
            <a:avLst/>
          </a:prstGeom>
        </p:spPr>
      </p:pic>
      <p:sp>
        <p:nvSpPr>
          <p:cNvPr id="2" name="Rectangle 1">
            <a:extLst>
              <a:ext uri="{FF2B5EF4-FFF2-40B4-BE49-F238E27FC236}">
                <a16:creationId xmlns:a16="http://schemas.microsoft.com/office/drawing/2014/main" id="{934056DD-A019-653C-9111-755EE548AB71}"/>
              </a:ext>
            </a:extLst>
          </p:cNvPr>
          <p:cNvSpPr/>
          <p:nvPr/>
        </p:nvSpPr>
        <p:spPr>
          <a:xfrm>
            <a:off x="4927600" y="1374904"/>
            <a:ext cx="2336800" cy="3338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solidFill>
                  <a:schemeClr val="tx1"/>
                </a:solidFill>
              </a:rPr>
              <a:t>KEY-DW</a:t>
            </a:r>
            <a:endParaRPr lang="en-IN">
              <a:solidFill>
                <a:schemeClr val="tx1"/>
              </a:solidFill>
            </a:endParaRPr>
          </a:p>
        </p:txBody>
      </p:sp>
      <p:sp>
        <p:nvSpPr>
          <p:cNvPr id="5" name="Rectangle 4">
            <a:extLst>
              <a:ext uri="{FF2B5EF4-FFF2-40B4-BE49-F238E27FC236}">
                <a16:creationId xmlns:a16="http://schemas.microsoft.com/office/drawing/2014/main" id="{968F5FB4-6A3E-BC71-8C91-8B13D9FEE896}"/>
              </a:ext>
            </a:extLst>
          </p:cNvPr>
          <p:cNvSpPr/>
          <p:nvPr/>
        </p:nvSpPr>
        <p:spPr>
          <a:xfrm>
            <a:off x="198476" y="64490"/>
            <a:ext cx="3622410" cy="923330"/>
          </a:xfrm>
          <a:prstGeom prst="rect">
            <a:avLst/>
          </a:prstGeom>
        </p:spPr>
        <p:txBody>
          <a:bodyPr wrap="square">
            <a:spAutoFit/>
          </a:bodyPr>
          <a:lstStyle/>
          <a:p>
            <a:r>
              <a:rPr lang="en-US" altLang="en-US" b="1">
                <a:solidFill>
                  <a:srgbClr val="FF0000"/>
                </a:solidFill>
                <a:ea typeface="ＭＳ Ｐゴシック" panose="020B0600070205080204" pitchFamily="34" charset="-128"/>
              </a:rPr>
              <a:t>Now permanent constant is change </a:t>
            </a:r>
          </a:p>
          <a:p>
            <a:r>
              <a:rPr lang="en-US" altLang="en-US" b="1">
                <a:solidFill>
                  <a:srgbClr val="FF0000"/>
                </a:solidFill>
                <a:ea typeface="ＭＳ Ｐゴシック" panose="020B0600070205080204" pitchFamily="34" charset="-128"/>
              </a:rPr>
              <a:t>Either be an agent of change </a:t>
            </a:r>
          </a:p>
          <a:p>
            <a:r>
              <a:rPr lang="en-US" altLang="en-US" b="1">
                <a:solidFill>
                  <a:srgbClr val="FF0000"/>
                </a:solidFill>
                <a:ea typeface="ＭＳ Ｐゴシック" panose="020B0600070205080204" pitchFamily="34" charset="-128"/>
              </a:rPr>
              <a:t>or a victim of change</a:t>
            </a:r>
            <a:endParaRPr lang="en-US"/>
          </a:p>
        </p:txBody>
      </p:sp>
      <p:pic>
        <p:nvPicPr>
          <p:cNvPr id="3" name="Picture 2">
            <a:extLst>
              <a:ext uri="{FF2B5EF4-FFF2-40B4-BE49-F238E27FC236}">
                <a16:creationId xmlns:a16="http://schemas.microsoft.com/office/drawing/2014/main" id="{86FC1B30-FCC0-0058-E303-B5F1E73646F0}"/>
              </a:ext>
            </a:extLst>
          </p:cNvPr>
          <p:cNvPicPr>
            <a:picLocks noChangeAspect="1"/>
          </p:cNvPicPr>
          <p:nvPr/>
        </p:nvPicPr>
        <p:blipFill>
          <a:blip r:embed="rId3"/>
          <a:stretch>
            <a:fillRect/>
          </a:stretch>
        </p:blipFill>
        <p:spPr>
          <a:xfrm>
            <a:off x="10029283" y="64491"/>
            <a:ext cx="2002341" cy="1313372"/>
          </a:xfrm>
          <a:prstGeom prst="rect">
            <a:avLst/>
          </a:prstGeom>
        </p:spPr>
      </p:pic>
    </p:spTree>
    <p:extLst>
      <p:ext uri="{BB962C8B-B14F-4D97-AF65-F5344CB8AC3E}">
        <p14:creationId xmlns:p14="http://schemas.microsoft.com/office/powerpoint/2010/main" val="224672755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8.jpg"/>
          <p:cNvPicPr>
            <a:picLocks noChangeAspect="1"/>
          </p:cNvPicPr>
          <p:nvPr/>
        </p:nvPicPr>
        <p:blipFill>
          <a:blip r:embed="rId2"/>
          <a:stretch>
            <a:fillRect/>
          </a:stretch>
        </p:blipFill>
        <p:spPr>
          <a:xfrm>
            <a:off x="2367419" y="1233508"/>
            <a:ext cx="8532872" cy="5624491"/>
          </a:xfrm>
          <a:prstGeom prst="rect">
            <a:avLst/>
          </a:prstGeom>
        </p:spPr>
      </p:pic>
      <p:sp>
        <p:nvSpPr>
          <p:cNvPr id="4" name="Title 3"/>
          <p:cNvSpPr txBox="1"/>
          <p:nvPr/>
        </p:nvSpPr>
        <p:spPr>
          <a:xfrm>
            <a:off x="1756291" y="90508"/>
            <a:ext cx="9144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 </a:t>
            </a:r>
            <a:r>
              <a:rPr lang="en-US" sz="2800"/>
              <a:t>We have worked in 80 locations in India</a:t>
            </a:r>
          </a:p>
        </p:txBody>
      </p:sp>
    </p:spTree>
    <p:extLst>
      <p:ext uri="{BB962C8B-B14F-4D97-AF65-F5344CB8AC3E}">
        <p14:creationId xmlns:p14="http://schemas.microsoft.com/office/powerpoint/2010/main" val="32542147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FCE5A9-6CF5-0F8D-8F97-C46E046AE3C4}"/>
              </a:ext>
            </a:extLst>
          </p:cNvPr>
          <p:cNvPicPr>
            <a:picLocks noChangeAspect="1"/>
          </p:cNvPicPr>
          <p:nvPr/>
        </p:nvPicPr>
        <p:blipFill>
          <a:blip r:embed="rId2"/>
          <a:stretch>
            <a:fillRect/>
          </a:stretch>
        </p:blipFill>
        <p:spPr>
          <a:xfrm>
            <a:off x="115283" y="2955471"/>
            <a:ext cx="12240404" cy="3902529"/>
          </a:xfrm>
          <a:prstGeom prst="rect">
            <a:avLst/>
          </a:prstGeom>
        </p:spPr>
      </p:pic>
      <p:sp>
        <p:nvSpPr>
          <p:cNvPr id="3" name="Title 3">
            <a:extLst>
              <a:ext uri="{FF2B5EF4-FFF2-40B4-BE49-F238E27FC236}">
                <a16:creationId xmlns:a16="http://schemas.microsoft.com/office/drawing/2014/main" id="{B698A106-65C9-3CFF-B730-513D0BCFA8AB}"/>
              </a:ext>
            </a:extLst>
          </p:cNvPr>
          <p:cNvSpPr txBox="1"/>
          <p:nvPr/>
        </p:nvSpPr>
        <p:spPr>
          <a:xfrm>
            <a:off x="1198352" y="183498"/>
            <a:ext cx="9144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 </a:t>
            </a:r>
            <a:r>
              <a:rPr lang="en-US" sz="2800"/>
              <a:t>Our Partners </a:t>
            </a:r>
          </a:p>
        </p:txBody>
      </p:sp>
    </p:spTree>
    <p:extLst>
      <p:ext uri="{BB962C8B-B14F-4D97-AF65-F5344CB8AC3E}">
        <p14:creationId xmlns:p14="http://schemas.microsoft.com/office/powerpoint/2010/main" val="301064493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61374A-AB12-58BA-A16A-509523EA6579}"/>
              </a:ext>
            </a:extLst>
          </p:cNvPr>
          <p:cNvPicPr>
            <a:picLocks noChangeAspect="1"/>
          </p:cNvPicPr>
          <p:nvPr/>
        </p:nvPicPr>
        <p:blipFill>
          <a:blip r:embed="rId2"/>
          <a:stretch>
            <a:fillRect/>
          </a:stretch>
        </p:blipFill>
        <p:spPr>
          <a:xfrm>
            <a:off x="3707946" y="0"/>
            <a:ext cx="4776107" cy="6858000"/>
          </a:xfrm>
          <a:prstGeom prst="rect">
            <a:avLst/>
          </a:prstGeom>
        </p:spPr>
      </p:pic>
    </p:spTree>
    <p:extLst>
      <p:ext uri="{BB962C8B-B14F-4D97-AF65-F5344CB8AC3E}">
        <p14:creationId xmlns:p14="http://schemas.microsoft.com/office/powerpoint/2010/main" val="26739025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E1E1-67A5-DB49-81BC-F5B65ABAB369}"/>
              </a:ext>
            </a:extLst>
          </p:cNvPr>
          <p:cNvSpPr>
            <a:spLocks noGrp="1"/>
          </p:cNvSpPr>
          <p:nvPr>
            <p:ph type="title"/>
          </p:nvPr>
        </p:nvSpPr>
        <p:spPr>
          <a:xfrm>
            <a:off x="3142989" y="-98338"/>
            <a:ext cx="10515600" cy="1325563"/>
          </a:xfrm>
        </p:spPr>
        <p:txBody>
          <a:bodyPr/>
          <a:lstStyle/>
          <a:p>
            <a:r>
              <a:rPr lang="en-US">
                <a:hlinkClick r:id="rId2"/>
              </a:rPr>
              <a:t>www.google.com/alerts</a:t>
            </a:r>
            <a:r>
              <a:rPr lang="en-US"/>
              <a:t> </a:t>
            </a:r>
          </a:p>
        </p:txBody>
      </p:sp>
      <p:sp>
        <p:nvSpPr>
          <p:cNvPr id="3" name="Content Placeholder 2">
            <a:extLst>
              <a:ext uri="{FF2B5EF4-FFF2-40B4-BE49-F238E27FC236}">
                <a16:creationId xmlns:a16="http://schemas.microsoft.com/office/drawing/2014/main" id="{15FE8114-0D1D-774C-BA1B-F8AAFC87A5C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0648A67-61AD-F04C-892F-78B19918D9C2}"/>
              </a:ext>
            </a:extLst>
          </p:cNvPr>
          <p:cNvPicPr>
            <a:picLocks noChangeAspect="1"/>
          </p:cNvPicPr>
          <p:nvPr/>
        </p:nvPicPr>
        <p:blipFill>
          <a:blip r:embed="rId3"/>
          <a:stretch>
            <a:fillRect/>
          </a:stretch>
        </p:blipFill>
        <p:spPr>
          <a:xfrm>
            <a:off x="0" y="888537"/>
            <a:ext cx="12192000" cy="5910725"/>
          </a:xfrm>
          <a:prstGeom prst="rect">
            <a:avLst/>
          </a:prstGeom>
        </p:spPr>
      </p:pic>
    </p:spTree>
    <p:extLst>
      <p:ext uri="{BB962C8B-B14F-4D97-AF65-F5344CB8AC3E}">
        <p14:creationId xmlns:p14="http://schemas.microsoft.com/office/powerpoint/2010/main" val="15806022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651352"/>
            <a:ext cx="12192000" cy="6206647"/>
          </a:xfrm>
          <a:prstGeom prst="rect">
            <a:avLst/>
          </a:prstGeom>
          <a:solidFill>
            <a:srgbClr val="FFFFFF">
              <a:alpha val="75000"/>
            </a:srgbClr>
          </a:solidFill>
        </p:spPr>
        <p:txBody>
          <a:bodyPr/>
          <a:lstStyle/>
          <a:p>
            <a:endParaRPr lang="en-US" sz="1167"/>
          </a:p>
        </p:txBody>
      </p:sp>
      <p:sp>
        <p:nvSpPr>
          <p:cNvPr id="5" name="TextBox 4">
            <a:extLst>
              <a:ext uri="{FF2B5EF4-FFF2-40B4-BE49-F238E27FC236}">
                <a16:creationId xmlns:a16="http://schemas.microsoft.com/office/drawing/2014/main" id="{91ABA17A-835D-FA4E-56D8-EED0B97E2355}"/>
              </a:ext>
            </a:extLst>
          </p:cNvPr>
          <p:cNvSpPr txBox="1"/>
          <p:nvPr/>
        </p:nvSpPr>
        <p:spPr>
          <a:xfrm>
            <a:off x="3048000" y="1042310"/>
            <a:ext cx="6096000" cy="1200329"/>
          </a:xfrm>
          <a:prstGeom prst="rect">
            <a:avLst/>
          </a:prstGeom>
          <a:noFill/>
        </p:spPr>
        <p:txBody>
          <a:bodyPr wrap="square">
            <a:spAutoFit/>
          </a:bodyPr>
          <a:lstStyle/>
          <a:p>
            <a:r>
              <a:rPr lang="en-US" sz="1167"/>
              <a:t> </a:t>
            </a:r>
            <a:r>
              <a:rPr lang="en-US" sz="2400" b="1">
                <a:solidFill>
                  <a:schemeClr val="tx1"/>
                </a:solidFill>
                <a:hlinkClick r:id="rId4">
                  <a:extLst>
                    <a:ext uri="{A12FA001-AC4F-418D-AE19-62706E023703}">
                      <ahyp:hlinkClr xmlns:ahyp="http://schemas.microsoft.com/office/drawing/2018/hyperlinkcolor" val="tx"/>
                    </a:ext>
                  </a:extLst>
                </a:hlinkClick>
              </a:rPr>
              <a:t>https://www.lloydsbanktrade.com</a:t>
            </a:r>
            <a:endParaRPr lang="en-US" sz="2400" b="1">
              <a:solidFill>
                <a:schemeClr val="tx1"/>
              </a:solidFill>
            </a:endParaRPr>
          </a:p>
          <a:p>
            <a:endParaRPr lang="en-US" sz="2400" b="1">
              <a:solidFill>
                <a:schemeClr val="tx1"/>
              </a:solidFill>
            </a:endParaRPr>
          </a:p>
          <a:p>
            <a:r>
              <a:rPr lang="en-US" sz="2400" b="1">
                <a:solidFill>
                  <a:schemeClr val="tx1"/>
                </a:solidFill>
                <a:hlinkClick r:id="rId5"/>
              </a:rPr>
              <a:t>https://www.matexil.org/HSCODE</a:t>
            </a:r>
            <a:r>
              <a:rPr lang="en-US" sz="2400" b="1">
                <a:solidFill>
                  <a:schemeClr val="tx1"/>
                </a:solidFill>
              </a:rPr>
              <a:t>    </a:t>
            </a:r>
          </a:p>
        </p:txBody>
      </p:sp>
      <p:sp>
        <p:nvSpPr>
          <p:cNvPr id="6" name="TextBox 5">
            <a:extLst>
              <a:ext uri="{FF2B5EF4-FFF2-40B4-BE49-F238E27FC236}">
                <a16:creationId xmlns:a16="http://schemas.microsoft.com/office/drawing/2014/main" id="{8B936269-361B-B5AF-AEF5-AAA9A30D5BC6}"/>
              </a:ext>
            </a:extLst>
          </p:cNvPr>
          <p:cNvSpPr txBox="1"/>
          <p:nvPr/>
        </p:nvSpPr>
        <p:spPr>
          <a:xfrm>
            <a:off x="1590807" y="151452"/>
            <a:ext cx="10375142" cy="400110"/>
          </a:xfrm>
          <a:prstGeom prst="rect">
            <a:avLst/>
          </a:prstGeom>
          <a:noFill/>
        </p:spPr>
        <p:txBody>
          <a:bodyPr wrap="square">
            <a:spAutoFit/>
          </a:bodyPr>
          <a:lstStyle/>
          <a:p>
            <a:r>
              <a:rPr lang="en-IN" sz="2000" b="1">
                <a:solidFill>
                  <a:srgbClr val="FF0000"/>
                </a:solidFill>
                <a:latin typeface="Aptos" panose="020B0004020202020204" pitchFamily="34" charset="0"/>
              </a:rPr>
              <a:t>Market dynamics, change in fashion trends &amp; demand, consumer behaviour </a:t>
            </a:r>
            <a:endParaRPr lang="en-US" sz="2000" b="1">
              <a:solidFill>
                <a:srgbClr val="FF0000"/>
              </a:solidFill>
            </a:endParaRPr>
          </a:p>
        </p:txBody>
      </p:sp>
      <p:pic>
        <p:nvPicPr>
          <p:cNvPr id="7" name="Picture 6">
            <a:extLst>
              <a:ext uri="{FF2B5EF4-FFF2-40B4-BE49-F238E27FC236}">
                <a16:creationId xmlns:a16="http://schemas.microsoft.com/office/drawing/2014/main" id="{5CCFCC2D-6425-CA82-2C0B-144515255B52}"/>
              </a:ext>
            </a:extLst>
          </p:cNvPr>
          <p:cNvPicPr>
            <a:picLocks noChangeAspect="1"/>
          </p:cNvPicPr>
          <p:nvPr/>
        </p:nvPicPr>
        <p:blipFill>
          <a:blip r:embed="rId6"/>
          <a:stretch>
            <a:fillRect/>
          </a:stretch>
        </p:blipFill>
        <p:spPr>
          <a:xfrm>
            <a:off x="0" y="2633596"/>
            <a:ext cx="11979458" cy="3356975"/>
          </a:xfrm>
          <a:prstGeom prst="rect">
            <a:avLst/>
          </a:prstGeom>
        </p:spPr>
      </p:pic>
    </p:spTree>
    <p:extLst>
      <p:ext uri="{BB962C8B-B14F-4D97-AF65-F5344CB8AC3E}">
        <p14:creationId xmlns:p14="http://schemas.microsoft.com/office/powerpoint/2010/main" val="2664109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6BE107-9110-C2F8-61E5-092E150F33D4}"/>
              </a:ext>
            </a:extLst>
          </p:cNvPr>
          <p:cNvPicPr>
            <a:picLocks noChangeAspect="1"/>
          </p:cNvPicPr>
          <p:nvPr/>
        </p:nvPicPr>
        <p:blipFill>
          <a:blip r:embed="rId2"/>
          <a:stretch>
            <a:fillRect/>
          </a:stretch>
        </p:blipFill>
        <p:spPr>
          <a:xfrm>
            <a:off x="513567" y="1440492"/>
            <a:ext cx="11122335" cy="5417507"/>
          </a:xfrm>
          <a:prstGeom prst="rect">
            <a:avLst/>
          </a:prstGeom>
        </p:spPr>
      </p:pic>
      <p:sp>
        <p:nvSpPr>
          <p:cNvPr id="4" name="TextBox 3">
            <a:extLst>
              <a:ext uri="{FF2B5EF4-FFF2-40B4-BE49-F238E27FC236}">
                <a16:creationId xmlns:a16="http://schemas.microsoft.com/office/drawing/2014/main" id="{E921FD66-BC74-81F7-C388-E36192CC74D9}"/>
              </a:ext>
            </a:extLst>
          </p:cNvPr>
          <p:cNvSpPr txBox="1"/>
          <p:nvPr/>
        </p:nvSpPr>
        <p:spPr>
          <a:xfrm>
            <a:off x="4515633" y="203103"/>
            <a:ext cx="6100174" cy="307777"/>
          </a:xfrm>
          <a:prstGeom prst="rect">
            <a:avLst/>
          </a:prstGeom>
          <a:noFill/>
        </p:spPr>
        <p:txBody>
          <a:bodyPr wrap="square">
            <a:spAutoFit/>
          </a:bodyPr>
          <a:lstStyle/>
          <a:p>
            <a:r>
              <a:rPr lang="en-US" sz="1400" b="1">
                <a:solidFill>
                  <a:schemeClr val="tx1"/>
                </a:solidFill>
                <a:hlinkClick r:id="rId3">
                  <a:extLst>
                    <a:ext uri="{A12FA001-AC4F-418D-AE19-62706E023703}">
                      <ahyp:hlinkClr xmlns:ahyp="http://schemas.microsoft.com/office/drawing/2018/hyperlinkcolor" val="tx"/>
                    </a:ext>
                  </a:extLst>
                </a:hlinkClick>
              </a:rPr>
              <a:t>https://www.lloydsbanktrade.com</a:t>
            </a:r>
            <a:endParaRPr lang="en-US"/>
          </a:p>
        </p:txBody>
      </p:sp>
      <p:pic>
        <p:nvPicPr>
          <p:cNvPr id="5" name="Picture 4">
            <a:extLst>
              <a:ext uri="{FF2B5EF4-FFF2-40B4-BE49-F238E27FC236}">
                <a16:creationId xmlns:a16="http://schemas.microsoft.com/office/drawing/2014/main" id="{BD0995F7-A5D7-27A9-3A70-914B79FBC287}"/>
              </a:ext>
            </a:extLst>
          </p:cNvPr>
          <p:cNvPicPr>
            <a:picLocks noChangeAspect="1"/>
          </p:cNvPicPr>
          <p:nvPr/>
        </p:nvPicPr>
        <p:blipFill>
          <a:blip r:embed="rId4"/>
          <a:stretch>
            <a:fillRect/>
          </a:stretch>
        </p:blipFill>
        <p:spPr>
          <a:xfrm>
            <a:off x="2016273" y="510880"/>
            <a:ext cx="7772400" cy="1010620"/>
          </a:xfrm>
          <a:prstGeom prst="rect">
            <a:avLst/>
          </a:prstGeom>
        </p:spPr>
      </p:pic>
    </p:spTree>
    <p:extLst>
      <p:ext uri="{BB962C8B-B14F-4D97-AF65-F5344CB8AC3E}">
        <p14:creationId xmlns:p14="http://schemas.microsoft.com/office/powerpoint/2010/main" val="40457570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4400BE-0EC4-077E-52A5-67639605A6F2}"/>
              </a:ext>
            </a:extLst>
          </p:cNvPr>
          <p:cNvPicPr>
            <a:picLocks noChangeAspect="1"/>
          </p:cNvPicPr>
          <p:nvPr/>
        </p:nvPicPr>
        <p:blipFill>
          <a:blip r:embed="rId2"/>
          <a:stretch>
            <a:fillRect/>
          </a:stretch>
        </p:blipFill>
        <p:spPr>
          <a:xfrm>
            <a:off x="152400" y="651352"/>
            <a:ext cx="11887200" cy="5960087"/>
          </a:xfrm>
          <a:prstGeom prst="rect">
            <a:avLst/>
          </a:prstGeom>
        </p:spPr>
      </p:pic>
      <p:sp>
        <p:nvSpPr>
          <p:cNvPr id="4" name="TextBox 3">
            <a:extLst>
              <a:ext uri="{FF2B5EF4-FFF2-40B4-BE49-F238E27FC236}">
                <a16:creationId xmlns:a16="http://schemas.microsoft.com/office/drawing/2014/main" id="{8DAC67F8-1884-0D8F-601C-D70BC35931F7}"/>
              </a:ext>
            </a:extLst>
          </p:cNvPr>
          <p:cNvSpPr txBox="1"/>
          <p:nvPr/>
        </p:nvSpPr>
        <p:spPr>
          <a:xfrm>
            <a:off x="4252586" y="92672"/>
            <a:ext cx="6100174" cy="307777"/>
          </a:xfrm>
          <a:prstGeom prst="rect">
            <a:avLst/>
          </a:prstGeom>
          <a:noFill/>
        </p:spPr>
        <p:txBody>
          <a:bodyPr wrap="square">
            <a:spAutoFit/>
          </a:bodyPr>
          <a:lstStyle/>
          <a:p>
            <a:r>
              <a:rPr lang="en-US" sz="1400" b="1">
                <a:solidFill>
                  <a:schemeClr val="tx1"/>
                </a:solidFill>
                <a:hlinkClick r:id="rId3">
                  <a:extLst>
                    <a:ext uri="{A12FA001-AC4F-418D-AE19-62706E023703}">
                      <ahyp:hlinkClr xmlns:ahyp="http://schemas.microsoft.com/office/drawing/2018/hyperlinkcolor" val="tx"/>
                    </a:ext>
                  </a:extLst>
                </a:hlinkClick>
              </a:rPr>
              <a:t>https://www.lloydsbanktrade.com</a:t>
            </a:r>
            <a:endParaRPr lang="en-US"/>
          </a:p>
        </p:txBody>
      </p:sp>
      <p:pic>
        <p:nvPicPr>
          <p:cNvPr id="5" name="Picture 4">
            <a:extLst>
              <a:ext uri="{FF2B5EF4-FFF2-40B4-BE49-F238E27FC236}">
                <a16:creationId xmlns:a16="http://schemas.microsoft.com/office/drawing/2014/main" id="{EE21F9EA-A9AB-D42F-1954-906E9FB1C609}"/>
              </a:ext>
            </a:extLst>
          </p:cNvPr>
          <p:cNvPicPr>
            <a:picLocks noChangeAspect="1"/>
          </p:cNvPicPr>
          <p:nvPr/>
        </p:nvPicPr>
        <p:blipFill>
          <a:blip r:embed="rId4"/>
          <a:stretch>
            <a:fillRect/>
          </a:stretch>
        </p:blipFill>
        <p:spPr>
          <a:xfrm>
            <a:off x="4252586" y="4256162"/>
            <a:ext cx="7772400" cy="1010620"/>
          </a:xfrm>
          <a:prstGeom prst="rect">
            <a:avLst/>
          </a:prstGeom>
        </p:spPr>
      </p:pic>
    </p:spTree>
    <p:extLst>
      <p:ext uri="{BB962C8B-B14F-4D97-AF65-F5344CB8AC3E}">
        <p14:creationId xmlns:p14="http://schemas.microsoft.com/office/powerpoint/2010/main" val="40600019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2280</Words>
  <Application>Microsoft Office PowerPoint</Application>
  <PresentationFormat>Widescreen</PresentationFormat>
  <Paragraphs>376</Paragraphs>
  <Slides>52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Aptos</vt:lpstr>
      <vt:lpstr>ＭＳ Ｐゴシック</vt:lpstr>
      <vt:lpstr>Times New Roman</vt:lpstr>
      <vt:lpstr>Times</vt:lpstr>
      <vt:lpstr>Wingdings</vt:lpstr>
      <vt:lpstr>Google Sans</vt:lpstr>
      <vt:lpstr>Garamond</vt:lpstr>
      <vt:lpstr>Arial</vt:lpstr>
      <vt:lpstr>Calibri</vt:lpstr>
      <vt:lpstr>Office Theme</vt:lpstr>
      <vt:lpstr>PowerPoint Presentation</vt:lpstr>
      <vt:lpstr>Global trade data</vt:lpstr>
      <vt:lpstr>PowerPoint Presentation</vt:lpstr>
      <vt:lpstr>Design thinking for innovation &amp; competitiveness   A philosophy or mindset with a set of tools  having human centred approach</vt:lpstr>
      <vt:lpstr>PowerPoint Presentation</vt:lpstr>
      <vt:lpstr>www.google.com/alerts </vt:lpstr>
      <vt:lpstr>PowerPoint Presentation</vt:lpstr>
      <vt:lpstr>PowerPoint Presentation</vt:lpstr>
      <vt:lpstr>PowerPoint Presentation</vt:lpstr>
      <vt:lpstr>PowerPoint Presentation</vt:lpstr>
      <vt:lpstr>PowerPoint Presentation</vt:lpstr>
      <vt:lpstr>What is innovation </vt:lpstr>
      <vt:lpstr>2 main factors in Exports </vt:lpstr>
      <vt:lpstr>10 Approaches of entering export markets </vt:lpstr>
      <vt:lpstr>PowerPoint Presentation</vt:lpstr>
      <vt:lpstr>PowerPoint Presentation</vt:lpstr>
      <vt:lpstr>ART &amp; SCIENCE OF EXPORTS   Data based HS Code </vt:lpstr>
      <vt:lpstr>SPANCO approach of exports  HS code</vt:lpstr>
      <vt:lpstr>PowerPoint Presentation</vt:lpstr>
      <vt:lpstr>Linkedin &amp;  Sales navigator </vt:lpstr>
      <vt:lpstr>www.apollo.io </vt:lpstr>
      <vt:lpstr>https://dripify.io/ </vt:lpstr>
      <vt:lpstr>1 HS code exports of one year from India  www.imexdbusiness.com   Email : jtautiva@imexdbusiness.com  </vt:lpstr>
      <vt:lpstr>For US customs  www.importgenius.com</vt:lpstr>
      <vt:lpstr>PowerPoint Presentation</vt:lpstr>
      <vt:lpstr>10 Approaches of entering export markets </vt:lpstr>
      <vt:lpstr>UNGM – 30 Supporting Agencies https://www.youtube.com/watch?v=wBM_F-TS9a0  </vt:lpstr>
      <vt:lpstr>https://procurementmap.intracen.org/</vt:lpstr>
      <vt:lpstr>Pre-requisites to Federal Contracting in USA</vt:lpstr>
      <vt:lpstr>Pre-requisites to Federal Contracting in USA</vt:lpstr>
      <vt:lpstr>10 Approaches of entering export markets </vt:lpstr>
      <vt:lpstr>https://directtextilestore.com/  - USA</vt:lpstr>
      <vt:lpstr>10 Approaches of entering export markets </vt:lpstr>
      <vt:lpstr>https://directtextilestore.com/  - USA</vt:lpstr>
      <vt:lpstr>Examples of B2B </vt:lpstr>
      <vt:lpstr>www.personalizeddoormats.com</vt:lpstr>
      <vt:lpstr>10 Approaches of entering export markets </vt:lpstr>
      <vt:lpstr>www.manaonline.org  </vt:lpstr>
      <vt:lpstr>10 Approaches of entering export markets </vt:lpstr>
      <vt:lpstr>https://10times.com/ </vt:lpstr>
      <vt:lpstr>10 Approaches of entering export markets </vt:lpstr>
      <vt:lpstr>Data  is the new oil  Numbers Quantification</vt:lpstr>
      <vt:lpstr>PowerPoint Presentation</vt:lpstr>
      <vt:lpstr>Follow Exportfundas Podcast on Youtube </vt:lpstr>
      <vt:lpstr>PowerPoint Presentation</vt:lpstr>
      <vt:lpstr>   Next Cohort : 224th  Sept &amp; Oct batch FULL &amp; CLOSED  23 Nov to 27 Nov 2024 – 224th  ( OPEN )   Register here :  www.bit.ly/Cohort224        If you are part of trade associations /  Chamber of commerce / Rotary club /  business groups etc in your city,  would love to take 1 / 2 hour sensitisation talk  on exports – either online or physical  “The Art &amp; Science of exports –  AI as a tool of export lead generation”         </vt:lpstr>
      <vt:lpstr> Services Export   25th. Sept to 27th Sept 2024 8 am to 10 am IST &amp; 6 pm to 8 pm IST  Register here :   https://bit.ly/Services-Export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baruah</dc:creator>
  <cp:lastModifiedBy>MATEXIL - K BARUAH</cp:lastModifiedBy>
  <cp:revision>78</cp:revision>
  <cp:lastPrinted>2024-09-18T11:07:25Z</cp:lastPrinted>
  <dcterms:modified xsi:type="dcterms:W3CDTF">2024-09-18T11:08:55Z</dcterms:modified>
</cp:coreProperties>
</file>