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94" autoAdjust="0"/>
  </p:normalViewPr>
  <p:slideViewPr>
    <p:cSldViewPr snapToGrid="0">
      <p:cViewPr varScale="1">
        <p:scale>
          <a:sx n="100" d="100"/>
          <a:sy n="100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CB18B-E3D7-4880-87E4-C6397E8DA02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C55D4-7F08-4220-9AEB-2D3CE3F00D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620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C55D4-7F08-4220-9AEB-2D3CE3F00D0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783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6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0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48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35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38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23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674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99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162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06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10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8295D-8D9A-4D6A-96B4-55D6C1854D89}" type="datetimeFigureOut">
              <a:rPr lang="en-IN" smtClean="0"/>
              <a:t>14-05-2025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BD4A-F503-4F73-B917-A0CE16959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1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50ACE-4DB7-C17E-1784-D17D803B0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B82AAB-2B78-4471-959A-96B7CEA3D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849029"/>
            <a:ext cx="12192000" cy="1008969"/>
          </a:xfrm>
        </p:spPr>
        <p:txBody>
          <a:bodyPr/>
          <a:lstStyle/>
          <a:p>
            <a:r>
              <a:rPr lang="en-IN" dirty="0"/>
              <a:t>EKTA</a:t>
            </a:r>
          </a:p>
        </p:txBody>
      </p:sp>
      <p:pic>
        <p:nvPicPr>
          <p:cNvPr id="4" name="Picture 3" descr="Image result for jute lifestyle products pics">
            <a:extLst>
              <a:ext uri="{FF2B5EF4-FFF2-40B4-BE49-F238E27FC236}">
                <a16:creationId xmlns:a16="http://schemas.microsoft.com/office/drawing/2014/main" id="{798774A4-E2B5-E34C-3395-88732BBB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412" y="5915982"/>
            <a:ext cx="1153207" cy="919652"/>
          </a:xfrm>
          <a:prstGeom prst="rect">
            <a:avLst/>
          </a:prstGeom>
          <a:noFill/>
        </p:spPr>
      </p:pic>
      <p:pic>
        <p:nvPicPr>
          <p:cNvPr id="5" name="Picture 4" descr="5">
            <a:extLst>
              <a:ext uri="{FF2B5EF4-FFF2-40B4-BE49-F238E27FC236}">
                <a16:creationId xmlns:a16="http://schemas.microsoft.com/office/drawing/2014/main" id="{4529676B-8132-5A20-6BE5-8146EE741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4655" y="5915982"/>
            <a:ext cx="823718" cy="897287"/>
          </a:xfrm>
          <a:prstGeom prst="rect">
            <a:avLst/>
          </a:prstGeom>
          <a:noFill/>
        </p:spPr>
      </p:pic>
      <p:pic>
        <p:nvPicPr>
          <p:cNvPr id="6" name="Picture 5" descr="Related image">
            <a:extLst>
              <a:ext uri="{FF2B5EF4-FFF2-40B4-BE49-F238E27FC236}">
                <a16:creationId xmlns:a16="http://schemas.microsoft.com/office/drawing/2014/main" id="{2178ABB3-E5C3-9AAD-8709-F1CA3E4C7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5736" y="5915979"/>
            <a:ext cx="877957" cy="919653"/>
          </a:xfrm>
          <a:prstGeom prst="rect">
            <a:avLst/>
          </a:prstGeom>
          <a:noFill/>
        </p:spPr>
      </p:pic>
      <p:pic>
        <p:nvPicPr>
          <p:cNvPr id="1026" name="Picture 2" descr="Carpet/tapestry weaving Jodhpur, India - February 28, 2013: A craftsman uses a handloom to produce rugs and tapestries.  The handloom sector is known for its heritage and the tradition of excellent craftsmanship of India. Weaverbird Stock Photo">
            <a:extLst>
              <a:ext uri="{FF2B5EF4-FFF2-40B4-BE49-F238E27FC236}">
                <a16:creationId xmlns:a16="http://schemas.microsoft.com/office/drawing/2014/main" id="{CA5882F1-AB2D-10A2-8A66-043232BBD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76" y="5885649"/>
            <a:ext cx="1413392" cy="9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BAECE18-6222-AD4D-4041-45CB17C5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624" y="5885649"/>
            <a:ext cx="1175832" cy="9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tal Ice Box">
            <a:extLst>
              <a:ext uri="{FF2B5EF4-FFF2-40B4-BE49-F238E27FC236}">
                <a16:creationId xmlns:a16="http://schemas.microsoft.com/office/drawing/2014/main" id="{24C2E17C-0A7D-A1C4-4BC7-A1D0678FE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946" y="5755593"/>
            <a:ext cx="1508299" cy="10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oonie Handmade Woolen Peach Floral Frock">
            <a:extLst>
              <a:ext uri="{FF2B5EF4-FFF2-40B4-BE49-F238E27FC236}">
                <a16:creationId xmlns:a16="http://schemas.microsoft.com/office/drawing/2014/main" id="{BDC50A5D-B03F-DD9C-BCEA-1008B26E5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369" y="5750499"/>
            <a:ext cx="1175832" cy="94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EE34E5-3677-2B35-618D-541CCD562A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3263" y="5915982"/>
            <a:ext cx="895293" cy="897287"/>
          </a:xfrm>
          <a:prstGeom prst="rect">
            <a:avLst/>
          </a:prstGeom>
        </p:spPr>
      </p:pic>
      <p:sp>
        <p:nvSpPr>
          <p:cNvPr id="11" name="AutoShape 20">
            <a:extLst>
              <a:ext uri="{FF2B5EF4-FFF2-40B4-BE49-F238E27FC236}">
                <a16:creationId xmlns:a16="http://schemas.microsoft.com/office/drawing/2014/main" id="{B4D08F4E-C3B2-3E9C-092A-97795B62E2D7}"/>
              </a:ext>
            </a:extLst>
          </p:cNvPr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594746" y="724396"/>
            <a:ext cx="11000844" cy="47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50000"/>
              </a:lnSpc>
            </a:pPr>
            <a:br>
              <a:rPr lang="en-IN" sz="2400" dirty="0"/>
            </a:br>
            <a:endParaRPr lang="en-I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13335C-6D15-E06C-4166-1EE9A7745EEE}"/>
              </a:ext>
            </a:extLst>
          </p:cNvPr>
          <p:cNvSpPr txBox="1"/>
          <p:nvPr/>
        </p:nvSpPr>
        <p:spPr>
          <a:xfrm>
            <a:off x="1220915" y="53972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2E85264-F16E-D681-1C7D-D45A01F66860}"/>
              </a:ext>
            </a:extLst>
          </p:cNvPr>
          <p:cNvSpPr txBox="1">
            <a:spLocks/>
          </p:cNvSpPr>
          <p:nvPr/>
        </p:nvSpPr>
        <p:spPr>
          <a:xfrm>
            <a:off x="1220915" y="5500573"/>
            <a:ext cx="10002067" cy="315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1200" i="1" dirty="0"/>
              <a:t>*MPH – Multi Purpose Hall, CH- Conference Hall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D08937-EDBF-A43B-9E10-03DD4B91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916732"/>
              </p:ext>
            </p:extLst>
          </p:nvPr>
        </p:nvGraphicFramePr>
        <p:xfrm>
          <a:off x="596410" y="669428"/>
          <a:ext cx="10909791" cy="4779826"/>
        </p:xfrm>
        <a:graphic>
          <a:graphicData uri="http://schemas.openxmlformats.org/drawingml/2006/table">
            <a:tbl>
              <a:tblPr firstRow="1" firstCol="1" bandRow="1"/>
              <a:tblGrid>
                <a:gridCol w="665740">
                  <a:extLst>
                    <a:ext uri="{9D8B030D-6E8A-4147-A177-3AD203B41FA5}">
                      <a16:colId xmlns:a16="http://schemas.microsoft.com/office/drawing/2014/main" val="747703569"/>
                    </a:ext>
                  </a:extLst>
                </a:gridCol>
                <a:gridCol w="3744397">
                  <a:extLst>
                    <a:ext uri="{9D8B030D-6E8A-4147-A177-3AD203B41FA5}">
                      <a16:colId xmlns:a16="http://schemas.microsoft.com/office/drawing/2014/main" val="1482307331"/>
                    </a:ext>
                  </a:extLst>
                </a:gridCol>
                <a:gridCol w="2870628">
                  <a:extLst>
                    <a:ext uri="{9D8B030D-6E8A-4147-A177-3AD203B41FA5}">
                      <a16:colId xmlns:a16="http://schemas.microsoft.com/office/drawing/2014/main" val="2566536992"/>
                    </a:ext>
                  </a:extLst>
                </a:gridCol>
                <a:gridCol w="3629026">
                  <a:extLst>
                    <a:ext uri="{9D8B030D-6E8A-4147-A177-3AD203B41FA5}">
                      <a16:colId xmlns:a16="http://schemas.microsoft.com/office/drawing/2014/main" val="3092370968"/>
                    </a:ext>
                  </a:extLst>
                </a:gridCol>
              </a:tblGrid>
              <a:tr h="1172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19</a:t>
                      </a:r>
                      <a:r>
                        <a:rPr lang="en-US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26</a:t>
                      </a:r>
                      <a:r>
                        <a:rPr lang="en-US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2025</a:t>
                      </a:r>
                      <a:endParaRPr lang="en-IN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Exhibition-cum-Sale of Handlooms, Handicrafts, Silk, Wool and Jute Diversified Products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Venue: Padam Dev Complex, The Ridge, Shimla</a:t>
                      </a: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Fair Timings: 10 AM – 9 PM (All days)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Handlooms: 12 stalls + 3 Live Demos; Silk: 7 stalls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Handicrafts: 12 Stalls + 3 Live Demos; Wool: 10 stalls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Jute: 25 stalls (including 3 HP Govt stalls,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1 Textile Committee stall)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NIFT: 1 stall</a:t>
                      </a: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838410"/>
                  </a:ext>
                </a:extLst>
              </a:tr>
              <a:tr h="5053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Sessions: 11.00 AM  –  1:00 PM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Venue: Gaiety Theatre, Mall Road, Shimla 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Knowledge Sessions: 2.00 – 5.00 PM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Venue: Gaiety Theatre, Mall Road, Shimla 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Speakers and Participants Nos.</a:t>
                      </a: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513747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en-IN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2025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0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Initiatives by </a:t>
                      </a:r>
                      <a:r>
                        <a:rPr lang="en-IN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(incl. PM MITRA, INFRA, SITP),| </a:t>
                      </a:r>
                      <a:r>
                        <a:rPr lang="en-IN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Himachal State Session| MPH </a:t>
                      </a:r>
                    </a:p>
                    <a:p>
                      <a:pPr marL="450850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0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Visit to Exhibition by the VIPs/Guests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Exports | Export Div. </a:t>
                      </a:r>
                      <a:r>
                        <a:rPr lang="en-IN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MPH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 HP State – 8 Speakers, 300 participants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Exports – 4 speakers, 150 participants</a:t>
                      </a: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4638707"/>
                  </a:ext>
                </a:extLst>
              </a:tr>
              <a:tr h="935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IN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May, 2025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3538" lvl="1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SAMARTH | SAMARTH Division </a:t>
                      </a:r>
                      <a:r>
                        <a:rPr lang="en-IN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| MPH </a:t>
                      </a:r>
                    </a:p>
                    <a:p>
                      <a:pPr marL="363538" lvl="1" indent="-28575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Jute Diversified Products-Skilling, backward &amp; Forward Linkages, Market and Export opportunities | NJB | CH</a:t>
                      </a:r>
                    </a:p>
                  </a:txBody>
                  <a:tcPr marL="37748" marR="377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3538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NTTM| Jute Geo-Textiles and Tech. Textiles| NJB and NTTM </a:t>
                      </a:r>
                      <a:r>
                        <a:rPr lang="en-IN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| MPH</a:t>
                      </a:r>
                    </a:p>
                    <a:p>
                      <a:pPr marL="363538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63538" lvl="1" indent="-363538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Silk | CSB|CH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Samarth – 4 Speakers, 150 participants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JDPs NJB – 6 speakers, 70 participants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NTTM+JGT NJB – 11 speakers, 200 participants,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Silk CSB - 4 speakers, 50 participants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091045"/>
                  </a:ext>
                </a:extLst>
              </a:tr>
              <a:tr h="1104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en-IN" sz="1200" b="1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IN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May 2025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3538" lvl="1" indent="-276225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Relevance of GI for Exports| Marketing, Branding &amp; E-commerce| DC Handloom &amp; DC Handicrafts |MPH </a:t>
                      </a:r>
                    </a:p>
                    <a:p>
                      <a:pPr marL="363538" lvl="1" indent="-276225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 | Himachal’s Wool Legacy, Wool &amp; Silk blending | CWDB &amp; CSB | CH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850" lvl="1" indent="-4508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Session| Sustainable Fashion | NIFT | MPH </a:t>
                      </a:r>
                    </a:p>
                    <a:p>
                      <a:pPr marL="450850" lvl="1" indent="-4508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en-IN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850" lvl="1" indent="-4508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Scope &amp; Potential for Textiles manufacturing value chain in HP|TXC Office| CH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Handlooms + Handicrafts: 12 speakers, 200 participants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Wool + Silk: 4 speakers, 50 participants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NIFT: 4 speakers</a:t>
                      </a:r>
                      <a:r>
                        <a:rPr lang="en-IN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200 </a:t>
                      </a: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participants</a:t>
                      </a:r>
                    </a:p>
                    <a:p>
                      <a:pPr marL="0" lvl="1" indent="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IN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TXC: 5 speakers, 50 participants</a:t>
                      </a:r>
                    </a:p>
                  </a:txBody>
                  <a:tcPr marL="37748" marR="377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464834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18EA9FA-CBFE-B7E8-09B8-5365087D1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939637" y="4592953"/>
            <a:ext cx="345542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Mangal" panose="020B0502040204020203" pitchFamily="18" charset="0"/>
              </a:rPr>
              <a:t>Tentative Event Flow (Gaiety Theatre)</a:t>
            </a:r>
            <a:endParaRPr kumimoji="0" lang="hi-I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48BE9D-4A58-25C3-5E9E-700F13C1A8C1}"/>
              </a:ext>
            </a:extLst>
          </p:cNvPr>
          <p:cNvSpPr txBox="1">
            <a:spLocks/>
          </p:cNvSpPr>
          <p:nvPr/>
        </p:nvSpPr>
        <p:spPr>
          <a:xfrm>
            <a:off x="594746" y="5474344"/>
            <a:ext cx="10909791" cy="409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IN" sz="1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39F0F3-BA6A-1E79-1B0F-B10F47A92499}"/>
              </a:ext>
            </a:extLst>
          </p:cNvPr>
          <p:cNvSpPr txBox="1">
            <a:spLocks/>
          </p:cNvSpPr>
          <p:nvPr/>
        </p:nvSpPr>
        <p:spPr>
          <a:xfrm>
            <a:off x="747146" y="59053"/>
            <a:ext cx="10719289" cy="4583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400" b="1" dirty="0"/>
              <a:t>EKTA Event Shimla, Schedules: Exhibition-cum-Sale and Knowledge Sessions</a:t>
            </a:r>
          </a:p>
        </p:txBody>
      </p:sp>
    </p:spTree>
    <p:extLst>
      <p:ext uri="{BB962C8B-B14F-4D97-AF65-F5344CB8AC3E}">
        <p14:creationId xmlns:p14="http://schemas.microsoft.com/office/powerpoint/2010/main" val="131399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278</TotalTime>
  <Words>401</Words>
  <Application>Microsoft Office PowerPoint</Application>
  <PresentationFormat>Widescreen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NJB4</dc:creator>
  <cp:lastModifiedBy>HP PC</cp:lastModifiedBy>
  <cp:revision>63</cp:revision>
  <dcterms:created xsi:type="dcterms:W3CDTF">2025-05-04T15:14:07Z</dcterms:created>
  <dcterms:modified xsi:type="dcterms:W3CDTF">2025-05-14T13:38:18Z</dcterms:modified>
</cp:coreProperties>
</file>